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9" r:id="rId4"/>
    <p:sldId id="260" r:id="rId5"/>
    <p:sldId id="262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68" r:id="rId15"/>
    <p:sldId id="263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Saturday, September 10,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4520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Saturday, September 10,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17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Saturday, September 10,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59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Saturday, September 10,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8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Saturday, September 10,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‹N°›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86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Saturday, September 10,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16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Saturday, September 10,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71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Saturday, September 10,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‹N°›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5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Saturday, September 10,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5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Saturday, September 10,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95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Saturday, September 10,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6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Saturday, September 10,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26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75" r:id="rId5"/>
    <p:sldLayoutId id="2147483680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fcs.baruch.cuny.edu/s/" TargetMode="External"/><Relationship Id="rId2" Type="http://schemas.openxmlformats.org/officeDocument/2006/relationships/hyperlink" Target="https://tfcs.baruch.cuny.edu/h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850FA-D6AB-A3B5-3CD3-6B305DA9F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</a:t>
            </a:r>
            <a:r>
              <a:rPr lang="en-US" sz="4100" kern="1200" dirty="0">
                <a:solidFill>
                  <a:srgbClr val="FDB700"/>
                </a:solidFill>
                <a:latin typeface="+mj-lt"/>
                <a:ea typeface="+mj-ea"/>
                <a:cs typeface="+mj-cs"/>
              </a:rPr>
              <a:t>important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is your pronunciation?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34D8FD8-0C9B-5653-1A16-D67CDF6B4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2678400"/>
            <a:ext cx="3565525" cy="3414425"/>
          </a:xfrm>
        </p:spPr>
        <p:txBody>
          <a:bodyPr vert="horz" wrap="square" lIns="0" tIns="0" rIns="0" bIns="0" rtlCol="0" anchor="t">
            <a:normAutofit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During lessons, 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When on holiday,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During your internship abroad,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For a job interview,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Etc.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8E489578-35CD-A8E5-809E-BF07827E4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27" b="-1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7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7CEDB9EF-80CA-E73E-47CD-95F8C4384A16}"/>
              </a:ext>
            </a:extLst>
          </p:cNvPr>
          <p:cNvSpPr/>
          <p:nvPr/>
        </p:nvSpPr>
        <p:spPr>
          <a:xfrm>
            <a:off x="225043" y="5007560"/>
            <a:ext cx="1650124" cy="1471448"/>
          </a:xfrm>
          <a:prstGeom prst="ellipse">
            <a:avLst/>
          </a:prstGeom>
          <a:solidFill>
            <a:srgbClr val="FDB7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E84181-4465-4737-FC7C-D10B94003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43" y="378992"/>
            <a:ext cx="11090274" cy="58641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The /s/ sound plays an important role in the difference between the paired words below.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Listen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 to each pair, paying attention to how the first word differs from the second.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sheen | seen 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think | sink 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maze | mace 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eyes | ice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4EB50A-9046-E811-BC64-41D7A567C395}"/>
              </a:ext>
            </a:extLst>
          </p:cNvPr>
          <p:cNvSpPr txBox="1"/>
          <p:nvPr/>
        </p:nvSpPr>
        <p:spPr>
          <a:xfrm>
            <a:off x="5770180" y="2947077"/>
            <a:ext cx="6122276" cy="3707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ship | sip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save | shave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show | so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sofa | chauffeur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short | sort</a:t>
            </a:r>
          </a:p>
        </p:txBody>
      </p:sp>
    </p:spTree>
    <p:extLst>
      <p:ext uri="{BB962C8B-B14F-4D97-AF65-F5344CB8AC3E}">
        <p14:creationId xmlns:p14="http://schemas.microsoft.com/office/powerpoint/2010/main" val="2992479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7CEDB9EF-80CA-E73E-47CD-95F8C4384A16}"/>
              </a:ext>
            </a:extLst>
          </p:cNvPr>
          <p:cNvSpPr/>
          <p:nvPr/>
        </p:nvSpPr>
        <p:spPr>
          <a:xfrm>
            <a:off x="225043" y="5007560"/>
            <a:ext cx="1650124" cy="1471448"/>
          </a:xfrm>
          <a:prstGeom prst="ellipse">
            <a:avLst/>
          </a:prstGeom>
          <a:solidFill>
            <a:srgbClr val="FDB7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E84181-4465-4737-FC7C-D10B94003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43" y="378992"/>
            <a:ext cx="11090274" cy="58641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Listen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 to how each word is pronounced, focusing on /s/.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Notice how /s/ can appear at the beginning, middle, or end of a word.</a:t>
            </a:r>
            <a:br>
              <a:rPr lang="en-US" sz="3200" dirty="0">
                <a:solidFill>
                  <a:schemeClr val="bg1">
                    <a:alpha val="60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sample 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stocks 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past 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race 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slip 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strong</a:t>
            </a:r>
          </a:p>
          <a:p>
            <a:endParaRPr lang="en-US" sz="3200" dirty="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368A79-815A-0C4A-A658-226A596DA8B3}"/>
              </a:ext>
            </a:extLst>
          </p:cNvPr>
          <p:cNvSpPr txBox="1"/>
          <p:nvPr/>
        </p:nvSpPr>
        <p:spPr>
          <a:xfrm>
            <a:off x="5628288" y="2883948"/>
            <a:ext cx="610651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crisps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horses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dates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resources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worse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alpha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70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7CEDB9EF-80CA-E73E-47CD-95F8C4384A16}"/>
              </a:ext>
            </a:extLst>
          </p:cNvPr>
          <p:cNvSpPr/>
          <p:nvPr/>
        </p:nvSpPr>
        <p:spPr>
          <a:xfrm>
            <a:off x="225043" y="5007560"/>
            <a:ext cx="1650124" cy="1471448"/>
          </a:xfrm>
          <a:prstGeom prst="ellipse">
            <a:avLst/>
          </a:prstGeom>
          <a:solidFill>
            <a:srgbClr val="FDB7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E84181-4465-4737-FC7C-D10B94003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43" y="378992"/>
            <a:ext cx="11090274" cy="58641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Listen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 to how each tongue twister is pronounced.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Be sure to note the sounds or words that might be challenging for you, and how many times you will pronounce /s/.</a:t>
            </a:r>
          </a:p>
          <a:p>
            <a:pPr marL="0" indent="0">
              <a:buNone/>
            </a:pPr>
            <a:br>
              <a:rPr lang="en-US" sz="3200" dirty="0">
                <a:solidFill>
                  <a:schemeClr val="bg1">
                    <a:alpha val="60000"/>
                  </a:schemeClr>
                </a:solidFill>
              </a:rPr>
            </a:b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The thin sink sank.</a:t>
            </a:r>
          </a:p>
          <a:p>
            <a:pPr marL="0" indent="0">
              <a:buNone/>
            </a:pPr>
            <a:br>
              <a:rPr lang="en-US" sz="3200" b="1" dirty="0">
                <a:solidFill>
                  <a:schemeClr val="bg1">
                    <a:alpha val="60000"/>
                  </a:schemeClr>
                </a:solidFill>
              </a:rPr>
            </a:b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Strange sayings stop crazy scams.</a:t>
            </a:r>
          </a:p>
          <a:p>
            <a:pPr marL="0" indent="0">
              <a:buNone/>
            </a:pPr>
            <a:br>
              <a:rPr lang="en-US" sz="3200" b="1" dirty="0">
                <a:solidFill>
                  <a:schemeClr val="bg1">
                    <a:alpha val="60000"/>
                  </a:schemeClr>
                </a:solidFill>
              </a:rPr>
            </a:b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Salsa tastes so scrumptious and salty and sweet.</a:t>
            </a:r>
          </a:p>
        </p:txBody>
      </p:sp>
    </p:spTree>
    <p:extLst>
      <p:ext uri="{BB962C8B-B14F-4D97-AF65-F5344CB8AC3E}">
        <p14:creationId xmlns:p14="http://schemas.microsoft.com/office/powerpoint/2010/main" val="1092374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7CEDB9EF-80CA-E73E-47CD-95F8C4384A16}"/>
              </a:ext>
            </a:extLst>
          </p:cNvPr>
          <p:cNvSpPr/>
          <p:nvPr/>
        </p:nvSpPr>
        <p:spPr>
          <a:xfrm>
            <a:off x="225043" y="5007560"/>
            <a:ext cx="1650124" cy="1471448"/>
          </a:xfrm>
          <a:prstGeom prst="ellipse">
            <a:avLst/>
          </a:prstGeom>
          <a:solidFill>
            <a:srgbClr val="FDB7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E84181-4465-4737-FC7C-D10B94003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43" y="378992"/>
            <a:ext cx="11741914" cy="58641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Pronunciation practice is even more effective in a meaningful context. Here are several sentences with /s/ that you may find yourself saying frequently. 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Listen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 to how each sentence is pronounced.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Which word(s) include /s/?</a:t>
            </a:r>
          </a:p>
          <a:p>
            <a:pPr marL="0" indent="0">
              <a:buNone/>
            </a:pPr>
            <a:br>
              <a:rPr lang="en-US" sz="3200" dirty="0">
                <a:solidFill>
                  <a:schemeClr val="bg1">
                    <a:alpha val="60000"/>
                  </a:schemeClr>
                </a:solidFill>
              </a:rPr>
            </a:b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Excuse me. [x=</a:t>
            </a:r>
            <a:r>
              <a:rPr lang="en-US" sz="3200" b="1" dirty="0" err="1">
                <a:solidFill>
                  <a:schemeClr val="bg1">
                    <a:alpha val="60000"/>
                  </a:schemeClr>
                </a:solidFill>
              </a:rPr>
              <a:t>ks</a:t>
            </a: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]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Steven’s sister hasn’t sent him a message for weeks. </a:t>
            </a:r>
            <a:br>
              <a:rPr lang="en-US" sz="3200" b="1" dirty="0">
                <a:solidFill>
                  <a:schemeClr val="bg1">
                    <a:alpha val="60000"/>
                  </a:schemeClr>
                </a:solidFill>
              </a:rPr>
            </a:b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I’d like to speak with human resources, please.</a:t>
            </a:r>
          </a:p>
        </p:txBody>
      </p:sp>
    </p:spTree>
    <p:extLst>
      <p:ext uri="{BB962C8B-B14F-4D97-AF65-F5344CB8AC3E}">
        <p14:creationId xmlns:p14="http://schemas.microsoft.com/office/powerpoint/2010/main" val="3883412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7CEDB9EF-80CA-E73E-47CD-95F8C4384A16}"/>
              </a:ext>
            </a:extLst>
          </p:cNvPr>
          <p:cNvSpPr/>
          <p:nvPr/>
        </p:nvSpPr>
        <p:spPr>
          <a:xfrm>
            <a:off x="225043" y="5007560"/>
            <a:ext cx="1650124" cy="1471448"/>
          </a:xfrm>
          <a:prstGeom prst="ellipse">
            <a:avLst/>
          </a:prstGeom>
          <a:solidFill>
            <a:srgbClr val="FDB7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E84181-4465-4737-FC7C-D10B94003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43" y="378992"/>
            <a:ext cx="11090274" cy="43611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PRACTICE AT HOME!!!</a:t>
            </a:r>
          </a:p>
          <a:p>
            <a:pPr marL="0" indent="0">
              <a:buNone/>
            </a:pPr>
            <a:endParaRPr lang="en-US" sz="3200" dirty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  <a:hlinkClick r:id="rId2"/>
              </a:rPr>
              <a:t>https://tfcs.baruch.cuny.edu/h/</a:t>
            </a:r>
            <a:endParaRPr lang="en-US" sz="3200" dirty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  <a:hlinkClick r:id="rId3"/>
              </a:rPr>
              <a:t>https://tfcs.baruch.cuny.edu/s/</a:t>
            </a:r>
            <a:endParaRPr lang="en-US" sz="3200" dirty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38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F6A6D1-2D23-2A23-037D-0530670526AB}"/>
              </a:ext>
            </a:extLst>
          </p:cNvPr>
          <p:cNvSpPr/>
          <p:nvPr/>
        </p:nvSpPr>
        <p:spPr>
          <a:xfrm>
            <a:off x="5265683" y="135553"/>
            <a:ext cx="6821214" cy="66225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Boss #2</a:t>
            </a:r>
            <a:r>
              <a:rPr lang="en-US" sz="2400" dirty="0">
                <a:solidFill>
                  <a:schemeClr val="bg1"/>
                </a:solidFill>
              </a:rPr>
              <a:t> - What does your previous company make?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Candidate</a:t>
            </a:r>
            <a:r>
              <a:rPr lang="en-US" sz="2400" dirty="0">
                <a:solidFill>
                  <a:schemeClr val="bg1"/>
                </a:solidFill>
              </a:rPr>
              <a:t> - It make</a:t>
            </a:r>
            <a:r>
              <a:rPr lang="en-US" sz="2400" dirty="0">
                <a:solidFill>
                  <a:schemeClr val="bg1"/>
                </a:solidFill>
                <a:highlight>
                  <a:srgbClr val="00FF00"/>
                </a:highlight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 many thing</a:t>
            </a:r>
            <a:r>
              <a:rPr lang="en-US" sz="2400" dirty="0">
                <a:solidFill>
                  <a:schemeClr val="bg1"/>
                </a:solidFill>
                <a:highlight>
                  <a:srgbClr val="00FF00"/>
                </a:highlight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air pin</a:t>
            </a:r>
            <a:r>
              <a:rPr lang="en-US" sz="2400" dirty="0">
                <a:solidFill>
                  <a:schemeClr val="bg1"/>
                </a:solidFill>
                <a:highlight>
                  <a:srgbClr val="00FF00"/>
                </a:highlight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air cream</a:t>
            </a:r>
            <a:r>
              <a:rPr lang="en-US" sz="2400" dirty="0">
                <a:solidFill>
                  <a:schemeClr val="bg1"/>
                </a:solidFill>
                <a:highlight>
                  <a:srgbClr val="00FF00"/>
                </a:highlight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airbrush</a:t>
            </a:r>
            <a:r>
              <a:rPr lang="en-US" sz="2400" dirty="0">
                <a:solidFill>
                  <a:schemeClr val="bg1"/>
                </a:solidFill>
                <a:highlight>
                  <a:srgbClr val="00FF00"/>
                </a:highlight>
              </a:rPr>
              <a:t>es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Boss #1 </a:t>
            </a:r>
            <a:r>
              <a:rPr lang="en-US" sz="2400" dirty="0">
                <a:solidFill>
                  <a:schemeClr val="bg1"/>
                </a:solidFill>
              </a:rPr>
              <a:t>- What makes you happy in life?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Candidate</a:t>
            </a:r>
            <a:r>
              <a:rPr lang="en-US" sz="2400" dirty="0">
                <a:solidFill>
                  <a:schemeClr val="bg1"/>
                </a:solidFill>
              </a:rPr>
              <a:t> - We'll agree money can't buy </a:t>
            </a: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appiness.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After school, I went to India </a:t>
            </a:r>
          </a:p>
          <a:p>
            <a:r>
              <a:rPr lang="en-US" sz="2400" dirty="0">
                <a:solidFill>
                  <a:schemeClr val="bg1"/>
                </a:solidFill>
              </a:rPr>
              <a:t>looking for </a:t>
            </a: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appiness.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Sitting on the beach in Goa, </a:t>
            </a:r>
          </a:p>
          <a:p>
            <a:r>
              <a:rPr lang="en-US" sz="2400" dirty="0">
                <a:solidFill>
                  <a:schemeClr val="bg1"/>
                </a:solidFill>
              </a:rPr>
              <a:t>I </a:t>
            </a:r>
            <a:r>
              <a:rPr lang="en-US" sz="2400" dirty="0" err="1">
                <a:solidFill>
                  <a:schemeClr val="bg1"/>
                </a:solidFill>
              </a:rPr>
              <a:t>realised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</a:p>
          <a:p>
            <a:r>
              <a:rPr lang="en-US" sz="2400" dirty="0">
                <a:solidFill>
                  <a:schemeClr val="bg1"/>
                </a:solidFill>
              </a:rPr>
              <a:t>I </a:t>
            </a: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ave </a:t>
            </a: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appiness.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Boss #2</a:t>
            </a:r>
            <a:r>
              <a:rPr lang="en-US" sz="2400" dirty="0">
                <a:solidFill>
                  <a:schemeClr val="bg1"/>
                </a:solidFill>
              </a:rPr>
              <a:t> - Of course.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Boss #2</a:t>
            </a:r>
            <a:r>
              <a:rPr lang="en-US" sz="2400" dirty="0">
                <a:solidFill>
                  <a:schemeClr val="bg1"/>
                </a:solidFill>
              </a:rPr>
              <a:t> - Who would be your ideal boss?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Candidate</a:t>
            </a:r>
            <a:r>
              <a:rPr lang="en-US" sz="2400" dirty="0">
                <a:solidFill>
                  <a:schemeClr val="bg1"/>
                </a:solidFill>
              </a:rPr>
              <a:t> - </a:t>
            </a: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e know</a:t>
            </a:r>
            <a:r>
              <a:rPr lang="en-US" sz="2400" dirty="0">
                <a:solidFill>
                  <a:schemeClr val="bg1"/>
                </a:solidFill>
                <a:highlight>
                  <a:srgbClr val="00FF00"/>
                </a:highlight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 what </a:t>
            </a: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e want</a:t>
            </a:r>
            <a:r>
              <a:rPr lang="en-US" sz="2400" dirty="0">
                <a:solidFill>
                  <a:schemeClr val="bg1"/>
                </a:solidFill>
                <a:highlight>
                  <a:srgbClr val="00FF00"/>
                </a:highlight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e appreciate</a:t>
            </a:r>
            <a:r>
              <a:rPr lang="en-US" sz="2400" dirty="0">
                <a:solidFill>
                  <a:schemeClr val="bg1"/>
                </a:solidFill>
                <a:highlight>
                  <a:srgbClr val="00FF00"/>
                </a:highlight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is employee</a:t>
            </a:r>
            <a:r>
              <a:rPr lang="en-US" sz="2400" dirty="0">
                <a:solidFill>
                  <a:schemeClr val="bg1"/>
                </a:solidFill>
                <a:highlight>
                  <a:srgbClr val="00FF00"/>
                </a:highlight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Boss #1 </a:t>
            </a:r>
            <a:r>
              <a:rPr lang="en-US" sz="2400" dirty="0">
                <a:solidFill>
                  <a:schemeClr val="bg1"/>
                </a:solidFill>
              </a:rPr>
              <a:t>- Bingo!</a:t>
            </a:r>
            <a:endParaRPr lang="fr-FR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B8D6AA-3A3E-DB64-FD25-674F2B81D116}"/>
              </a:ext>
            </a:extLst>
          </p:cNvPr>
          <p:cNvSpPr/>
          <p:nvPr/>
        </p:nvSpPr>
        <p:spPr>
          <a:xfrm>
            <a:off x="105103" y="135553"/>
            <a:ext cx="5055476" cy="662259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bg1"/>
                </a:solidFill>
              </a:rPr>
              <a:t>Practise</a:t>
            </a:r>
            <a:r>
              <a:rPr lang="en-US" sz="2400" b="1" dirty="0">
                <a:solidFill>
                  <a:schemeClr val="bg1"/>
                </a:solidFill>
              </a:rPr>
              <a:t> in pairs (one person can play both bosses)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Secretary</a:t>
            </a:r>
            <a:r>
              <a:rPr lang="en-US" sz="2400" dirty="0">
                <a:solidFill>
                  <a:schemeClr val="bg1"/>
                </a:solidFill>
              </a:rPr>
              <a:t> - Gentlemen, Jean-François Charles is next.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Boss #1</a:t>
            </a:r>
            <a:r>
              <a:rPr lang="en-US" sz="2400" dirty="0">
                <a:solidFill>
                  <a:schemeClr val="bg1"/>
                </a:solidFill>
              </a:rPr>
              <a:t>-  Please show him in.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Boss #2</a:t>
            </a:r>
            <a:r>
              <a:rPr lang="en-US" sz="2400" dirty="0">
                <a:solidFill>
                  <a:schemeClr val="bg1"/>
                </a:solidFill>
              </a:rPr>
              <a:t>-  If he drops an 'S' I get a point. If he drops an 'H' you get a point.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Candidate</a:t>
            </a:r>
            <a:r>
              <a:rPr lang="en-US" sz="2400" dirty="0">
                <a:solidFill>
                  <a:schemeClr val="bg1"/>
                </a:solidFill>
              </a:rPr>
              <a:t> - </a:t>
            </a: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ello!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Boss #1</a:t>
            </a:r>
            <a:r>
              <a:rPr lang="en-US" sz="2400" dirty="0">
                <a:solidFill>
                  <a:schemeClr val="bg1"/>
                </a:solidFill>
              </a:rPr>
              <a:t> - Please sit down.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Boss #2</a:t>
            </a:r>
            <a:r>
              <a:rPr lang="en-US" sz="2400" dirty="0">
                <a:solidFill>
                  <a:schemeClr val="bg1"/>
                </a:solidFill>
              </a:rPr>
              <a:t> - Were there many candidates before you?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Candidate</a:t>
            </a:r>
            <a:r>
              <a:rPr lang="en-US" sz="2400" dirty="0">
                <a:solidFill>
                  <a:schemeClr val="bg1"/>
                </a:solidFill>
              </a:rPr>
              <a:t> - There were two candidate</a:t>
            </a:r>
            <a:r>
              <a:rPr lang="en-US" sz="2400" dirty="0">
                <a:solidFill>
                  <a:schemeClr val="bg1"/>
                </a:solidFill>
                <a:highlight>
                  <a:srgbClr val="00FF00"/>
                </a:highlight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Boss #1</a:t>
            </a:r>
            <a:r>
              <a:rPr lang="en-US" sz="2400" dirty="0">
                <a:solidFill>
                  <a:schemeClr val="bg1"/>
                </a:solidFill>
              </a:rPr>
              <a:t> - What was your previous job?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Candidate</a:t>
            </a:r>
            <a:r>
              <a:rPr lang="en-US" sz="2400" dirty="0">
                <a:solidFill>
                  <a:schemeClr val="bg1"/>
                </a:solidFill>
              </a:rPr>
              <a:t> - I </a:t>
            </a: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ave worked 3 year in </a:t>
            </a: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uman resource.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61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6120EF-B73D-CD7F-B4FF-68BEA6984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experience</a:t>
            </a:r>
            <a:r>
              <a:rPr lang="fr-FR" dirty="0"/>
              <a:t>, </a:t>
            </a:r>
            <a:br>
              <a:rPr lang="fr-FR" dirty="0"/>
            </a:br>
            <a:br>
              <a:rPr lang="fr-FR" dirty="0"/>
            </a:b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>
                <a:solidFill>
                  <a:srgbClr val="FDB700"/>
                </a:solidFill>
              </a:rPr>
              <a:t>the </a:t>
            </a:r>
            <a:r>
              <a:rPr lang="fr-FR" dirty="0" err="1">
                <a:solidFill>
                  <a:srgbClr val="FDB700"/>
                </a:solidFill>
              </a:rPr>
              <a:t>easiest</a:t>
            </a:r>
            <a:r>
              <a:rPr lang="fr-FR" dirty="0">
                <a:solidFill>
                  <a:srgbClr val="FDB700"/>
                </a:solidFill>
              </a:rPr>
              <a:t> </a:t>
            </a:r>
            <a:r>
              <a:rPr lang="fr-FR" dirty="0" err="1">
                <a:solidFill>
                  <a:srgbClr val="FDB700"/>
                </a:solidFill>
              </a:rPr>
              <a:t>thing</a:t>
            </a:r>
            <a:r>
              <a:rPr lang="fr-FR" dirty="0">
                <a:solidFill>
                  <a:srgbClr val="FDB700"/>
                </a:solidFill>
              </a:rPr>
              <a:t> </a:t>
            </a:r>
            <a:r>
              <a:rPr lang="fr-FR" dirty="0"/>
              <a:t>about English </a:t>
            </a:r>
            <a:r>
              <a:rPr lang="fr-FR" dirty="0" err="1"/>
              <a:t>pronunciation</a:t>
            </a:r>
            <a:r>
              <a:rPr lang="fr-FR" dirty="0"/>
              <a:t>?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and </a:t>
            </a:r>
            <a:r>
              <a:rPr lang="fr-FR" dirty="0">
                <a:solidFill>
                  <a:srgbClr val="FDB700"/>
                </a:solidFill>
              </a:rPr>
              <a:t>the </a:t>
            </a:r>
            <a:r>
              <a:rPr lang="fr-FR" dirty="0" err="1">
                <a:solidFill>
                  <a:srgbClr val="FDB700"/>
                </a:solidFill>
              </a:rPr>
              <a:t>most</a:t>
            </a:r>
            <a:r>
              <a:rPr lang="fr-FR" dirty="0">
                <a:solidFill>
                  <a:srgbClr val="FDB700"/>
                </a:solidFill>
              </a:rPr>
              <a:t> </a:t>
            </a:r>
            <a:r>
              <a:rPr lang="fr-FR" dirty="0" err="1">
                <a:solidFill>
                  <a:srgbClr val="FDB700"/>
                </a:solidFill>
              </a:rPr>
              <a:t>difficult</a:t>
            </a:r>
            <a:r>
              <a:rPr lang="fr-FR" dirty="0"/>
              <a:t>? </a:t>
            </a:r>
            <a:br>
              <a:rPr lang="fr-FR" dirty="0"/>
            </a:br>
            <a:br>
              <a:rPr lang="fr-FR" dirty="0"/>
            </a:b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lists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partner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33445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6CFBC57-E940-7C4B-66C9-2F070D295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72" y="342899"/>
            <a:ext cx="11510749" cy="585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4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21BA75-6205-BB16-5944-ED970D3D2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DCFD98-7CA8-1873-AD23-43A693051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8A6BDD-9EA9-541F-82E1-8C3F3EDE6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05" y="331111"/>
            <a:ext cx="11743898" cy="597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91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E38A4A-9883-E60C-B136-9AFE29C32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Watch and… </a:t>
            </a:r>
            <a:r>
              <a:rPr lang="fr-FR" dirty="0" err="1"/>
              <a:t>enjoy</a:t>
            </a:r>
            <a:r>
              <a:rPr lang="fr-FR" dirty="0"/>
              <a:t>!</a:t>
            </a:r>
          </a:p>
        </p:txBody>
      </p:sp>
      <p:pic>
        <p:nvPicPr>
          <p:cNvPr id="4" name="The Candidate ">
            <a:hlinkClick r:id="" action="ppaction://media"/>
            <a:extLst>
              <a:ext uri="{FF2B5EF4-FFF2-40B4-BE49-F238E27FC236}">
                <a16:creationId xmlns:a16="http://schemas.microsoft.com/office/drawing/2014/main" id="{EF8DE4DC-D8B9-455F-FCBE-5C1111EA0D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0710" y="1334521"/>
            <a:ext cx="9390580" cy="5282070"/>
          </a:xfrm>
        </p:spPr>
      </p:pic>
    </p:spTree>
    <p:extLst>
      <p:ext uri="{BB962C8B-B14F-4D97-AF65-F5344CB8AC3E}">
        <p14:creationId xmlns:p14="http://schemas.microsoft.com/office/powerpoint/2010/main" val="167729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D71DFCAA-3632-3B99-44EF-EBF74BA23C5A}"/>
              </a:ext>
            </a:extLst>
          </p:cNvPr>
          <p:cNvSpPr/>
          <p:nvPr/>
        </p:nvSpPr>
        <p:spPr>
          <a:xfrm>
            <a:off x="225043" y="5007560"/>
            <a:ext cx="1650124" cy="1471448"/>
          </a:xfrm>
          <a:prstGeom prst="ellipse">
            <a:avLst/>
          </a:prstGeom>
          <a:solidFill>
            <a:srgbClr val="FDB7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7906AD-49E7-88BE-9327-CB377188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/h/ sound plays an important role in the difference between the paired words below.</a:t>
            </a:r>
            <a:br>
              <a:rPr lang="en-US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E84181-4465-4737-FC7C-D10B94003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43611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>
                    <a:alpha val="60000"/>
                  </a:schemeClr>
                </a:solidFill>
              </a:rPr>
              <a:t>Listen</a:t>
            </a:r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 to each pair, paying attention to how the first word differs from the second.</a:t>
            </a:r>
          </a:p>
          <a:p>
            <a:r>
              <a:rPr lang="en-US" sz="2800" b="1" dirty="0">
                <a:solidFill>
                  <a:schemeClr val="bg1">
                    <a:alpha val="60000"/>
                  </a:schemeClr>
                </a:solidFill>
              </a:rPr>
              <a:t>ear | hear </a:t>
            </a:r>
          </a:p>
          <a:p>
            <a:r>
              <a:rPr lang="en-US" sz="2800" b="1" dirty="0">
                <a:solidFill>
                  <a:schemeClr val="bg1">
                    <a:alpha val="60000"/>
                  </a:schemeClr>
                </a:solidFill>
              </a:rPr>
              <a:t>it | hit </a:t>
            </a:r>
          </a:p>
          <a:p>
            <a:r>
              <a:rPr lang="en-US" sz="2800" b="1" dirty="0">
                <a:solidFill>
                  <a:schemeClr val="bg1">
                    <a:alpha val="60000"/>
                  </a:schemeClr>
                </a:solidFill>
              </a:rPr>
              <a:t>add | had </a:t>
            </a:r>
          </a:p>
          <a:p>
            <a:r>
              <a:rPr lang="en-US" sz="2800" b="1" dirty="0">
                <a:solidFill>
                  <a:schemeClr val="bg1">
                    <a:alpha val="60000"/>
                  </a:schemeClr>
                </a:solidFill>
              </a:rPr>
              <a:t>eye | </a:t>
            </a:r>
            <a:r>
              <a:rPr lang="en-US" sz="2800" b="1" dirty="0" err="1">
                <a:solidFill>
                  <a:schemeClr val="bg1">
                    <a:alpha val="60000"/>
                  </a:schemeClr>
                </a:solidFill>
              </a:rPr>
              <a:t>high,hi</a:t>
            </a:r>
            <a:endParaRPr lang="en-US" sz="2800" b="1" dirty="0">
              <a:solidFill>
                <a:schemeClr val="bg1">
                  <a:alpha val="60000"/>
                </a:schemeClr>
              </a:solidFill>
            </a:endParaRPr>
          </a:p>
          <a:p>
            <a:r>
              <a:rPr lang="en-US" sz="2800" b="1" dirty="0">
                <a:solidFill>
                  <a:schemeClr val="bg1">
                    <a:alpha val="60000"/>
                  </a:schemeClr>
                </a:solidFill>
              </a:rPr>
              <a:t>heal | eel</a:t>
            </a:r>
          </a:p>
          <a:p>
            <a:endParaRPr lang="en-US" sz="2400" dirty="0"/>
          </a:p>
          <a:p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35F8653-3DD7-89E8-E277-F5DFF03B3513}"/>
              </a:ext>
            </a:extLst>
          </p:cNvPr>
          <p:cNvSpPr txBox="1">
            <a:spLocks/>
          </p:cNvSpPr>
          <p:nvPr/>
        </p:nvSpPr>
        <p:spPr>
          <a:xfrm>
            <a:off x="4465966" y="2476426"/>
            <a:ext cx="11090274" cy="436117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r>
              <a:rPr lang="en-US" sz="2800" b="1" dirty="0">
                <a:solidFill>
                  <a:schemeClr val="bg1">
                    <a:alpha val="60000"/>
                  </a:schemeClr>
                </a:solidFill>
              </a:rPr>
              <a:t>ate | hate</a:t>
            </a:r>
          </a:p>
          <a:p>
            <a:r>
              <a:rPr lang="en-US" sz="2800" b="1" dirty="0">
                <a:solidFill>
                  <a:schemeClr val="bg1">
                    <a:alpha val="60000"/>
                  </a:schemeClr>
                </a:solidFill>
              </a:rPr>
              <a:t>hell | ‘l’ (the letter)</a:t>
            </a:r>
          </a:p>
          <a:p>
            <a:r>
              <a:rPr lang="en-US" sz="2800" b="1" dirty="0">
                <a:solidFill>
                  <a:schemeClr val="bg1">
                    <a:alpha val="60000"/>
                  </a:schemeClr>
                </a:solidFill>
              </a:rPr>
              <a:t>art | heart</a:t>
            </a:r>
          </a:p>
          <a:p>
            <a:r>
              <a:rPr lang="en-US" sz="2800" b="1" dirty="0">
                <a:solidFill>
                  <a:schemeClr val="bg1">
                    <a:alpha val="60000"/>
                  </a:schemeClr>
                </a:solidFill>
              </a:rPr>
              <a:t>head | Ed (short for Edward)</a:t>
            </a:r>
          </a:p>
          <a:p>
            <a:r>
              <a:rPr lang="en-US" sz="2800" b="1" dirty="0">
                <a:solidFill>
                  <a:schemeClr val="bg1">
                    <a:alpha val="60000"/>
                  </a:schemeClr>
                </a:solidFill>
              </a:rPr>
              <a:t>old | hold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9500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7CEDB9EF-80CA-E73E-47CD-95F8C4384A16}"/>
              </a:ext>
            </a:extLst>
          </p:cNvPr>
          <p:cNvSpPr/>
          <p:nvPr/>
        </p:nvSpPr>
        <p:spPr>
          <a:xfrm>
            <a:off x="225043" y="5007560"/>
            <a:ext cx="1650124" cy="1471448"/>
          </a:xfrm>
          <a:prstGeom prst="ellipse">
            <a:avLst/>
          </a:prstGeom>
          <a:solidFill>
            <a:srgbClr val="FDB7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E84181-4465-4737-FC7C-D10B94003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43" y="378992"/>
            <a:ext cx="11090274" cy="43611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/h/ can appear at the beginning or in the middle of a word:</a:t>
            </a:r>
          </a:p>
          <a:p>
            <a:pPr marL="0" indent="0">
              <a:buNone/>
            </a:pPr>
            <a:endParaRPr lang="en-US" sz="3200" dirty="0">
              <a:solidFill>
                <a:schemeClr val="bg1">
                  <a:alpha val="60000"/>
                </a:schemeClr>
              </a:solidFill>
            </a:endParaRP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habit 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how 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hitchhike 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hack 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helpful 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hurt</a:t>
            </a:r>
            <a:endParaRPr lang="fr-FR" sz="3200" b="1" dirty="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DB1876F-5731-E08A-D57B-835C21DCB2CC}"/>
              </a:ext>
            </a:extLst>
          </p:cNvPr>
          <p:cNvSpPr txBox="1"/>
          <p:nvPr/>
        </p:nvSpPr>
        <p:spPr>
          <a:xfrm>
            <a:off x="4987158" y="1714197"/>
            <a:ext cx="6106510" cy="4446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hedgehog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happiness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hair spray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horrible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hardest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b="1" dirty="0" err="1">
                <a:solidFill>
                  <a:schemeClr val="bg1">
                    <a:alpha val="60000"/>
                  </a:schemeClr>
                </a:solidFill>
              </a:rPr>
              <a:t>holiday</a:t>
            </a:r>
            <a:endParaRPr lang="fr-FR" sz="3200" b="1" dirty="0">
              <a:solidFill>
                <a:schemeClr val="bg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50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7CEDB9EF-80CA-E73E-47CD-95F8C4384A16}"/>
              </a:ext>
            </a:extLst>
          </p:cNvPr>
          <p:cNvSpPr/>
          <p:nvPr/>
        </p:nvSpPr>
        <p:spPr>
          <a:xfrm>
            <a:off x="225043" y="5007560"/>
            <a:ext cx="1650124" cy="1471448"/>
          </a:xfrm>
          <a:prstGeom prst="ellipse">
            <a:avLst/>
          </a:prstGeom>
          <a:solidFill>
            <a:srgbClr val="FDB7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E84181-4465-4737-FC7C-D10B94003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43" y="378992"/>
            <a:ext cx="11620116" cy="43611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Listen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 to how each tongue twister is pronounced.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Be sure to note the sounds or words that might be challenging for you, and how many times you will pronounce /h/.</a:t>
            </a:r>
          </a:p>
          <a:p>
            <a:pPr marL="0" indent="0">
              <a:buNone/>
            </a:pPr>
            <a:endParaRPr lang="en-US" sz="3200" dirty="0">
              <a:solidFill>
                <a:schemeClr val="bg1">
                  <a:alpha val="60000"/>
                </a:schemeClr>
              </a:solidFill>
            </a:endParaRP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  <a:effectLst/>
              </a:rPr>
              <a:t>Half the harmony he has is high.</a:t>
            </a:r>
            <a:br>
              <a:rPr lang="en-US" sz="3200" b="1" dirty="0">
                <a:solidFill>
                  <a:schemeClr val="bg1">
                    <a:alpha val="60000"/>
                  </a:schemeClr>
                </a:solidFill>
              </a:rPr>
            </a:br>
            <a:endParaRPr lang="en-US" sz="3200" b="1" dirty="0">
              <a:solidFill>
                <a:schemeClr val="bg1">
                  <a:alpha val="60000"/>
                </a:schemeClr>
              </a:solidFill>
            </a:endParaRP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  <a:effectLst/>
              </a:rPr>
              <a:t>Groundhogs hate horseradish. Groundhogs hate horseradish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effectLst/>
              </a:rPr>
              <a:t>.</a:t>
            </a:r>
            <a:endParaRPr lang="en-US" sz="3200" dirty="0">
              <a:solidFill>
                <a:schemeClr val="bg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81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7CEDB9EF-80CA-E73E-47CD-95F8C4384A16}"/>
              </a:ext>
            </a:extLst>
          </p:cNvPr>
          <p:cNvSpPr/>
          <p:nvPr/>
        </p:nvSpPr>
        <p:spPr>
          <a:xfrm>
            <a:off x="225043" y="5007560"/>
            <a:ext cx="1650124" cy="1471448"/>
          </a:xfrm>
          <a:prstGeom prst="ellipse">
            <a:avLst/>
          </a:prstGeom>
          <a:solidFill>
            <a:srgbClr val="FDB7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E84181-4465-4737-FC7C-D10B94003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42" y="378992"/>
            <a:ext cx="11966957" cy="43611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Pronunciation practice is even more effective in a meaningful context. Here are several sentences with /h/ that you may find yourself saying frequently. 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Listen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 to how each sentence is pronounced.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Which word(s) include /h/?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Would you mind giving me a hand?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How can I help you?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Let’s hear His Majesty King Charles III’s heartfelt message.</a:t>
            </a:r>
          </a:p>
          <a:p>
            <a:r>
              <a:rPr lang="en-US" sz="3200" b="1" dirty="0">
                <a:solidFill>
                  <a:schemeClr val="bg1">
                    <a:alpha val="60000"/>
                  </a:schemeClr>
                </a:solidFill>
              </a:rPr>
              <a:t>Who has helped Harry with his homework?</a:t>
            </a:r>
          </a:p>
        </p:txBody>
      </p:sp>
    </p:spTree>
    <p:extLst>
      <p:ext uri="{BB962C8B-B14F-4D97-AF65-F5344CB8AC3E}">
        <p14:creationId xmlns:p14="http://schemas.microsoft.com/office/powerpoint/2010/main" val="4029539768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AnalogousFromDarkSeedLeftStep">
      <a:dk1>
        <a:srgbClr val="000000"/>
      </a:dk1>
      <a:lt1>
        <a:srgbClr val="FFFFFF"/>
      </a:lt1>
      <a:dk2>
        <a:srgbClr val="413424"/>
      </a:dk2>
      <a:lt2>
        <a:srgbClr val="E8E2E7"/>
      </a:lt2>
      <a:accent1>
        <a:srgbClr val="21BA42"/>
      </a:accent1>
      <a:accent2>
        <a:srgbClr val="36B914"/>
      </a:accent2>
      <a:accent3>
        <a:srgbClr val="7AB11F"/>
      </a:accent3>
      <a:accent4>
        <a:srgbClr val="AAA412"/>
      </a:accent4>
      <a:accent5>
        <a:srgbClr val="E58D24"/>
      </a:accent5>
      <a:accent6>
        <a:srgbClr val="D53017"/>
      </a:accent6>
      <a:hlink>
        <a:srgbClr val="9C7E34"/>
      </a:hlink>
      <a:folHlink>
        <a:srgbClr val="7F7F7F"/>
      </a:folHlink>
    </a:clrScheme>
    <a:fontScheme name="Float">
      <a:majorFont>
        <a:latin typeface="Sitka Heading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773</Words>
  <Application>Microsoft Office PowerPoint</Application>
  <PresentationFormat>Grand écran</PresentationFormat>
  <Paragraphs>114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Sitka Heading</vt:lpstr>
      <vt:lpstr>Source Sans Pro</vt:lpstr>
      <vt:lpstr>3DFloatVTI</vt:lpstr>
      <vt:lpstr>How important is your pronunciation?</vt:lpstr>
      <vt:lpstr>In your experience,   what is the easiest thing about English pronunciation?   and the most difficult?   Make two lists with your partner. </vt:lpstr>
      <vt:lpstr>Présentation PowerPoint</vt:lpstr>
      <vt:lpstr>Présentation PowerPoint</vt:lpstr>
      <vt:lpstr>Watch and… enjoy!</vt:lpstr>
      <vt:lpstr>The /h/ sound plays an important role in the difference between the paired words below.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important is your pronunciation?</dc:title>
  <dc:creator>Bleuen Boivin</dc:creator>
  <cp:lastModifiedBy>Bleuen Boivin</cp:lastModifiedBy>
  <cp:revision>4</cp:revision>
  <dcterms:created xsi:type="dcterms:W3CDTF">2022-09-10T08:32:37Z</dcterms:created>
  <dcterms:modified xsi:type="dcterms:W3CDTF">2022-09-10T10:18:12Z</dcterms:modified>
</cp:coreProperties>
</file>