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2" r:id="rId4"/>
    <p:sldId id="274" r:id="rId5"/>
    <p:sldId id="285" r:id="rId6"/>
    <p:sldId id="273" r:id="rId7"/>
    <p:sldId id="275" r:id="rId8"/>
    <p:sldId id="276" r:id="rId9"/>
    <p:sldId id="279" r:id="rId10"/>
    <p:sldId id="278" r:id="rId11"/>
    <p:sldId id="277" r:id="rId12"/>
    <p:sldId id="280" r:id="rId13"/>
    <p:sldId id="281" r:id="rId14"/>
    <p:sldId id="282" r:id="rId15"/>
    <p:sldId id="271" r:id="rId16"/>
    <p:sldId id="283" r:id="rId17"/>
    <p:sldId id="284" r:id="rId18"/>
    <p:sldId id="286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alphaModFix amt="6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5810435.png"/>
          <p:cNvPicPr>
            <a:picLocks noChangeAspect="1"/>
          </p:cNvPicPr>
          <p:nvPr userDrawn="1"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179512" y="260649"/>
            <a:ext cx="8712968" cy="63207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3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</a:blip>
          <a:stretch>
            <a:fillRect/>
          </a:stretch>
        </p:blipFill>
        <p:spPr>
          <a:xfrm>
            <a:off x="2380130" y="836713"/>
            <a:ext cx="4406857" cy="5376596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125"/>
            </a:avLst>
          </a:prstGeom>
          <a:blipFill dpi="0" rotWithShape="1">
            <a:blip r:embed="rId15" cstate="print"/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5329" y="740702"/>
            <a:ext cx="6336704" cy="163218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4581128"/>
            <a:ext cx="3024336" cy="1536171"/>
          </a:xfrm>
        </p:spPr>
        <p:txBody>
          <a:bodyPr>
            <a:normAutofit/>
          </a:bodyPr>
          <a:lstStyle/>
          <a:p>
            <a:pPr lvl="0"/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Выполнил: 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Пугачева Т.В.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МДОАУ «Детский сад №48 «Гномик» г. Орска»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1124743"/>
            <a:ext cx="6048672" cy="297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39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/>
          </a:p>
          <a:p>
            <a:pPr algn="ctr"/>
            <a:r>
              <a:rPr lang="ru-RU" sz="3600" dirty="0" smtClean="0"/>
              <a:t> </a:t>
            </a:r>
            <a:r>
              <a:rPr lang="ru-RU" sz="3600" b="1" i="1" dirty="0" smtClean="0"/>
              <a:t>Кейс-технологии как способ формирования культуры безопасности у детей дошкольного возраста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reative-scroll-paper-background-vector-set.jpg"/>
          <p:cNvPicPr>
            <a:picLocks noChangeAspect="1"/>
          </p:cNvPicPr>
          <p:nvPr/>
        </p:nvPicPr>
        <p:blipFill>
          <a:blip r:embed="rId2" cstate="print"/>
          <a:srcRect t="5937" r="15151" b="9497"/>
          <a:stretch>
            <a:fillRect/>
          </a:stretch>
        </p:blipFill>
        <p:spPr>
          <a:xfrm>
            <a:off x="467544" y="4005065"/>
            <a:ext cx="2088232" cy="22871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Кейсы-мультфильмы, Кейсы-литературные произведения </a:t>
            </a:r>
          </a:p>
        </p:txBody>
      </p:sp>
      <p:pic>
        <p:nvPicPr>
          <p:cNvPr id="1026" name="Picture 2" descr="C:\Users\Марина\Desktop\мульт\1479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4183" y="1736464"/>
            <a:ext cx="1474947" cy="199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ина\Desktop\мульт\35925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276" y="4207620"/>
            <a:ext cx="1512168" cy="216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рина\Desktop\мульт\sgOtEFmwqc89fPdP9DcTwzEBPj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276" y="1650878"/>
            <a:ext cx="1454430" cy="21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арина\Desktop\мульт\5d2b1432de885405707586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4183" y="4354083"/>
            <a:ext cx="15121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460851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30264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Кейсы-опорные картинки </a:t>
            </a:r>
          </a:p>
        </p:txBody>
      </p:sp>
      <p:pic>
        <p:nvPicPr>
          <p:cNvPr id="2050" name="Picture 2" descr="C:\Users\Марина\Desktop\изображение_viber_2020-09-11_11-49-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400" y="1772816"/>
            <a:ext cx="3384376" cy="451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рина\Desktop\изображение_viber_2020-09-11_11-49-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99081"/>
            <a:ext cx="3439677" cy="458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84436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Кейсы-предметные картинки-демонстраторы </a:t>
            </a:r>
          </a:p>
        </p:txBody>
      </p:sp>
      <p:pic>
        <p:nvPicPr>
          <p:cNvPr id="1026" name="Picture 2" descr="C:\Users\Марина\Desktop\изображение_viber_2020-09-11_21-14-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95859"/>
            <a:ext cx="2578836" cy="193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ина\Desktop\изображение_viber_2020-09-11_21-14-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26780"/>
            <a:ext cx="2044304" cy="272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рина\Desktop\изображение_viber_2020-09-11_21-15-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72910" y="4076280"/>
            <a:ext cx="2733447" cy="205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арина\Desktop\изображение_viber_2020-09-11_20-31-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12267" y="1552830"/>
            <a:ext cx="2693579" cy="202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Марина\Desktop\изображение_viber_2020-09-11_21-15-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36617" y="4076280"/>
            <a:ext cx="2733447" cy="205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695843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Кейсы-наоборот</a:t>
            </a:r>
            <a:r>
              <a:rPr lang="ru-RU" dirty="0"/>
              <a:t> </a:t>
            </a:r>
            <a:endParaRPr lang="ru-RU" b="1" dirty="0"/>
          </a:p>
        </p:txBody>
      </p:sp>
      <p:pic>
        <p:nvPicPr>
          <p:cNvPr id="2050" name="Picture 2" descr="F:\кейсы\изображение_viber_2020-09-12_09-22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3574771" cy="169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кейсы\hello_html_mf0df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3861048"/>
            <a:ext cx="3174431" cy="224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кейсы\s1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83" y="1366927"/>
            <a:ext cx="3216137" cy="227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арина\Desktop\мульт\изображение_viber_2020-09-11_11-49-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5252" y="3695129"/>
            <a:ext cx="3431704" cy="257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56045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Кейсы-варианты развития событий 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3074" name="Picture 2" descr="C:\Users\Марина\Desktop\изображение_viber_2020-09-11_14-12-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6523" y="1412775"/>
            <a:ext cx="2961397" cy="204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рина\Desktop\изображение_viber_2020-09-11_11-49-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2730260" cy="204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рина\Desktop\изображение_viber_2020-09-11_11-49-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4304" y="3713234"/>
            <a:ext cx="1968930" cy="262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арина\Desktop\изображение_viber_2020-09-11_11-49-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78740"/>
            <a:ext cx="2020670" cy="269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380453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Нами разработаны: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технологические карты работы по каждому из видов </a:t>
            </a:r>
            <a:r>
              <a:rPr lang="ru-RU" dirty="0" smtClean="0"/>
              <a:t>кейсов</a:t>
            </a:r>
            <a:r>
              <a:rPr lang="ru-RU" dirty="0"/>
              <a:t> </a:t>
            </a:r>
            <a:r>
              <a:rPr lang="ru-RU" sz="3000" i="1" dirty="0"/>
              <a:t>Приложение </a:t>
            </a:r>
            <a:r>
              <a:rPr lang="ru-RU" sz="3000" i="1" dirty="0" smtClean="0"/>
              <a:t>2</a:t>
            </a:r>
          </a:p>
          <a:p>
            <a:r>
              <a:rPr lang="ru-RU" dirty="0" smtClean="0"/>
              <a:t> </a:t>
            </a:r>
            <a:r>
              <a:rPr lang="ru-RU" dirty="0"/>
              <a:t>банк кейсов по формированию культуры </a:t>
            </a:r>
            <a:r>
              <a:rPr lang="ru-RU" dirty="0" smtClean="0"/>
              <a:t>безопасности </a:t>
            </a:r>
            <a:r>
              <a:rPr lang="ru-RU" sz="3000" i="1" dirty="0"/>
              <a:t>Приложение </a:t>
            </a:r>
            <a:r>
              <a:rPr lang="ru-RU" sz="3000" i="1" dirty="0" smtClean="0"/>
              <a:t>3 </a:t>
            </a:r>
          </a:p>
          <a:p>
            <a:r>
              <a:rPr lang="ru-RU" dirty="0" smtClean="0"/>
              <a:t>комплект </a:t>
            </a:r>
            <a:r>
              <a:rPr lang="ru-RU" dirty="0"/>
              <a:t>методического материала «Кейс-иллюстрация по теме: «Формирование основ безопасности в природе</a:t>
            </a:r>
            <a:r>
              <a:rPr lang="ru-RU" dirty="0" smtClean="0"/>
              <a:t>»</a:t>
            </a:r>
            <a:r>
              <a:rPr lang="ru-RU" dirty="0"/>
              <a:t> </a:t>
            </a:r>
            <a:r>
              <a:rPr lang="ru-RU" sz="3000" i="1" dirty="0"/>
              <a:t>Приложение </a:t>
            </a:r>
            <a:r>
              <a:rPr lang="ru-RU" sz="3000" i="1" dirty="0" smtClean="0"/>
              <a:t>4</a:t>
            </a:r>
          </a:p>
          <a:p>
            <a:r>
              <a:rPr lang="ru-RU" dirty="0" smtClean="0"/>
              <a:t> литература</a:t>
            </a:r>
            <a:r>
              <a:rPr lang="ru-RU" dirty="0"/>
              <a:t>, которую мы изучили в </a:t>
            </a:r>
            <a:r>
              <a:rPr lang="ru-RU" dirty="0" smtClean="0"/>
              <a:t>процессе </a:t>
            </a:r>
            <a:r>
              <a:rPr lang="ru-RU" dirty="0"/>
              <a:t>работы </a:t>
            </a:r>
            <a:r>
              <a:rPr lang="ru-RU" sz="3000" i="1" dirty="0" smtClean="0"/>
              <a:t>Приложение 5</a:t>
            </a:r>
            <a:endParaRPr lang="ru-RU" sz="3000" i="1" dirty="0"/>
          </a:p>
        </p:txBody>
      </p:sp>
    </p:spTree>
    <p:extLst>
      <p:ext uri="{BB962C8B-B14F-4D97-AF65-F5344CB8AC3E}">
        <p14:creationId xmlns:p14="http://schemas.microsoft.com/office/powerpoint/2010/main" xmlns="" val="36873005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96752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/>
              <a:t>«Умный учится </a:t>
            </a:r>
            <a:r>
              <a:rPr lang="ru-RU" sz="5400" b="1" dirty="0" smtClean="0"/>
              <a:t>                        на чужих ошибках</a:t>
            </a:r>
            <a:r>
              <a:rPr lang="ru-RU" sz="5400" b="1" dirty="0"/>
              <a:t>,  </a:t>
            </a:r>
            <a:endParaRPr lang="ru-RU" sz="5400" b="1" dirty="0" smtClean="0"/>
          </a:p>
          <a:p>
            <a:pPr algn="ctr"/>
            <a:r>
              <a:rPr lang="ru-RU" sz="5400" b="1" dirty="0" smtClean="0"/>
              <a:t>а </a:t>
            </a:r>
            <a:r>
              <a:rPr lang="ru-RU" sz="5400" b="1" dirty="0"/>
              <a:t>очень умный – </a:t>
            </a:r>
            <a:r>
              <a:rPr lang="ru-RU" sz="5400" b="1" dirty="0" smtClean="0"/>
              <a:t>                                 на </a:t>
            </a:r>
            <a:r>
              <a:rPr lang="ru-RU" sz="5400" b="1" dirty="0"/>
              <a:t>кейсах!»</a:t>
            </a:r>
            <a:endParaRPr lang="ru-RU" sz="5400" b="1" dirty="0" smtClean="0"/>
          </a:p>
          <a:p>
            <a:pPr algn="ctr"/>
            <a:r>
              <a:rPr lang="ru-RU" dirty="0" smtClean="0"/>
              <a:t>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23417" y="4705405"/>
            <a:ext cx="5846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(современная</a:t>
            </a:r>
            <a:r>
              <a:rPr lang="ru-RU" sz="2800" b="1" i="1" dirty="0"/>
              <a:t>  народная </a:t>
            </a:r>
            <a:r>
              <a:rPr lang="ru-RU" sz="2800" b="1" i="1" dirty="0" smtClean="0"/>
              <a:t>мудрость)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376012527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2904" y="1700808"/>
            <a:ext cx="61024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/>
              <a:t>Благодарю </a:t>
            </a:r>
          </a:p>
          <a:p>
            <a:pPr algn="ctr"/>
            <a:r>
              <a:rPr lang="ru-RU" sz="6600" b="1" dirty="0" smtClean="0"/>
              <a:t>за </a:t>
            </a:r>
          </a:p>
          <a:p>
            <a:pPr algn="ctr"/>
            <a:r>
              <a:rPr lang="ru-RU" sz="6600" b="1" dirty="0" smtClean="0"/>
              <a:t>внимание!</a:t>
            </a:r>
            <a:endParaRPr lang="ru-RU" sz="6600" b="1" dirty="0"/>
          </a:p>
          <a:p>
            <a:pPr algn="ctr"/>
            <a:r>
              <a:rPr lang="ru-RU" sz="66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05597554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93147335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08183641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Кейс</a:t>
            </a:r>
            <a:r>
              <a:rPr lang="ru-RU" dirty="0" smtClean="0"/>
              <a:t>-технология – это интерактивная технология для краткосрочного обучения, на основе реальных или вымышленных ситуаций, направленная не столько на освоение знаний, сколько на формирование у слушателей новых качеств и умений.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83582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628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Требования </a:t>
            </a:r>
            <a:r>
              <a:rPr lang="ru-RU" b="1" i="1" dirty="0"/>
              <a:t>к кейсу (заданию):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204864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3200" dirty="0" smtClean="0"/>
              <a:t>соответствовать </a:t>
            </a:r>
            <a:r>
              <a:rPr lang="ru-RU" sz="3200" dirty="0"/>
              <a:t>четко поставленной цели;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3200" dirty="0"/>
              <a:t>иметь соответствующий уровень трудности;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3200" dirty="0"/>
              <a:t>иллюстрировать типичные ситуации;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3200" dirty="0"/>
              <a:t>развивать аналитическое мышление;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3200" dirty="0"/>
              <a:t>провоцировать дискуссию;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3200" dirty="0"/>
              <a:t>иметь несколько решений.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13983582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Методы кейс-технологии: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40768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/>
              <a:t>метод инцидентов (самостоятельный поиск информации, ее сбор, систематизация, анализ);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/>
              <a:t>игровое проектирование (процесс создания либо совершенствования проектов: исследовательских, поисковых, творческих, аналитических, прогностических);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/>
              <a:t>метод разбора деловой корреспонденции (работа с книгами, энциклопедиями, которые относятся к конкретной организации, проблеме, ситуации);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/>
              <a:t>ситуационно-ролевая игра (создание в виде инсценировки правдивой социально-психологической ситуации с последующей оценкой поступков, поведения участников);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/>
              <a:t>кейс-</a:t>
            </a:r>
            <a:r>
              <a:rPr lang="ru-RU" sz="2000" dirty="0" err="1"/>
              <a:t>стади</a:t>
            </a:r>
            <a:r>
              <a:rPr lang="ru-RU" sz="2000" dirty="0"/>
              <a:t> (групповой анализ представленной ситуации, разработка разных вариантов проблем, поиск их практического решения, оценка предложенных алгоритмов, выбор лучших);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/>
              <a:t>метод дискуссии (обмен мнениями в соответствии с правилами).</a:t>
            </a:r>
          </a:p>
          <a:p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404384743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кейсом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74866" y="1400068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1 этап </a:t>
            </a:r>
            <a:r>
              <a:rPr lang="ru-RU" dirty="0"/>
              <a:t>– </a:t>
            </a:r>
            <a:r>
              <a:rPr lang="ru-RU" i="1" dirty="0"/>
              <a:t>метка красный </a:t>
            </a:r>
            <a:r>
              <a:rPr lang="ru-RU" i="1" dirty="0" smtClean="0"/>
              <a:t>в</a:t>
            </a:r>
            <a:r>
              <a:rPr lang="ru-RU" i="1" dirty="0"/>
              <a:t>опросительный знак </a:t>
            </a:r>
            <a:endParaRPr lang="ru-RU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r>
              <a:rPr lang="ru-RU" b="1" dirty="0"/>
              <a:t>2 этап </a:t>
            </a:r>
            <a:r>
              <a:rPr lang="ru-RU" dirty="0"/>
              <a:t>– </a:t>
            </a:r>
            <a:r>
              <a:rPr lang="ru-RU" i="1" dirty="0"/>
              <a:t>метка желтый </a:t>
            </a:r>
            <a:r>
              <a:rPr lang="ru-RU" i="1" dirty="0" smtClean="0"/>
              <a:t>восклицательный </a:t>
            </a:r>
            <a:r>
              <a:rPr lang="ru-RU" i="1" dirty="0"/>
              <a:t>знак </a:t>
            </a:r>
            <a:endParaRPr lang="ru-RU" i="1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3 этап </a:t>
            </a:r>
            <a:r>
              <a:rPr lang="ru-RU" dirty="0"/>
              <a:t>– </a:t>
            </a:r>
            <a:r>
              <a:rPr lang="ru-RU" i="1" dirty="0"/>
              <a:t>метка три зелёных восклицательных знака </a:t>
            </a:r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b="1" dirty="0"/>
              <a:t>4 этап </a:t>
            </a:r>
            <a:r>
              <a:rPr lang="ru-RU" dirty="0"/>
              <a:t>– </a:t>
            </a:r>
            <a:r>
              <a:rPr lang="ru-RU" i="1" dirty="0"/>
              <a:t>метка лист папируса </a:t>
            </a:r>
            <a:endParaRPr lang="ru-RU" b="1" i="1" dirty="0"/>
          </a:p>
          <a:p>
            <a:endParaRPr lang="ru-RU" b="1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58512"/>
            <a:ext cx="1455331" cy="149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7101" y="3177020"/>
            <a:ext cx="1244532" cy="97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1538" y="5259102"/>
            <a:ext cx="1167473" cy="119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649064"/>
            <a:ext cx="758471" cy="105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621790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кейсов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1412776"/>
            <a:ext cx="53285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Печатный кейс (может содержать графики, таблицы, диаграммы, иллюстрации, что делает его более наглядным).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Мультимедиа - кейс (наиболее популярный в последнее время, но зависит от технического оснащения ).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Видео кейс (может содержать фильм, аудио и видео материалы. Его минус - ограничена возможность многократного просмотра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 искажение информации и ошибки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4" name="Рисунок 5" descr="documen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0267" y="1412776"/>
            <a:ext cx="1248139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7" descr="24240_img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0267" y="2996952"/>
            <a:ext cx="1134671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9" descr="item_520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5970" y="4587965"/>
            <a:ext cx="1579697" cy="1086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983582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</a:t>
            </a:r>
            <a:r>
              <a:rPr 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кейсов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/>
              <a:t>Кейсы-инциденты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11560" y="2420888"/>
            <a:ext cx="3610744" cy="395128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Фото-кейсы </a:t>
            </a:r>
            <a:endParaRPr lang="ru-RU" dirty="0" smtClean="0"/>
          </a:p>
          <a:p>
            <a:pPr lvl="0"/>
            <a:r>
              <a:rPr lang="ru-RU" dirty="0" smtClean="0"/>
              <a:t>Кейсы-иллюстрации </a:t>
            </a:r>
            <a:endParaRPr lang="ru-RU" dirty="0"/>
          </a:p>
          <a:p>
            <a:pPr lvl="0"/>
            <a:r>
              <a:rPr lang="ru-RU" dirty="0"/>
              <a:t>Кейсы-драматизации </a:t>
            </a:r>
            <a:endParaRPr lang="ru-RU" dirty="0" smtClean="0"/>
          </a:p>
          <a:p>
            <a:r>
              <a:rPr lang="ru-RU" dirty="0" smtClean="0"/>
              <a:t>Кейсы-мультфильмы</a:t>
            </a:r>
          </a:p>
          <a:p>
            <a:r>
              <a:rPr lang="ru-RU" dirty="0" smtClean="0"/>
              <a:t>Кейсы-литературные </a:t>
            </a:r>
            <a:r>
              <a:rPr lang="ru-RU" dirty="0"/>
              <a:t>произведения 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Кейсы-вариации и догадки 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644008" y="2420888"/>
            <a:ext cx="4041775" cy="395128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Кейсы-опорные картинки или серии </a:t>
            </a:r>
            <a:r>
              <a:rPr lang="ru-RU" dirty="0" smtClean="0"/>
              <a:t>картинок</a:t>
            </a:r>
            <a:endParaRPr lang="ru-RU" dirty="0"/>
          </a:p>
          <a:p>
            <a:pPr lvl="0"/>
            <a:r>
              <a:rPr lang="ru-RU" dirty="0"/>
              <a:t>Кейсы-предметные картинки-демонстраторы </a:t>
            </a:r>
            <a:endParaRPr lang="ru-RU" dirty="0" smtClean="0"/>
          </a:p>
          <a:p>
            <a:pPr lvl="0"/>
            <a:r>
              <a:rPr lang="ru-RU" dirty="0" smtClean="0"/>
              <a:t>Кейсы-наоборот</a:t>
            </a:r>
            <a:endParaRPr lang="ru-RU" dirty="0"/>
          </a:p>
          <a:p>
            <a:r>
              <a:rPr lang="ru-RU" dirty="0"/>
              <a:t>Кейсы-варианты развития событий </a:t>
            </a:r>
          </a:p>
        </p:txBody>
      </p:sp>
    </p:spTree>
    <p:extLst>
      <p:ext uri="{BB962C8B-B14F-4D97-AF65-F5344CB8AC3E}">
        <p14:creationId xmlns:p14="http://schemas.microsoft.com/office/powerpoint/2010/main" xmlns="" val="269532377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9" grpId="0" build="p"/>
      <p:bldP spid="10" grpId="0" build="p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Кейсы-иллюстрации</a:t>
            </a:r>
            <a:r>
              <a:rPr lang="ru-RU" dirty="0"/>
              <a:t> </a:t>
            </a:r>
          </a:p>
        </p:txBody>
      </p:sp>
      <p:pic>
        <p:nvPicPr>
          <p:cNvPr id="2050" name="Picture 2" descr="C:\Users\Марина\Desktop\изображение_viber_2020-09-11_20-29-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17829"/>
            <a:ext cx="3581128" cy="47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рина\Desktop\изображение_viber_2020-09-11_20-29-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9460" y="1517829"/>
            <a:ext cx="2978155" cy="223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арина\Desktop\изображение_viber_2020-09-11_20-31-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27896" y="3582264"/>
            <a:ext cx="2323202" cy="309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869444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Кейсы-драматизации 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3074" name="Picture 2" descr="C:\Users\Марина\Desktop\изображение_viber_2020-09-11_14-10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75595"/>
            <a:ext cx="2232248" cy="297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рина\Desktop\изображение_viber_2020-09-11_14-08-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7367" y="3516423"/>
            <a:ext cx="2212745" cy="298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рина\Desktop\изображение_viber_2020-09-11_14-05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5" y="3516423"/>
            <a:ext cx="2202092" cy="29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Марина\Desktop\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9197" y="1180670"/>
            <a:ext cx="2817975" cy="211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рина\Desktop\i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8489" y="1234174"/>
            <a:ext cx="2746621" cy="205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292676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362</Words>
  <Application>Microsoft Office PowerPoint</Application>
  <PresentationFormat>Экран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</vt:lpstr>
      <vt:lpstr>  Кейс-технология – это интерактивная технология для краткосрочного обучения, на основе реальных или вымышленных ситуаций, направленная не столько на освоение знаний, сколько на формирование у слушателей новых качеств и умений. </vt:lpstr>
      <vt:lpstr> Требования к кейсу (заданию): </vt:lpstr>
      <vt:lpstr>Методы кейс-технологии: </vt:lpstr>
      <vt:lpstr>Этапы работы над кейсом</vt:lpstr>
      <vt:lpstr>Виды кейсов</vt:lpstr>
      <vt:lpstr>Типы кейсов</vt:lpstr>
      <vt:lpstr>Кейсы-иллюстрации </vt:lpstr>
      <vt:lpstr>Кейсы-драматизации  </vt:lpstr>
      <vt:lpstr>Кейсы-мультфильмы, Кейсы-литературные произведения </vt:lpstr>
      <vt:lpstr>Кейсы-опорные картинки </vt:lpstr>
      <vt:lpstr>Кейсы-предметные картинки-демонстраторы </vt:lpstr>
      <vt:lpstr>Кейсы-наоборот </vt:lpstr>
      <vt:lpstr>Кейсы-варианты развития событий  </vt:lpstr>
      <vt:lpstr>Нами разработаны: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Универсальный</dc:title>
  <dc:subject>Мои шаблоны</dc:subject>
  <dc:creator>Бейгул Ольга Куприяновна г. Антрацит</dc:creator>
  <cp:lastModifiedBy>Надя</cp:lastModifiedBy>
  <cp:revision>194</cp:revision>
  <dcterms:created xsi:type="dcterms:W3CDTF">2018-01-15T20:25:45Z</dcterms:created>
  <dcterms:modified xsi:type="dcterms:W3CDTF">2020-09-22T16:52:58Z</dcterms:modified>
</cp:coreProperties>
</file>