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sldIdLst>
    <p:sldId id="256" r:id="rId2"/>
    <p:sldId id="272" r:id="rId3"/>
    <p:sldId id="258" r:id="rId4"/>
    <p:sldId id="259" r:id="rId5"/>
    <p:sldId id="273" r:id="rId6"/>
    <p:sldId id="274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70" r:id="rId16"/>
  </p:sldIdLst>
  <p:sldSz cx="12192000" cy="6858000"/>
  <p:notesSz cx="6858000" cy="9144000"/>
  <p:defaultTextStyle>
    <a:defPPr lvl="0">
      <a:defRPr lang="ru-RU"/>
    </a:defPPr>
    <a:lvl1pPr marL="0" lv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lvl="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lvl="6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lvl="7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lvl="8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      <p15:guide id="1" orient="horz" pos="2160">
          <p15:clr>
            <a:srgbClr val="000000"/>
          </p15:clr>
        </p15:guide>
        <p15:guide id="2" pos="384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-126" y="-24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477DCAC-CA5E-48D6-9125-F39AB24512F0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D5E2062-D9F3-4EFE-BF5C-CD90A0BC513C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Информационно</a:t>
          </a:r>
          <a:r>
            <a: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- </a:t>
          </a:r>
          <a:r>
            <a: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коммуникативные</a:t>
          </a:r>
          <a:endParaRPr lang="ru-RU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E2BF4B2-AAF1-4776-A6B0-85D341DBC804}" type="parTrans" cxnId="{65D18522-EC08-4AFE-8FB4-119F7CF3F9DA}">
      <dgm:prSet/>
      <dgm:spPr/>
      <dgm:t>
        <a:bodyPr/>
        <a:lstStyle/>
        <a:p>
          <a:endParaRPr lang="ru-RU"/>
        </a:p>
      </dgm:t>
    </dgm:pt>
    <dgm:pt modelId="{1B0EEF8A-4ABB-474D-B343-DAFD1DB5B9BA}" type="sibTrans" cxnId="{65D18522-EC08-4AFE-8FB4-119F7CF3F9DA}">
      <dgm:prSet/>
      <dgm:spPr/>
      <dgm:t>
        <a:bodyPr/>
        <a:lstStyle/>
        <a:p>
          <a:endParaRPr lang="ru-RU"/>
        </a:p>
      </dgm:t>
    </dgm:pt>
    <dgm:pt modelId="{C4392341-0D77-43CD-9346-0F1FFF642903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Игровые</a:t>
          </a:r>
          <a:endParaRPr lang="ru-RU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1F263D19-C52D-4DD7-BC55-E54B46FEEA27}" type="parTrans" cxnId="{5CF117C7-4D93-497F-A568-2303F5C7644F}">
      <dgm:prSet/>
      <dgm:spPr/>
      <dgm:t>
        <a:bodyPr/>
        <a:lstStyle/>
        <a:p>
          <a:endParaRPr lang="ru-RU"/>
        </a:p>
      </dgm:t>
    </dgm:pt>
    <dgm:pt modelId="{05E40A8C-126E-4D22-BECA-E97340968F69}" type="sibTrans" cxnId="{5CF117C7-4D93-497F-A568-2303F5C7644F}">
      <dgm:prSet/>
      <dgm:spPr/>
      <dgm:t>
        <a:bodyPr/>
        <a:lstStyle/>
        <a:p>
          <a:endParaRPr lang="ru-RU"/>
        </a:p>
      </dgm:t>
    </dgm:pt>
    <dgm:pt modelId="{0A32554F-56AD-43F2-84BF-8C05BA224543}">
      <dgm:prSet phldrT="[Текст]"/>
      <dgm:spPr/>
      <dgm:t>
        <a:bodyPr/>
        <a:lstStyle/>
        <a:p>
          <a:r>
            <a:rPr lang="ru-RU" b="1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Здоровьесберегающие</a:t>
          </a:r>
          <a:endParaRPr lang="ru-RU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50030651-5E3A-4C3F-AD40-3375BC7EB85C}" type="parTrans" cxnId="{BF2D6584-D98A-4568-83DF-79D954399DAB}">
      <dgm:prSet/>
      <dgm:spPr/>
      <dgm:t>
        <a:bodyPr/>
        <a:lstStyle/>
        <a:p>
          <a:endParaRPr lang="ru-RU"/>
        </a:p>
      </dgm:t>
    </dgm:pt>
    <dgm:pt modelId="{AE114E06-1334-466D-B5E8-55AA0E8488A2}" type="sibTrans" cxnId="{BF2D6584-D98A-4568-83DF-79D954399DAB}">
      <dgm:prSet/>
      <dgm:spPr/>
      <dgm:t>
        <a:bodyPr/>
        <a:lstStyle/>
        <a:p>
          <a:endParaRPr lang="ru-RU"/>
        </a:p>
      </dgm:t>
    </dgm:pt>
    <dgm:pt modelId="{AAD62946-1A16-49E0-87E4-E6F01AA4D251}">
      <dgm:prSet/>
      <dgm:spPr/>
      <dgm:t>
        <a:bodyPr/>
        <a:lstStyle/>
        <a:p>
          <a:r>
            <a: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Эвритмия</a:t>
          </a:r>
          <a:endParaRPr lang="ru-RU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D20AB312-BCE3-47C9-880E-9587205901EB}" type="parTrans" cxnId="{070F6EB8-1638-4007-BEF9-E2CD95926224}">
      <dgm:prSet/>
      <dgm:spPr/>
      <dgm:t>
        <a:bodyPr/>
        <a:lstStyle/>
        <a:p>
          <a:endParaRPr lang="ru-RU"/>
        </a:p>
      </dgm:t>
    </dgm:pt>
    <dgm:pt modelId="{A2559FBA-26D9-4BD9-A2B9-BF2304FD9833}" type="sibTrans" cxnId="{070F6EB8-1638-4007-BEF9-E2CD95926224}">
      <dgm:prSet/>
      <dgm:spPr/>
      <dgm:t>
        <a:bodyPr/>
        <a:lstStyle/>
        <a:p>
          <a:endParaRPr lang="ru-RU"/>
        </a:p>
      </dgm:t>
    </dgm:pt>
    <dgm:pt modelId="{ED436181-7783-4753-94C1-73E1378D5384}" type="pres">
      <dgm:prSet presAssocID="{6477DCAC-CA5E-48D6-9125-F39AB24512F0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D4B114C-7427-4926-A45D-773F45B8257C}" type="pres">
      <dgm:prSet presAssocID="{3D5E2062-D9F3-4EFE-BF5C-CD90A0BC513C}" presName="parentLin" presStyleCnt="0"/>
      <dgm:spPr/>
    </dgm:pt>
    <dgm:pt modelId="{CC9C079E-C168-4D71-98FA-60B5200A651F}" type="pres">
      <dgm:prSet presAssocID="{3D5E2062-D9F3-4EFE-BF5C-CD90A0BC513C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9073C17A-6FDD-4842-8415-199692352BEF}" type="pres">
      <dgm:prSet presAssocID="{3D5E2062-D9F3-4EFE-BF5C-CD90A0BC513C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C371B1-95DA-4EE2-8424-000DD2458A5F}" type="pres">
      <dgm:prSet presAssocID="{3D5E2062-D9F3-4EFE-BF5C-CD90A0BC513C}" presName="negativeSpace" presStyleCnt="0"/>
      <dgm:spPr/>
    </dgm:pt>
    <dgm:pt modelId="{098F4D98-693D-4374-81CB-909CE44B0EEB}" type="pres">
      <dgm:prSet presAssocID="{3D5E2062-D9F3-4EFE-BF5C-CD90A0BC513C}" presName="childText" presStyleLbl="conFgAcc1" presStyleIdx="0" presStyleCnt="4">
        <dgm:presLayoutVars>
          <dgm:bulletEnabled val="1"/>
        </dgm:presLayoutVars>
      </dgm:prSet>
      <dgm:spPr/>
    </dgm:pt>
    <dgm:pt modelId="{95FCC8D3-59C6-49B8-AA7C-A0B0C164CD44}" type="pres">
      <dgm:prSet presAssocID="{1B0EEF8A-4ABB-474D-B343-DAFD1DB5B9BA}" presName="spaceBetweenRectangles" presStyleCnt="0"/>
      <dgm:spPr/>
    </dgm:pt>
    <dgm:pt modelId="{D0BC6FF1-A578-41C2-99A1-FA592610CBF9}" type="pres">
      <dgm:prSet presAssocID="{AAD62946-1A16-49E0-87E4-E6F01AA4D251}" presName="parentLin" presStyleCnt="0"/>
      <dgm:spPr/>
    </dgm:pt>
    <dgm:pt modelId="{8436501E-72CA-48D6-ACAE-7389C870DCA5}" type="pres">
      <dgm:prSet presAssocID="{AAD62946-1A16-49E0-87E4-E6F01AA4D251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9E6A4C09-F973-4D58-A50A-A6618727D912}" type="pres">
      <dgm:prSet presAssocID="{AAD62946-1A16-49E0-87E4-E6F01AA4D251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7BC42A-6411-4F6A-85E8-21347A5E07F8}" type="pres">
      <dgm:prSet presAssocID="{AAD62946-1A16-49E0-87E4-E6F01AA4D251}" presName="negativeSpace" presStyleCnt="0"/>
      <dgm:spPr/>
    </dgm:pt>
    <dgm:pt modelId="{389F814F-C353-464B-BA40-12A7DD8B9FEF}" type="pres">
      <dgm:prSet presAssocID="{AAD62946-1A16-49E0-87E4-E6F01AA4D251}" presName="childText" presStyleLbl="conFgAcc1" presStyleIdx="1" presStyleCnt="4">
        <dgm:presLayoutVars>
          <dgm:bulletEnabled val="1"/>
        </dgm:presLayoutVars>
      </dgm:prSet>
      <dgm:spPr/>
    </dgm:pt>
    <dgm:pt modelId="{F7BEAE31-7B9D-42FD-9A24-6A265840BBD4}" type="pres">
      <dgm:prSet presAssocID="{A2559FBA-26D9-4BD9-A2B9-BF2304FD9833}" presName="spaceBetweenRectangles" presStyleCnt="0"/>
      <dgm:spPr/>
    </dgm:pt>
    <dgm:pt modelId="{24261E68-2682-4AB7-A9EB-E5E04E7B6E15}" type="pres">
      <dgm:prSet presAssocID="{C4392341-0D77-43CD-9346-0F1FFF642903}" presName="parentLin" presStyleCnt="0"/>
      <dgm:spPr/>
    </dgm:pt>
    <dgm:pt modelId="{894F26D7-91FC-49A6-B3C7-83581ED4C52D}" type="pres">
      <dgm:prSet presAssocID="{C4392341-0D77-43CD-9346-0F1FFF642903}" presName="parentLeftMargin" presStyleLbl="node1" presStyleIdx="1" presStyleCnt="4"/>
      <dgm:spPr/>
      <dgm:t>
        <a:bodyPr/>
        <a:lstStyle/>
        <a:p>
          <a:endParaRPr lang="ru-RU"/>
        </a:p>
      </dgm:t>
    </dgm:pt>
    <dgm:pt modelId="{C25B246A-BBFE-4DE1-A55A-2C7FDF35F457}" type="pres">
      <dgm:prSet presAssocID="{C4392341-0D77-43CD-9346-0F1FFF642903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270486-9CF0-4464-868B-EFC7404BCCA5}" type="pres">
      <dgm:prSet presAssocID="{C4392341-0D77-43CD-9346-0F1FFF642903}" presName="negativeSpace" presStyleCnt="0"/>
      <dgm:spPr/>
    </dgm:pt>
    <dgm:pt modelId="{8CCB36F6-7BAC-458A-96E7-72CB9C6FBD19}" type="pres">
      <dgm:prSet presAssocID="{C4392341-0D77-43CD-9346-0F1FFF642903}" presName="childText" presStyleLbl="conFgAcc1" presStyleIdx="2" presStyleCnt="4">
        <dgm:presLayoutVars>
          <dgm:bulletEnabled val="1"/>
        </dgm:presLayoutVars>
      </dgm:prSet>
      <dgm:spPr/>
    </dgm:pt>
    <dgm:pt modelId="{65F6C858-0CCD-49CE-9DB7-687106FCF1A3}" type="pres">
      <dgm:prSet presAssocID="{05E40A8C-126E-4D22-BECA-E97340968F69}" presName="spaceBetweenRectangles" presStyleCnt="0"/>
      <dgm:spPr/>
    </dgm:pt>
    <dgm:pt modelId="{281FD108-2073-419B-AD2D-A0BAF86F3B24}" type="pres">
      <dgm:prSet presAssocID="{0A32554F-56AD-43F2-84BF-8C05BA224543}" presName="parentLin" presStyleCnt="0"/>
      <dgm:spPr/>
    </dgm:pt>
    <dgm:pt modelId="{3CD9AE66-C03C-4E9B-9192-C53A6BFEF0A0}" type="pres">
      <dgm:prSet presAssocID="{0A32554F-56AD-43F2-84BF-8C05BA224543}" presName="parentLeftMargin" presStyleLbl="node1" presStyleIdx="2" presStyleCnt="4"/>
      <dgm:spPr/>
      <dgm:t>
        <a:bodyPr/>
        <a:lstStyle/>
        <a:p>
          <a:endParaRPr lang="ru-RU"/>
        </a:p>
      </dgm:t>
    </dgm:pt>
    <dgm:pt modelId="{786556BB-813C-418C-BF95-73991C7A57DC}" type="pres">
      <dgm:prSet presAssocID="{0A32554F-56AD-43F2-84BF-8C05BA224543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58E1AB-C3CD-4419-B18F-79227658FCEB}" type="pres">
      <dgm:prSet presAssocID="{0A32554F-56AD-43F2-84BF-8C05BA224543}" presName="negativeSpace" presStyleCnt="0"/>
      <dgm:spPr/>
    </dgm:pt>
    <dgm:pt modelId="{B1C82731-7AC3-4864-8527-80E157926BDB}" type="pres">
      <dgm:prSet presAssocID="{0A32554F-56AD-43F2-84BF-8C05BA224543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BF2D6584-D98A-4568-83DF-79D954399DAB}" srcId="{6477DCAC-CA5E-48D6-9125-F39AB24512F0}" destId="{0A32554F-56AD-43F2-84BF-8C05BA224543}" srcOrd="3" destOrd="0" parTransId="{50030651-5E3A-4C3F-AD40-3375BC7EB85C}" sibTransId="{AE114E06-1334-466D-B5E8-55AA0E8488A2}"/>
    <dgm:cxn modelId="{5A5BC768-8173-420A-B5FF-7D43700F8AF7}" type="presOf" srcId="{C4392341-0D77-43CD-9346-0F1FFF642903}" destId="{C25B246A-BBFE-4DE1-A55A-2C7FDF35F457}" srcOrd="1" destOrd="0" presId="urn:microsoft.com/office/officeart/2005/8/layout/list1"/>
    <dgm:cxn modelId="{5CF117C7-4D93-497F-A568-2303F5C7644F}" srcId="{6477DCAC-CA5E-48D6-9125-F39AB24512F0}" destId="{C4392341-0D77-43CD-9346-0F1FFF642903}" srcOrd="2" destOrd="0" parTransId="{1F263D19-C52D-4DD7-BC55-E54B46FEEA27}" sibTransId="{05E40A8C-126E-4D22-BECA-E97340968F69}"/>
    <dgm:cxn modelId="{EE35EC8F-2F79-4C18-ACA9-5C5CBF8136E8}" type="presOf" srcId="{0A32554F-56AD-43F2-84BF-8C05BA224543}" destId="{786556BB-813C-418C-BF95-73991C7A57DC}" srcOrd="1" destOrd="0" presId="urn:microsoft.com/office/officeart/2005/8/layout/list1"/>
    <dgm:cxn modelId="{CFC4F09E-7956-467D-B7CC-77FF8FA19B99}" type="presOf" srcId="{3D5E2062-D9F3-4EFE-BF5C-CD90A0BC513C}" destId="{9073C17A-6FDD-4842-8415-199692352BEF}" srcOrd="1" destOrd="0" presId="urn:microsoft.com/office/officeart/2005/8/layout/list1"/>
    <dgm:cxn modelId="{7E50CDD3-2FF4-4936-891A-5622DBDA8243}" type="presOf" srcId="{3D5E2062-D9F3-4EFE-BF5C-CD90A0BC513C}" destId="{CC9C079E-C168-4D71-98FA-60B5200A651F}" srcOrd="0" destOrd="0" presId="urn:microsoft.com/office/officeart/2005/8/layout/list1"/>
    <dgm:cxn modelId="{65D18522-EC08-4AFE-8FB4-119F7CF3F9DA}" srcId="{6477DCAC-CA5E-48D6-9125-F39AB24512F0}" destId="{3D5E2062-D9F3-4EFE-BF5C-CD90A0BC513C}" srcOrd="0" destOrd="0" parTransId="{FE2BF4B2-AAF1-4776-A6B0-85D341DBC804}" sibTransId="{1B0EEF8A-4ABB-474D-B343-DAFD1DB5B9BA}"/>
    <dgm:cxn modelId="{9F6E6B04-3186-4A46-8568-E86AC321EF44}" type="presOf" srcId="{AAD62946-1A16-49E0-87E4-E6F01AA4D251}" destId="{8436501E-72CA-48D6-ACAE-7389C870DCA5}" srcOrd="0" destOrd="0" presId="urn:microsoft.com/office/officeart/2005/8/layout/list1"/>
    <dgm:cxn modelId="{070F6EB8-1638-4007-BEF9-E2CD95926224}" srcId="{6477DCAC-CA5E-48D6-9125-F39AB24512F0}" destId="{AAD62946-1A16-49E0-87E4-E6F01AA4D251}" srcOrd="1" destOrd="0" parTransId="{D20AB312-BCE3-47C9-880E-9587205901EB}" sibTransId="{A2559FBA-26D9-4BD9-A2B9-BF2304FD9833}"/>
    <dgm:cxn modelId="{1D67DA2C-A477-4533-8E4A-2621751D35B6}" type="presOf" srcId="{C4392341-0D77-43CD-9346-0F1FFF642903}" destId="{894F26D7-91FC-49A6-B3C7-83581ED4C52D}" srcOrd="0" destOrd="0" presId="urn:microsoft.com/office/officeart/2005/8/layout/list1"/>
    <dgm:cxn modelId="{9D6B9413-06E6-4B57-910F-1E833A5C5BEC}" type="presOf" srcId="{0A32554F-56AD-43F2-84BF-8C05BA224543}" destId="{3CD9AE66-C03C-4E9B-9192-C53A6BFEF0A0}" srcOrd="0" destOrd="0" presId="urn:microsoft.com/office/officeart/2005/8/layout/list1"/>
    <dgm:cxn modelId="{5C49CA43-6864-44C7-B4BE-FD458B7A3911}" type="presOf" srcId="{6477DCAC-CA5E-48D6-9125-F39AB24512F0}" destId="{ED436181-7783-4753-94C1-73E1378D5384}" srcOrd="0" destOrd="0" presId="urn:microsoft.com/office/officeart/2005/8/layout/list1"/>
    <dgm:cxn modelId="{2A7DDCA5-2D2D-43D1-B6B8-C5D0C5D0F8EB}" type="presOf" srcId="{AAD62946-1A16-49E0-87E4-E6F01AA4D251}" destId="{9E6A4C09-F973-4D58-A50A-A6618727D912}" srcOrd="1" destOrd="0" presId="urn:microsoft.com/office/officeart/2005/8/layout/list1"/>
    <dgm:cxn modelId="{51C01F5E-730F-49DA-AF34-F7F16241F4DB}" type="presParOf" srcId="{ED436181-7783-4753-94C1-73E1378D5384}" destId="{AD4B114C-7427-4926-A45D-773F45B8257C}" srcOrd="0" destOrd="0" presId="urn:microsoft.com/office/officeart/2005/8/layout/list1"/>
    <dgm:cxn modelId="{142ED934-9FE2-46BC-915D-C5264DA4F7EF}" type="presParOf" srcId="{AD4B114C-7427-4926-A45D-773F45B8257C}" destId="{CC9C079E-C168-4D71-98FA-60B5200A651F}" srcOrd="0" destOrd="0" presId="urn:microsoft.com/office/officeart/2005/8/layout/list1"/>
    <dgm:cxn modelId="{BE632459-2605-4DF6-8F01-8011528919E0}" type="presParOf" srcId="{AD4B114C-7427-4926-A45D-773F45B8257C}" destId="{9073C17A-6FDD-4842-8415-199692352BEF}" srcOrd="1" destOrd="0" presId="urn:microsoft.com/office/officeart/2005/8/layout/list1"/>
    <dgm:cxn modelId="{0C304397-3264-43D4-807A-3DCCEFBB79FE}" type="presParOf" srcId="{ED436181-7783-4753-94C1-73E1378D5384}" destId="{DAC371B1-95DA-4EE2-8424-000DD2458A5F}" srcOrd="1" destOrd="0" presId="urn:microsoft.com/office/officeart/2005/8/layout/list1"/>
    <dgm:cxn modelId="{18FCE48F-D0BD-4DDE-878E-8CDC3602E60F}" type="presParOf" srcId="{ED436181-7783-4753-94C1-73E1378D5384}" destId="{098F4D98-693D-4374-81CB-909CE44B0EEB}" srcOrd="2" destOrd="0" presId="urn:microsoft.com/office/officeart/2005/8/layout/list1"/>
    <dgm:cxn modelId="{1FA96EAB-0E81-4A0D-9D30-020B8A337262}" type="presParOf" srcId="{ED436181-7783-4753-94C1-73E1378D5384}" destId="{95FCC8D3-59C6-49B8-AA7C-A0B0C164CD44}" srcOrd="3" destOrd="0" presId="urn:microsoft.com/office/officeart/2005/8/layout/list1"/>
    <dgm:cxn modelId="{4B329582-0A08-476B-A392-920AA20C2829}" type="presParOf" srcId="{ED436181-7783-4753-94C1-73E1378D5384}" destId="{D0BC6FF1-A578-41C2-99A1-FA592610CBF9}" srcOrd="4" destOrd="0" presId="urn:microsoft.com/office/officeart/2005/8/layout/list1"/>
    <dgm:cxn modelId="{5C49DF78-A21D-48EE-AC6F-CBB66137EEC5}" type="presParOf" srcId="{D0BC6FF1-A578-41C2-99A1-FA592610CBF9}" destId="{8436501E-72CA-48D6-ACAE-7389C870DCA5}" srcOrd="0" destOrd="0" presId="urn:microsoft.com/office/officeart/2005/8/layout/list1"/>
    <dgm:cxn modelId="{72F08122-2D30-407B-BF68-AB9F57502847}" type="presParOf" srcId="{D0BC6FF1-A578-41C2-99A1-FA592610CBF9}" destId="{9E6A4C09-F973-4D58-A50A-A6618727D912}" srcOrd="1" destOrd="0" presId="urn:microsoft.com/office/officeart/2005/8/layout/list1"/>
    <dgm:cxn modelId="{A9EE449C-5BF0-4CF8-AF35-27DED45F5CC2}" type="presParOf" srcId="{ED436181-7783-4753-94C1-73E1378D5384}" destId="{257BC42A-6411-4F6A-85E8-21347A5E07F8}" srcOrd="5" destOrd="0" presId="urn:microsoft.com/office/officeart/2005/8/layout/list1"/>
    <dgm:cxn modelId="{D99EC189-5119-4384-88C2-6676D4B2D440}" type="presParOf" srcId="{ED436181-7783-4753-94C1-73E1378D5384}" destId="{389F814F-C353-464B-BA40-12A7DD8B9FEF}" srcOrd="6" destOrd="0" presId="urn:microsoft.com/office/officeart/2005/8/layout/list1"/>
    <dgm:cxn modelId="{2F7D8150-AC77-464D-A662-04626D489880}" type="presParOf" srcId="{ED436181-7783-4753-94C1-73E1378D5384}" destId="{F7BEAE31-7B9D-42FD-9A24-6A265840BBD4}" srcOrd="7" destOrd="0" presId="urn:microsoft.com/office/officeart/2005/8/layout/list1"/>
    <dgm:cxn modelId="{A8CA2C64-57A7-4094-B20F-F9A316FD1BA2}" type="presParOf" srcId="{ED436181-7783-4753-94C1-73E1378D5384}" destId="{24261E68-2682-4AB7-A9EB-E5E04E7B6E15}" srcOrd="8" destOrd="0" presId="urn:microsoft.com/office/officeart/2005/8/layout/list1"/>
    <dgm:cxn modelId="{054B8FE5-802A-417B-B48C-6684BF3F3B52}" type="presParOf" srcId="{24261E68-2682-4AB7-A9EB-E5E04E7B6E15}" destId="{894F26D7-91FC-49A6-B3C7-83581ED4C52D}" srcOrd="0" destOrd="0" presId="urn:microsoft.com/office/officeart/2005/8/layout/list1"/>
    <dgm:cxn modelId="{3D5ED5B1-0C25-43D7-8EAE-1EF023B92AE9}" type="presParOf" srcId="{24261E68-2682-4AB7-A9EB-E5E04E7B6E15}" destId="{C25B246A-BBFE-4DE1-A55A-2C7FDF35F457}" srcOrd="1" destOrd="0" presId="urn:microsoft.com/office/officeart/2005/8/layout/list1"/>
    <dgm:cxn modelId="{230029DA-3481-47E0-B981-F00A3133DE34}" type="presParOf" srcId="{ED436181-7783-4753-94C1-73E1378D5384}" destId="{4C270486-9CF0-4464-868B-EFC7404BCCA5}" srcOrd="9" destOrd="0" presId="urn:microsoft.com/office/officeart/2005/8/layout/list1"/>
    <dgm:cxn modelId="{E57F7F6B-4092-4847-AE14-243CFE4DA835}" type="presParOf" srcId="{ED436181-7783-4753-94C1-73E1378D5384}" destId="{8CCB36F6-7BAC-458A-96E7-72CB9C6FBD19}" srcOrd="10" destOrd="0" presId="urn:microsoft.com/office/officeart/2005/8/layout/list1"/>
    <dgm:cxn modelId="{09AD7AE4-7E8B-4530-8CA6-88AA6CE5E1C4}" type="presParOf" srcId="{ED436181-7783-4753-94C1-73E1378D5384}" destId="{65F6C858-0CCD-49CE-9DB7-687106FCF1A3}" srcOrd="11" destOrd="0" presId="urn:microsoft.com/office/officeart/2005/8/layout/list1"/>
    <dgm:cxn modelId="{F5EEE7C2-ED55-4891-95DD-04C1C2A09BD6}" type="presParOf" srcId="{ED436181-7783-4753-94C1-73E1378D5384}" destId="{281FD108-2073-419B-AD2D-A0BAF86F3B24}" srcOrd="12" destOrd="0" presId="urn:microsoft.com/office/officeart/2005/8/layout/list1"/>
    <dgm:cxn modelId="{3AE7D144-A752-47B8-B9B9-F19000BD3945}" type="presParOf" srcId="{281FD108-2073-419B-AD2D-A0BAF86F3B24}" destId="{3CD9AE66-C03C-4E9B-9192-C53A6BFEF0A0}" srcOrd="0" destOrd="0" presId="urn:microsoft.com/office/officeart/2005/8/layout/list1"/>
    <dgm:cxn modelId="{D0438FD4-AB22-4789-A8D8-EABE47DAAACA}" type="presParOf" srcId="{281FD108-2073-419B-AD2D-A0BAF86F3B24}" destId="{786556BB-813C-418C-BF95-73991C7A57DC}" srcOrd="1" destOrd="0" presId="urn:microsoft.com/office/officeart/2005/8/layout/list1"/>
    <dgm:cxn modelId="{5C631A23-0FEE-4EA2-A312-B438C57FC039}" type="presParOf" srcId="{ED436181-7783-4753-94C1-73E1378D5384}" destId="{B958E1AB-C3CD-4419-B18F-79227658FCEB}" srcOrd="13" destOrd="0" presId="urn:microsoft.com/office/officeart/2005/8/layout/list1"/>
    <dgm:cxn modelId="{E41C2317-14B4-4C9A-A6C4-EF90DDCFAEAD}" type="presParOf" srcId="{ED436181-7783-4753-94C1-73E1378D5384}" destId="{B1C82731-7AC3-4864-8527-80E157926BDB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98F4D98-693D-4374-81CB-909CE44B0EEB}">
      <dsp:nvSpPr>
        <dsp:cNvPr id="0" name=""/>
        <dsp:cNvSpPr/>
      </dsp:nvSpPr>
      <dsp:spPr>
        <a:xfrm>
          <a:off x="0" y="443446"/>
          <a:ext cx="9936480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73C17A-6FDD-4842-8415-199692352BEF}">
      <dsp:nvSpPr>
        <dsp:cNvPr id="0" name=""/>
        <dsp:cNvSpPr/>
      </dsp:nvSpPr>
      <dsp:spPr>
        <a:xfrm>
          <a:off x="496824" y="44926"/>
          <a:ext cx="6955536" cy="7970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2903" tIns="0" rIns="262903" bIns="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Информационно</a:t>
          </a:r>
          <a:r>
            <a:rPr lang="ru-RU" sz="27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- </a:t>
          </a:r>
          <a:r>
            <a:rPr lang="ru-RU" sz="27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коммуникативные</a:t>
          </a:r>
          <a:endParaRPr lang="ru-RU" sz="27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96824" y="44926"/>
        <a:ext cx="6955536" cy="797040"/>
      </dsp:txXfrm>
    </dsp:sp>
    <dsp:sp modelId="{389F814F-C353-464B-BA40-12A7DD8B9FEF}">
      <dsp:nvSpPr>
        <dsp:cNvPr id="0" name=""/>
        <dsp:cNvSpPr/>
      </dsp:nvSpPr>
      <dsp:spPr>
        <a:xfrm>
          <a:off x="0" y="1668166"/>
          <a:ext cx="9936480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6A4C09-F973-4D58-A50A-A6618727D912}">
      <dsp:nvSpPr>
        <dsp:cNvPr id="0" name=""/>
        <dsp:cNvSpPr/>
      </dsp:nvSpPr>
      <dsp:spPr>
        <a:xfrm>
          <a:off x="496824" y="1269646"/>
          <a:ext cx="6955536" cy="7970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2903" tIns="0" rIns="262903" bIns="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Эвритмия</a:t>
          </a:r>
          <a:endParaRPr lang="ru-RU" sz="27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96824" y="1269646"/>
        <a:ext cx="6955536" cy="797040"/>
      </dsp:txXfrm>
    </dsp:sp>
    <dsp:sp modelId="{8CCB36F6-7BAC-458A-96E7-72CB9C6FBD19}">
      <dsp:nvSpPr>
        <dsp:cNvPr id="0" name=""/>
        <dsp:cNvSpPr/>
      </dsp:nvSpPr>
      <dsp:spPr>
        <a:xfrm>
          <a:off x="0" y="2892886"/>
          <a:ext cx="9936480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5B246A-BBFE-4DE1-A55A-2C7FDF35F457}">
      <dsp:nvSpPr>
        <dsp:cNvPr id="0" name=""/>
        <dsp:cNvSpPr/>
      </dsp:nvSpPr>
      <dsp:spPr>
        <a:xfrm>
          <a:off x="496824" y="2494366"/>
          <a:ext cx="6955536" cy="7970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2903" tIns="0" rIns="262903" bIns="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Игровые</a:t>
          </a:r>
          <a:endParaRPr lang="ru-RU" sz="27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96824" y="2494366"/>
        <a:ext cx="6955536" cy="797040"/>
      </dsp:txXfrm>
    </dsp:sp>
    <dsp:sp modelId="{B1C82731-7AC3-4864-8527-80E157926BDB}">
      <dsp:nvSpPr>
        <dsp:cNvPr id="0" name=""/>
        <dsp:cNvSpPr/>
      </dsp:nvSpPr>
      <dsp:spPr>
        <a:xfrm>
          <a:off x="0" y="4117606"/>
          <a:ext cx="9936480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6556BB-813C-418C-BF95-73991C7A57DC}">
      <dsp:nvSpPr>
        <dsp:cNvPr id="0" name=""/>
        <dsp:cNvSpPr/>
      </dsp:nvSpPr>
      <dsp:spPr>
        <a:xfrm>
          <a:off x="496824" y="3719086"/>
          <a:ext cx="6955536" cy="7970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2903" tIns="0" rIns="262903" bIns="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b="1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Здоровьесберегающие</a:t>
          </a:r>
          <a:endParaRPr lang="ru-RU" sz="27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96824" y="3719086"/>
        <a:ext cx="6955536" cy="7970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9BC69-3DAF-4C8A-9DDD-F43FC25C7A85}" type="datetimeFigureOut">
              <a:rPr lang="ru-RU" smtClean="0"/>
              <a:pPr/>
              <a:t>28.10.2020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8D460-2A74-4A0B-BA01-DB587A2ADB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72090677"/>
      </p:ext>
    </p:extLst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9BC69-3DAF-4C8A-9DDD-F43FC25C7A85}" type="datetimeFigureOut">
              <a:rPr lang="ru-RU" smtClean="0"/>
              <a:pPr/>
              <a:t>28.10.2020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8D460-2A74-4A0B-BA01-DB587A2ADB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30510459"/>
      </p:ext>
    </p:extLst>
  </p:cSld>
  <p:clrMapOvr>
    <a:masterClrMapping/>
  </p:clrMapOvr>
  <p:transition spd="med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9BC69-3DAF-4C8A-9DDD-F43FC25C7A85}" type="datetimeFigureOut">
              <a:rPr lang="ru-RU" smtClean="0"/>
              <a:pPr/>
              <a:t>28.10.2020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8D460-2A74-4A0B-BA01-DB587A2ADB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07041653"/>
      </p:ext>
    </p:extLst>
  </p:cSld>
  <p:clrMapOvr>
    <a:masterClrMapping/>
  </p:clrMapOvr>
  <p:transition spd="med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9BC69-3DAF-4C8A-9DDD-F43FC25C7A85}" type="datetimeFigureOut">
              <a:rPr lang="ru-RU" smtClean="0"/>
              <a:pPr/>
              <a:t>28.10.2020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8D460-2A74-4A0B-BA01-DB587A2ADB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01723027"/>
      </p:ext>
    </p:extLst>
  </p:cSld>
  <p:clrMapOvr>
    <a:masterClrMapping/>
  </p:clrMapOvr>
  <p:transition spd="med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9BC69-3DAF-4C8A-9DDD-F43FC25C7A85}" type="datetimeFigureOut">
              <a:rPr lang="ru-RU" smtClean="0"/>
              <a:pPr/>
              <a:t>28.10.2020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8D460-2A74-4A0B-BA01-DB587A2ADB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70088509"/>
      </p:ext>
    </p:extLst>
  </p:cSld>
  <p:clrMapOvr>
    <a:masterClrMapping/>
  </p:clrMapOvr>
  <p:transition spd="med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9BC69-3DAF-4C8A-9DDD-F43FC25C7A85}" type="datetimeFigureOut">
              <a:rPr lang="ru-RU" smtClean="0"/>
              <a:pPr/>
              <a:t>28.10.2020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8D460-2A74-4A0B-BA01-DB587A2ADB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53269612"/>
      </p:ext>
    </p:extLst>
  </p:cSld>
  <p:clrMapOvr>
    <a:masterClrMapping/>
  </p:clrMapOvr>
  <p:transition spd="med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9BC69-3DAF-4C8A-9DDD-F43FC25C7A85}" type="datetimeFigureOut">
              <a:rPr lang="ru-RU" smtClean="0"/>
              <a:pPr/>
              <a:t>28.10.2020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8D460-2A74-4A0B-BA01-DB587A2ADB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0967111"/>
      </p:ext>
    </p:extLst>
  </p:cSld>
  <p:clrMapOvr>
    <a:masterClrMapping/>
  </p:clrMapOvr>
  <p:transition spd="med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9BC69-3DAF-4C8A-9DDD-F43FC25C7A85}" type="datetimeFigureOut">
              <a:rPr lang="ru-RU" smtClean="0"/>
              <a:pPr/>
              <a:t>28.10.2020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8D460-2A74-4A0B-BA01-DB587A2ADB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19909561"/>
      </p:ext>
    </p:extLst>
  </p:cSld>
  <p:clrMapOvr>
    <a:masterClrMapping/>
  </p:clrMapOvr>
  <p:transition spd="med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9BC69-3DAF-4C8A-9DDD-F43FC25C7A85}" type="datetimeFigureOut">
              <a:rPr lang="ru-RU" smtClean="0"/>
              <a:pPr/>
              <a:t>28.10.2020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8D460-2A74-4A0B-BA01-DB587A2ADB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0904529"/>
      </p:ext>
    </p:extLst>
  </p:cSld>
  <p:clrMapOvr>
    <a:masterClrMapping/>
  </p:clrMapOvr>
  <p:transition spd="med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9BC69-3DAF-4C8A-9DDD-F43FC25C7A85}" type="datetimeFigureOut">
              <a:rPr lang="ru-RU" smtClean="0"/>
              <a:pPr/>
              <a:t>28.10.2020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8D460-2A74-4A0B-BA01-DB587A2ADB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02636035"/>
      </p:ext>
    </p:extLst>
  </p:cSld>
  <p:clrMapOvr>
    <a:masterClrMapping/>
  </p:clrMapOvr>
  <p:transition spd="med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9BC69-3DAF-4C8A-9DDD-F43FC25C7A85}" type="datetimeFigureOut">
              <a:rPr lang="ru-RU" smtClean="0"/>
              <a:pPr/>
              <a:t>28.10.2020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8D460-2A74-4A0B-BA01-DB587A2ADB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88569148"/>
      </p:ext>
    </p:extLst>
  </p:cSld>
  <p:clrMapOvr>
    <a:masterClrMapping/>
  </p:clrMapOvr>
  <p:transition spd="med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B9BC69-3DAF-4C8A-9DDD-F43FC25C7A85}" type="datetimeFigureOut">
              <a:rPr lang="ru-RU" smtClean="0"/>
              <a:pPr/>
              <a:t>28.10.2020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38D460-2A74-4A0B-BA01-DB587A2ADB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55867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C:\Users\ds121\Desktop\&#1050;&#1088;&#1072;&#1089;&#1080;&#1083;&#1100;&#1085;&#1080;&#1082;&#1086;&#1074;&#1072;\20201026_111019_1.mp4" TargetMode="Externa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Муниципальное дошкольное образовательное 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автономное учреждение «Детский сад №121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«Золотой колосок» комбинированного вида г.Орска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>
                <a:solidFill>
                  <a:srgbClr val="C00000"/>
                </a:solidFill>
              </a:rPr>
              <a:t>                 </a:t>
            </a:r>
            <a:r>
              <a:rPr lang="ru-RU" sz="4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Развитие музыкально-творческих способностей детей через театрализованную деятельность с элементами фольклора</a:t>
            </a:r>
            <a:r>
              <a:rPr lang="ru-RU" sz="4400" dirty="0" smtClean="0"/>
              <a:t/>
            </a:r>
            <a:br>
              <a:rPr lang="ru-RU" sz="4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700" b="1" dirty="0" smtClean="0"/>
              <a:t>                                                                       </a:t>
            </a: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Музыкальный руководитель </a:t>
            </a:r>
            <a:br>
              <a:rPr lang="ru-RU" sz="27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</a:t>
            </a: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1 кв. </a:t>
            </a: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категории   Красильникова Д.С.</a:t>
            </a:r>
            <a:endParaRPr lang="ru-RU" sz="27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83750260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oogle Shape;24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693699" cy="7217925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3"/>
          <p:cNvSpPr txBox="1">
            <a:spLocks noGrp="1"/>
          </p:cNvSpPr>
          <p:nvPr>
            <p:ph type="ctrTitle"/>
          </p:nvPr>
        </p:nvSpPr>
        <p:spPr>
          <a:xfrm flipH="1">
            <a:off x="3001200" y="529922"/>
            <a:ext cx="6189600" cy="14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Новогоднее ассорти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 </a:t>
            </a:r>
            <a:endParaRPr sz="3600" dirty="0">
              <a:latin typeface="Times New Roman" pitchFamily="18" charset="0"/>
              <a:cs typeface="Times New Roman" pitchFamily="18" charset="0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3600" dirty="0"/>
          </a:p>
        </p:txBody>
      </p:sp>
      <p:pic>
        <p:nvPicPr>
          <p:cNvPr id="26" name="Google Shape;26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2252" y="1793669"/>
            <a:ext cx="4034508" cy="35555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7" name="Google Shape;27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35038" y="2553684"/>
            <a:ext cx="2735482" cy="43043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8" name="Google Shape;28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99120" y="2636520"/>
            <a:ext cx="3992906" cy="31599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38;p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1"/>
          <p:cNvSpPr txBox="1">
            <a:spLocks noGrp="1"/>
          </p:cNvSpPr>
          <p:nvPr>
            <p:ph type="ctrTitle"/>
          </p:nvPr>
        </p:nvSpPr>
        <p:spPr>
          <a:xfrm>
            <a:off x="3726415" y="396240"/>
            <a:ext cx="4482600" cy="711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Новогодний теремок</a:t>
            </a:r>
            <a:endParaRPr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" name="Google Shape;40;p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3361" y="1199400"/>
            <a:ext cx="4008120" cy="24734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" name="Google Shape;41;p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8121" y="4049710"/>
            <a:ext cx="4008120" cy="23968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2" name="Google Shape;42;p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83201" y="3931920"/>
            <a:ext cx="3703999" cy="27089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3" name="Google Shape;43;p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303615" y="1310640"/>
            <a:ext cx="3598826" cy="24454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4" name="Google Shape;44;p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471081" y="2424707"/>
            <a:ext cx="3590880" cy="22844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oogle Shape;46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2"/>
          <p:cNvSpPr txBox="1">
            <a:spLocks noGrp="1"/>
          </p:cNvSpPr>
          <p:nvPr>
            <p:ph type="ctrTitle"/>
          </p:nvPr>
        </p:nvSpPr>
        <p:spPr>
          <a:xfrm rot="-197" flipH="1">
            <a:off x="1158238" y="-11975"/>
            <a:ext cx="9342117" cy="11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Театрализация с родителями “Колобок”</a:t>
            </a:r>
            <a:endParaRPr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8" name="Google Shape;48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4320" y="1969275"/>
            <a:ext cx="5241300" cy="37497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9" name="Google Shape;49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00180" y="1908315"/>
            <a:ext cx="5241300" cy="37497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"/>
          <p:cNvSpPr txBox="1">
            <a:spLocks noGrp="1"/>
          </p:cNvSpPr>
          <p:nvPr>
            <p:ph type="ctrTitle"/>
          </p:nvPr>
        </p:nvSpPr>
        <p:spPr>
          <a:xfrm rot="-953" flipH="1">
            <a:off x="3532124" y="-48830"/>
            <a:ext cx="6190935" cy="152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Работа с родителями</a:t>
            </a:r>
            <a:endParaRPr sz="4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8" name="Google Shape;58;p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9656" y="2155808"/>
            <a:ext cx="5006744" cy="35134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9" name="Google Shape;59;p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63652" y="1820518"/>
            <a:ext cx="4537748" cy="38335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2"/>
          <p:cNvSpPr txBox="1">
            <a:spLocks noGrp="1"/>
          </p:cNvSpPr>
          <p:nvPr>
            <p:ph type="ctrTitle"/>
          </p:nvPr>
        </p:nvSpPr>
        <p:spPr>
          <a:xfrm flipH="1">
            <a:off x="3468745" y="346975"/>
            <a:ext cx="4883700" cy="7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Сами делаем сказку</a:t>
            </a:r>
            <a:endParaRPr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3" name="Google Shape;63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0040" y="1473751"/>
            <a:ext cx="3760213" cy="28848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4" name="Google Shape;64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12685" y="2346960"/>
            <a:ext cx="2848235" cy="4191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5" name="Google Shape;65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73375" y="1473750"/>
            <a:ext cx="4005550" cy="30041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/>
          <a:p>
            <a:endParaRPr lang="ru-RU" sz="1400" dirty="0"/>
          </a:p>
        </p:txBody>
      </p:sp>
      <p:pic>
        <p:nvPicPr>
          <p:cNvPr id="5122" name="Picture 2" descr="http://3mu.ru/wp-content/uploads/2019/05/nadpis-09-0006-ico.png"/>
          <p:cNvPicPr>
            <a:picLocks noChangeAspect="1" noChangeArrowheads="1"/>
          </p:cNvPicPr>
          <p:nvPr/>
        </p:nvPicPr>
        <p:blipFill>
          <a:blip r:embed="rId3"/>
          <a:srcRect l="12431" r="11732"/>
          <a:stretch>
            <a:fillRect/>
          </a:stretch>
        </p:blipFill>
        <p:spPr bwMode="auto">
          <a:xfrm>
            <a:off x="1219200" y="2267117"/>
            <a:ext cx="9921240" cy="201754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485464866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ru-RU" sz="3959" b="1" dirty="0"/>
              <a:t/>
            </a:r>
            <a:br>
              <a:rPr lang="ru-RU" sz="3959" b="1" dirty="0"/>
            </a:br>
            <a:r>
              <a:rPr lang="ru-RU" sz="3959" b="1" dirty="0"/>
              <a:t/>
            </a:r>
            <a:br>
              <a:rPr lang="ru-RU" sz="3959" b="1" dirty="0"/>
            </a:br>
            <a:r>
              <a:rPr lang="ru-RU" sz="3600" b="1" dirty="0" smtClean="0">
                <a:solidFill>
                  <a:srgbClr val="FF0000"/>
                </a:solidFill>
              </a:rPr>
              <a:t/>
            </a:r>
            <a:br>
              <a:rPr lang="ru-RU" sz="3600" b="1" dirty="0" smtClean="0">
                <a:solidFill>
                  <a:srgbClr val="FF0000"/>
                </a:solidFill>
              </a:rPr>
            </a:br>
            <a:r>
              <a:rPr lang="ru-RU" sz="3959" b="1" dirty="0"/>
              <a:t/>
            </a:r>
            <a:br>
              <a:rPr lang="ru-RU" sz="3959" b="1" dirty="0"/>
            </a:br>
            <a:r>
              <a:rPr lang="ru-RU" sz="3959" b="1" dirty="0"/>
              <a:t/>
            </a:r>
            <a:br>
              <a:rPr lang="ru-RU" sz="3959" b="1" dirty="0"/>
            </a:br>
            <a:r>
              <a:rPr lang="ru-RU" sz="2520" dirty="0"/>
              <a:t/>
            </a:r>
            <a:br>
              <a:rPr lang="ru-RU" sz="2520" dirty="0"/>
            </a:br>
            <a:r>
              <a:rPr lang="ru-RU" sz="2520" dirty="0"/>
              <a:t/>
            </a:r>
            <a:br>
              <a:rPr lang="ru-RU" sz="2520" dirty="0"/>
            </a:br>
            <a:r>
              <a:rPr lang="ru-RU" sz="2520" dirty="0"/>
              <a:t/>
            </a:r>
            <a:br>
              <a:rPr lang="ru-RU" sz="2520" dirty="0"/>
            </a:br>
            <a:r>
              <a:rPr lang="ru-RU" sz="2520" dirty="0"/>
              <a:t/>
            </a:r>
            <a:br>
              <a:rPr lang="ru-RU" sz="2520" dirty="0"/>
            </a:br>
            <a:r>
              <a:rPr lang="ru-RU" sz="2520" dirty="0"/>
              <a:t/>
            </a:r>
            <a:br>
              <a:rPr lang="ru-RU" sz="2520" dirty="0"/>
            </a:br>
            <a:r>
              <a:rPr lang="ru-RU" sz="2520" dirty="0"/>
              <a:t/>
            </a:r>
            <a:br>
              <a:rPr lang="ru-RU" sz="2520" dirty="0"/>
            </a:br>
            <a:r>
              <a:rPr lang="ru-RU" sz="2520" dirty="0"/>
              <a:t/>
            </a:r>
            <a:br>
              <a:rPr lang="ru-RU" sz="2520" dirty="0"/>
            </a:br>
            <a:r>
              <a:rPr lang="ru-RU" sz="2520" dirty="0"/>
              <a:t/>
            </a:r>
            <a:br>
              <a:rPr lang="ru-RU" sz="2520" dirty="0"/>
            </a:br>
            <a:r>
              <a:rPr lang="ru-RU" sz="2520" dirty="0"/>
              <a:t/>
            </a:r>
            <a:br>
              <a:rPr lang="ru-RU" sz="2520" dirty="0"/>
            </a:br>
            <a:r>
              <a:rPr lang="ru-RU" sz="2520" dirty="0"/>
              <a:t/>
            </a:r>
            <a:br>
              <a:rPr lang="ru-RU" sz="2520" dirty="0"/>
            </a:br>
            <a:r>
              <a:rPr lang="ru-RU" sz="2520" dirty="0"/>
              <a:t/>
            </a:r>
            <a:br>
              <a:rPr lang="ru-RU" sz="2520" dirty="0"/>
            </a:br>
            <a:r>
              <a:rPr lang="ru-RU" sz="2520" dirty="0"/>
              <a:t/>
            </a:r>
            <a:br>
              <a:rPr lang="ru-RU" sz="2520" dirty="0"/>
            </a:br>
            <a:r>
              <a:rPr lang="ru-RU" sz="2520" dirty="0"/>
              <a:t/>
            </a:r>
            <a:br>
              <a:rPr lang="ru-RU" sz="2520" dirty="0"/>
            </a:br>
            <a:r>
              <a:rPr lang="ru-RU" sz="2520" dirty="0"/>
              <a:t/>
            </a:r>
            <a:br>
              <a:rPr lang="ru-RU" sz="2520" dirty="0"/>
            </a:br>
            <a:r>
              <a:rPr lang="ru-RU" sz="2520" dirty="0"/>
              <a:t/>
            </a:r>
            <a:br>
              <a:rPr lang="ru-RU" sz="2520" dirty="0"/>
            </a:br>
            <a:endParaRPr sz="1260" dirty="0"/>
          </a:p>
        </p:txBody>
      </p:sp>
      <p:sp>
        <p:nvSpPr>
          <p:cNvPr id="70" name="Google Shape;70;p1"/>
          <p:cNvSpPr/>
          <p:nvPr/>
        </p:nvSpPr>
        <p:spPr>
          <a:xfrm>
            <a:off x="615825" y="1028350"/>
            <a:ext cx="3992100" cy="15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p1"/>
          <p:cNvSpPr/>
          <p:nvPr/>
        </p:nvSpPr>
        <p:spPr>
          <a:xfrm>
            <a:off x="587689" y="3783596"/>
            <a:ext cx="2549100" cy="15396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700" b="1" dirty="0">
                <a:latin typeface="Times New Roman"/>
                <a:ea typeface="Times New Roman"/>
                <a:cs typeface="Times New Roman"/>
                <a:sym typeface="Times New Roman"/>
              </a:rPr>
              <a:t>Игра. Близка и понятна ребенку</a:t>
            </a:r>
            <a:endParaRPr sz="1700" b="1" strike="sngStrike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2" name="Google Shape;72;p1"/>
          <p:cNvSpPr/>
          <p:nvPr/>
        </p:nvSpPr>
        <p:spPr>
          <a:xfrm>
            <a:off x="4114800" y="0"/>
            <a:ext cx="2971886" cy="15396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Коммуникация</a:t>
            </a:r>
            <a:r>
              <a:rPr lang="ru-RU" dirty="0">
                <a:solidFill>
                  <a:schemeClr val="tx1"/>
                </a:solidFill>
              </a:rPr>
              <a:t> 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73" name="Google Shape;73;p1"/>
          <p:cNvSpPr/>
          <p:nvPr/>
        </p:nvSpPr>
        <p:spPr>
          <a:xfrm>
            <a:off x="8573067" y="4073154"/>
            <a:ext cx="2549100" cy="19536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Интеграция</a:t>
            </a:r>
            <a:endParaRPr sz="2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Google Shape;74;p1"/>
          <p:cNvSpPr/>
          <p:nvPr/>
        </p:nvSpPr>
        <p:spPr>
          <a:xfrm>
            <a:off x="295422" y="1362679"/>
            <a:ext cx="2912012" cy="15396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100" b="1" dirty="0">
                <a:latin typeface="Times New Roman" pitchFamily="18" charset="0"/>
                <a:cs typeface="Times New Roman" pitchFamily="18" charset="0"/>
              </a:rPr>
              <a:t>Опыт и воображение </a:t>
            </a:r>
            <a:endParaRPr sz="21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Google Shape;75;p1"/>
          <p:cNvSpPr/>
          <p:nvPr/>
        </p:nvSpPr>
        <p:spPr>
          <a:xfrm flipH="1">
            <a:off x="8378744" y="374792"/>
            <a:ext cx="3306000" cy="22629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Развития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памяти, воображения, мышления, внимания,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инициативности</a:t>
            </a:r>
            <a:endParaRPr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7" name="Google Shape;77;p1"/>
          <p:cNvSpPr/>
          <p:nvPr/>
        </p:nvSpPr>
        <p:spPr>
          <a:xfrm flipH="1">
            <a:off x="4090664" y="4645070"/>
            <a:ext cx="3306000" cy="19536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100" b="1" dirty="0">
                <a:latin typeface="Times New Roman" pitchFamily="18" charset="0"/>
                <a:cs typeface="Times New Roman" pitchFamily="18" charset="0"/>
              </a:rPr>
              <a:t>Духовное и нравственное воспитание</a:t>
            </a:r>
            <a:endParaRPr sz="21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Овал 25"/>
          <p:cNvSpPr/>
          <p:nvPr/>
        </p:nvSpPr>
        <p:spPr>
          <a:xfrm>
            <a:off x="4099560" y="1997613"/>
            <a:ext cx="3623603" cy="1997613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Актуальность</a:t>
            </a:r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8" name="Прямая со стрелкой 27"/>
          <p:cNvCxnSpPr/>
          <p:nvPr/>
        </p:nvCxnSpPr>
        <p:spPr>
          <a:xfrm rot="10800000">
            <a:off x="3249638" y="2419644"/>
            <a:ext cx="970671" cy="43609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flipH="1" flipV="1">
            <a:off x="5577840" y="1645920"/>
            <a:ext cx="60960" cy="33528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 flipV="1">
            <a:off x="7638757" y="2096086"/>
            <a:ext cx="562708" cy="3657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>
            <a:off x="7695028" y="3699803"/>
            <a:ext cx="858129" cy="59084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 rot="5400000">
            <a:off x="5472332" y="4206240"/>
            <a:ext cx="267286" cy="9847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 rot="10800000" flipV="1">
            <a:off x="3193367" y="3516922"/>
            <a:ext cx="1153551" cy="60491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ru-RU" sz="5300" b="1" dirty="0"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4000" b="1" dirty="0"/>
              <a:t> </a:t>
            </a:r>
            <a:endParaRPr sz="4000" b="1" dirty="0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endParaRPr sz="4000" b="1" dirty="0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endParaRPr sz="4000" b="1" dirty="0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endParaRPr sz="4000" b="1" dirty="0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endParaRPr sz="4000" b="1" dirty="0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endParaRPr sz="4000" b="1" dirty="0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endParaRPr sz="4000" b="1" dirty="0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endParaRPr sz="4000" b="1" dirty="0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ru-RU" sz="4000" b="1" dirty="0"/>
              <a:t/>
            </a:r>
            <a:br>
              <a:rPr lang="ru-RU" sz="4000" b="1" dirty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/>
              <a:t/>
            </a:r>
            <a:br>
              <a:rPr lang="ru-RU" sz="1400" dirty="0"/>
            </a:br>
            <a:endParaRPr sz="1400" dirty="0"/>
          </a:p>
        </p:txBody>
      </p:sp>
      <p:sp>
        <p:nvSpPr>
          <p:cNvPr id="82" name="Google Shape;82;p1"/>
          <p:cNvSpPr/>
          <p:nvPr/>
        </p:nvSpPr>
        <p:spPr>
          <a:xfrm>
            <a:off x="-7" y="2427123"/>
            <a:ext cx="4807836" cy="3919320"/>
          </a:xfrm>
          <a:prstGeom prst="cloud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1"/>
          <p:cNvSpPr txBox="1"/>
          <p:nvPr/>
        </p:nvSpPr>
        <p:spPr>
          <a:xfrm>
            <a:off x="555425" y="2789175"/>
            <a:ext cx="3744000" cy="30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300" b="1" dirty="0"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Развитие</a:t>
            </a:r>
            <a:endParaRPr sz="3300" b="1" dirty="0">
              <a:latin typeface="Times New Roman" pitchFamily="18" charset="0"/>
              <a:ea typeface="Calibri"/>
              <a:cs typeface="Times New Roman" pitchFamily="18" charset="0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300" b="1" dirty="0"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Музыкально-</a:t>
            </a:r>
            <a:endParaRPr sz="3300" b="1" dirty="0">
              <a:latin typeface="Times New Roman" pitchFamily="18" charset="0"/>
              <a:ea typeface="Calibri"/>
              <a:cs typeface="Times New Roman" pitchFamily="18" charset="0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300" b="1" dirty="0"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Творческих</a:t>
            </a:r>
            <a:endParaRPr sz="3300" b="1" dirty="0">
              <a:latin typeface="Times New Roman" pitchFamily="18" charset="0"/>
              <a:ea typeface="Calibri"/>
              <a:cs typeface="Times New Roman" pitchFamily="18" charset="0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300" b="1" dirty="0"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Способностей</a:t>
            </a:r>
            <a:endParaRPr sz="3300" b="1" dirty="0">
              <a:latin typeface="Times New Roman" pitchFamily="18" charset="0"/>
              <a:ea typeface="Calibri"/>
              <a:cs typeface="Times New Roman" pitchFamily="18" charset="0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300" b="1" dirty="0"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Детей</a:t>
            </a:r>
            <a:endParaRPr sz="3300" b="1" dirty="0">
              <a:latin typeface="Times New Roman" pitchFamily="18" charset="0"/>
              <a:ea typeface="Calibri"/>
              <a:cs typeface="Times New Roman" pitchFamily="18" charset="0"/>
              <a:sym typeface="Calibri"/>
            </a:endParaRPr>
          </a:p>
        </p:txBody>
      </p:sp>
      <p:pic>
        <p:nvPicPr>
          <p:cNvPr id="84" name="Google Shape;84;p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78350" y="1534650"/>
            <a:ext cx="6333900" cy="4335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2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ru-RU" sz="1400" b="1" dirty="0"/>
              <a:t/>
            </a:r>
            <a:br>
              <a:rPr lang="ru-RU" sz="1400" b="1" dirty="0"/>
            </a:br>
            <a:endParaRPr sz="2400" b="1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endParaRPr sz="2400" b="1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endParaRPr sz="2400" b="1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endParaRPr sz="2400" b="1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endParaRPr sz="2400" b="1" dirty="0"/>
          </a:p>
          <a:p>
            <a:pPr lvl="0">
              <a:spcBef>
                <a:spcPts val="0"/>
              </a:spcBef>
              <a:buClr>
                <a:schemeClr val="dk1"/>
              </a:buClr>
              <a:buSzPts val="4000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Задачи</a:t>
            </a:r>
            <a:endParaRPr b="1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endParaRPr sz="2400" b="1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endParaRPr sz="2400" b="1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endParaRPr sz="2400" b="1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endParaRPr sz="2400" b="1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endParaRPr sz="2400" b="1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endParaRPr sz="2400" b="1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endParaRPr sz="2400" b="1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endParaRPr sz="2400" b="1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endParaRPr sz="2400" b="1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endParaRPr sz="2400" b="1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endParaRPr sz="2400" b="1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endParaRPr sz="2400" b="1" dirty="0"/>
          </a:p>
        </p:txBody>
      </p:sp>
      <p:sp>
        <p:nvSpPr>
          <p:cNvPr id="89" name="Google Shape;89;p2"/>
          <p:cNvSpPr/>
          <p:nvPr/>
        </p:nvSpPr>
        <p:spPr>
          <a:xfrm>
            <a:off x="7513320" y="274320"/>
            <a:ext cx="4191000" cy="2621280"/>
          </a:xfrm>
          <a:prstGeom prst="cloud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500" b="1" dirty="0">
                <a:latin typeface="Times New Roman" pitchFamily="18" charset="0"/>
                <a:cs typeface="Times New Roman" pitchFamily="18" charset="0"/>
              </a:rPr>
              <a:t>Формировать начала музыкальной культуры </a:t>
            </a:r>
            <a:endParaRPr sz="25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0" name="Google Shape;90;p2"/>
          <p:cNvSpPr/>
          <p:nvPr/>
        </p:nvSpPr>
        <p:spPr>
          <a:xfrm>
            <a:off x="1127761" y="182880"/>
            <a:ext cx="5273039" cy="2575560"/>
          </a:xfrm>
          <a:prstGeom prst="cloud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500" b="1" dirty="0">
                <a:latin typeface="Times New Roman" pitchFamily="18" charset="0"/>
                <a:cs typeface="Times New Roman" pitchFamily="18" charset="0"/>
              </a:rPr>
              <a:t>Формировать интерес к </a:t>
            </a:r>
            <a:r>
              <a:rPr lang="ru-RU" sz="2500" b="1" dirty="0" smtClean="0">
                <a:latin typeface="Times New Roman" pitchFamily="18" charset="0"/>
                <a:cs typeface="Times New Roman" pitchFamily="18" charset="0"/>
              </a:rPr>
              <a:t>театрализованным сказкам, играм, </a:t>
            </a:r>
            <a:r>
              <a:rPr lang="ru-RU" sz="2500" b="1" dirty="0" err="1" smtClean="0">
                <a:latin typeface="Times New Roman" pitchFamily="18" charset="0"/>
                <a:cs typeface="Times New Roman" pitchFamily="18" charset="0"/>
              </a:rPr>
              <a:t>потешкам</a:t>
            </a:r>
            <a:endParaRPr sz="25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Google Shape;94;p3"/>
          <p:cNvSpPr/>
          <p:nvPr/>
        </p:nvSpPr>
        <p:spPr>
          <a:xfrm>
            <a:off x="0" y="2799430"/>
            <a:ext cx="4215615" cy="1848770"/>
          </a:xfrm>
          <a:prstGeom prst="cloud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500" b="1" dirty="0">
                <a:latin typeface="Times New Roman" pitchFamily="18" charset="0"/>
                <a:cs typeface="Times New Roman" pitchFamily="18" charset="0"/>
              </a:rPr>
              <a:t>Расширять эмоциональный опыт</a:t>
            </a:r>
            <a:endParaRPr sz="25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Google Shape;96;p3"/>
          <p:cNvSpPr/>
          <p:nvPr/>
        </p:nvSpPr>
        <p:spPr>
          <a:xfrm>
            <a:off x="3301418" y="3764280"/>
            <a:ext cx="4592902" cy="2819400"/>
          </a:xfrm>
          <a:prstGeom prst="cloud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500" b="1" dirty="0">
                <a:latin typeface="Times New Roman" pitchFamily="18" charset="0"/>
                <a:cs typeface="Times New Roman" pitchFamily="18" charset="0"/>
              </a:rPr>
              <a:t>Вызывать интерес к театральному </a:t>
            </a:r>
            <a:r>
              <a:rPr lang="ru-RU" sz="2500" b="1" dirty="0" smtClean="0">
                <a:latin typeface="Times New Roman" pitchFamily="18" charset="0"/>
                <a:cs typeface="Times New Roman" pitchFamily="18" charset="0"/>
              </a:rPr>
              <a:t>искусству</a:t>
            </a:r>
            <a:endParaRPr sz="25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Google Shape;95;p3"/>
          <p:cNvSpPr/>
          <p:nvPr/>
        </p:nvSpPr>
        <p:spPr>
          <a:xfrm>
            <a:off x="8260080" y="3454750"/>
            <a:ext cx="3505200" cy="2473610"/>
          </a:xfrm>
          <a:prstGeom prst="cloud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500" b="1" dirty="0">
                <a:latin typeface="Times New Roman" pitchFamily="18" charset="0"/>
                <a:cs typeface="Times New Roman" pitchFamily="18" charset="0"/>
              </a:rPr>
              <a:t>Приобщать детей к фольклору</a:t>
            </a:r>
            <a:endParaRPr sz="25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7" y="0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"/>
          <p:cNvSpPr txBox="1">
            <a:spLocks noGrp="1"/>
          </p:cNvSpPr>
          <p:nvPr>
            <p:ph type="ctrTitle"/>
          </p:nvPr>
        </p:nvSpPr>
        <p:spPr>
          <a:xfrm>
            <a:off x="335280" y="571966"/>
            <a:ext cx="1153668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Логоритмическое упражнение  </a:t>
            </a:r>
            <a:endParaRPr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20201026_111019_1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700996" y="1364565"/>
            <a:ext cx="6372666" cy="4779500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/>
          <a:p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b="1" dirty="0" smtClean="0"/>
              <a:t/>
            </a:r>
            <a:br>
              <a:rPr lang="ru-RU" sz="3600" b="1" dirty="0" smtClean="0"/>
            </a:br>
            <a:endParaRPr lang="ru-RU" sz="36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83420" y="394454"/>
            <a:ext cx="1141233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Методы и приемы 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развития музыкально-творческих способностей детей </a:t>
            </a:r>
            <a:endParaRPr lang="ru-RU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274320" y="1649306"/>
          <a:ext cx="11521440" cy="46058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24462"/>
                <a:gridCol w="8096978"/>
              </a:tblGrid>
              <a:tr h="565573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Методы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Приемы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65573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Наглядные и наглядно - слуховые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Показ: приёмов исполнения, картин, иллюстраций, пособий, музыкальных инструментов, графического изображения. Качественное исполнение музыкальных произведений.</a:t>
                      </a:r>
                    </a:p>
                  </a:txBody>
                  <a:tcPr/>
                </a:tc>
              </a:tr>
              <a:tr h="565573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Словесные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Образный короткий рассказ о музыкальном произведении. Беседа. Пояснение.</a:t>
                      </a:r>
                    </a:p>
                    <a:p>
                      <a:pPr algn="just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Вопросы, направленные на указания к исполнению.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65573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Метод целостного восприятия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Синтез музыки: изобразительного</a:t>
                      </a:r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искусства и поэзии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65573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Развитие творческого мышления и воображения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Элементы ТРИЗ. Игры на развитие диалектического мышления: «Хорошо – плохо», «Наоборот» Работа со сказкой</a:t>
                      </a:r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(театрализация)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65573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Игровые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Музыкально - дидактические игры на развитие сенсорных способностей. Творческие задания.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65573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Метод элементарного </a:t>
                      </a:r>
                      <a:r>
                        <a:rPr lang="ru-RU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музыцирования</a:t>
                      </a: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Озвучивание стихов, картин, загадок о явлениях природы, сказок и др. Участие в шумовом оркестре.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355083258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" y="0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4"/>
          <p:cNvSpPr txBox="1">
            <a:spLocks noGrp="1"/>
          </p:cNvSpPr>
          <p:nvPr>
            <p:ph type="ctrTitle"/>
          </p:nvPr>
        </p:nvSpPr>
        <p:spPr>
          <a:xfrm>
            <a:off x="304800" y="480526"/>
            <a:ext cx="1159764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Технологии</a:t>
            </a:r>
            <a:b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развития музыкально-творческих способностей детей </a:t>
            </a:r>
            <a:endParaRPr lang="ru-RU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Схема 4"/>
          <p:cNvGraphicFramePr/>
          <p:nvPr/>
        </p:nvGraphicFramePr>
        <p:xfrm>
          <a:off x="1005840" y="1295400"/>
          <a:ext cx="9936480" cy="48429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7076476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1"/>
          <p:cNvSpPr txBox="1">
            <a:spLocks noGrp="1"/>
          </p:cNvSpPr>
          <p:nvPr>
            <p:ph type="ctrTitle"/>
          </p:nvPr>
        </p:nvSpPr>
        <p:spPr>
          <a:xfrm>
            <a:off x="3060440" y="0"/>
            <a:ext cx="5029200" cy="6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Работа 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с родителями</a:t>
            </a:r>
            <a:endParaRPr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Google Shape;14;p1"/>
          <p:cNvSpPr txBox="1"/>
          <p:nvPr/>
        </p:nvSpPr>
        <p:spPr>
          <a:xfrm>
            <a:off x="501296" y="1234705"/>
            <a:ext cx="11189400" cy="51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457200" lvl="0" indent="-406400" algn="ctr" rtl="0">
              <a:spcBef>
                <a:spcPts val="0"/>
              </a:spcBef>
              <a:spcAft>
                <a:spcPts val="0"/>
              </a:spcAft>
              <a:buSzPts val="2800"/>
              <a:buFont typeface="Calibri"/>
              <a:buAutoNum type="arabicPeriod"/>
            </a:pPr>
            <a:r>
              <a:rPr lang="ru-RU" sz="3600" dirty="0"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Изучение </a:t>
            </a:r>
            <a:r>
              <a:rPr lang="ru-RU" sz="3600" dirty="0" smtClean="0"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сказок, </a:t>
            </a:r>
            <a:r>
              <a:rPr lang="ru-RU" sz="3600" dirty="0" err="1" smtClean="0"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потешек</a:t>
            </a:r>
            <a:r>
              <a:rPr lang="ru-RU" sz="3600" dirty="0" smtClean="0"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 </a:t>
            </a:r>
            <a:endParaRPr sz="3600" dirty="0">
              <a:latin typeface="Times New Roman" pitchFamily="18" charset="0"/>
              <a:ea typeface="Calibri"/>
              <a:cs typeface="Times New Roman" pitchFamily="18" charset="0"/>
              <a:sym typeface="Calibri"/>
            </a:endParaRPr>
          </a:p>
          <a:p>
            <a:pPr marL="457200" lvl="0" indent="-406400" algn="ctr" rtl="0">
              <a:spcBef>
                <a:spcPts val="0"/>
              </a:spcBef>
              <a:spcAft>
                <a:spcPts val="0"/>
              </a:spcAft>
              <a:buSzPts val="2800"/>
              <a:buFont typeface="Calibri"/>
              <a:buAutoNum type="arabicPeriod"/>
            </a:pPr>
            <a:r>
              <a:rPr lang="ru-RU" sz="3600" dirty="0"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Вовлечение в театральные постановки</a:t>
            </a:r>
            <a:r>
              <a:rPr lang="ru-RU" sz="3600" dirty="0" smtClean="0"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, кукольные </a:t>
            </a:r>
            <a:r>
              <a:rPr lang="ru-RU" sz="3600" dirty="0"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театры</a:t>
            </a:r>
            <a:endParaRPr sz="3600" dirty="0">
              <a:latin typeface="Times New Roman" pitchFamily="18" charset="0"/>
              <a:ea typeface="Calibri"/>
              <a:cs typeface="Times New Roman" pitchFamily="18" charset="0"/>
              <a:sym typeface="Calibri"/>
            </a:endParaRPr>
          </a:p>
          <a:p>
            <a:pPr marL="457200" lvl="0" indent="-406400" algn="ctr" rtl="0">
              <a:spcBef>
                <a:spcPts val="0"/>
              </a:spcBef>
              <a:spcAft>
                <a:spcPts val="0"/>
              </a:spcAft>
              <a:buSzPts val="2800"/>
              <a:buFont typeface="Calibri"/>
              <a:buAutoNum type="arabicPeriod"/>
            </a:pPr>
            <a:r>
              <a:rPr lang="ru-RU" sz="3600" dirty="0" smtClean="0"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Конкурсы, </a:t>
            </a:r>
            <a:r>
              <a:rPr lang="ru-RU" sz="3600" dirty="0"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домашняя театральная подготовка</a:t>
            </a:r>
            <a:endParaRPr sz="3600" dirty="0">
              <a:latin typeface="Times New Roman" pitchFamily="18" charset="0"/>
              <a:ea typeface="Calibri"/>
              <a:cs typeface="Times New Roman" pitchFamily="18" charset="0"/>
              <a:sym typeface="Calibri"/>
            </a:endParaRPr>
          </a:p>
          <a:p>
            <a:pPr marL="457200" lvl="0" indent="-406400" algn="ctr" rtl="0">
              <a:spcBef>
                <a:spcPts val="0"/>
              </a:spcBef>
              <a:spcAft>
                <a:spcPts val="0"/>
              </a:spcAft>
              <a:buSzPts val="2800"/>
              <a:buFont typeface="Calibri"/>
              <a:buAutoNum type="arabicPeriod"/>
            </a:pPr>
            <a:r>
              <a:rPr lang="ru-RU" sz="3600" dirty="0"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Изготовление вязаных игрушек </a:t>
            </a:r>
            <a:r>
              <a:rPr lang="ru-RU" sz="3600" dirty="0" smtClean="0"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для </a:t>
            </a:r>
            <a:r>
              <a:rPr lang="ru-RU" sz="3600" dirty="0"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кукольного настольного театра</a:t>
            </a:r>
            <a:endParaRPr sz="3600" dirty="0">
              <a:latin typeface="Times New Roman" pitchFamily="18" charset="0"/>
              <a:ea typeface="Calibri"/>
              <a:cs typeface="Times New Roman" pitchFamily="18" charset="0"/>
              <a:sym typeface="Calibri"/>
            </a:endParaRPr>
          </a:p>
          <a:p>
            <a:pPr marL="457200" lvl="0" indent="-406400" algn="ctr" rtl="0">
              <a:spcBef>
                <a:spcPts val="0"/>
              </a:spcBef>
              <a:spcAft>
                <a:spcPts val="0"/>
              </a:spcAft>
              <a:buSzPts val="2800"/>
              <a:buFont typeface="Calibri"/>
              <a:buAutoNum type="arabicPeriod"/>
            </a:pPr>
            <a:r>
              <a:rPr lang="ru-RU" sz="3600" dirty="0" smtClean="0"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Совместное изготовление </a:t>
            </a:r>
            <a:r>
              <a:rPr lang="ru-RU" sz="3600" dirty="0"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декорации к  сказкам</a:t>
            </a:r>
            <a:endParaRPr sz="3600" dirty="0">
              <a:latin typeface="Times New Roman" pitchFamily="18" charset="0"/>
              <a:ea typeface="Calibri"/>
              <a:cs typeface="Times New Roman" pitchFamily="18" charset="0"/>
              <a:sym typeface="Calibri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3123900" y="1"/>
            <a:ext cx="5944200" cy="18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Практическая работа</a:t>
            </a:r>
            <a:endParaRPr sz="3600" b="1" dirty="0">
              <a:latin typeface="Times New Roman" pitchFamily="18" charset="0"/>
              <a:cs typeface="Times New Roman" pitchFamily="18" charset="0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3600" dirty="0"/>
          </a:p>
        </p:txBody>
      </p:sp>
      <p:pic>
        <p:nvPicPr>
          <p:cNvPr id="18" name="Google Shape;18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990" y="1458965"/>
            <a:ext cx="4154751" cy="27698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Google Shape;19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4558377" y="3878280"/>
            <a:ext cx="3600909" cy="24006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Google Shape;20;p2"/>
          <p:cNvPicPr preferRelativeResize="0"/>
          <p:nvPr/>
        </p:nvPicPr>
        <p:blipFill rotWithShape="1">
          <a:blip r:embed="rId5">
            <a:alphaModFix/>
          </a:blip>
          <a:srcRect t="17803"/>
          <a:stretch/>
        </p:blipFill>
        <p:spPr>
          <a:xfrm>
            <a:off x="8681593" y="972467"/>
            <a:ext cx="3083024" cy="3803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1" name="Google Shape;21;p2"/>
          <p:cNvSpPr txBox="1"/>
          <p:nvPr/>
        </p:nvSpPr>
        <p:spPr>
          <a:xfrm>
            <a:off x="8437025" y="5396568"/>
            <a:ext cx="3419695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dirty="0" smtClean="0"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«</a:t>
            </a:r>
            <a:r>
              <a:rPr lang="ru-RU" sz="3600" b="1" dirty="0" smtClean="0"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Муха цокотуха»</a:t>
            </a:r>
            <a:endParaRPr sz="3600" b="1" dirty="0">
              <a:latin typeface="Times New Roman" pitchFamily="18" charset="0"/>
              <a:ea typeface="Calibri"/>
              <a:cs typeface="Times New Roman" pitchFamily="18" charset="0"/>
              <a:sym typeface="Calibri"/>
            </a:endParaRPr>
          </a:p>
        </p:txBody>
      </p:sp>
      <p:sp>
        <p:nvSpPr>
          <p:cNvPr id="22" name="Google Shape;22;p2"/>
          <p:cNvSpPr txBox="1"/>
          <p:nvPr/>
        </p:nvSpPr>
        <p:spPr>
          <a:xfrm flipH="1">
            <a:off x="335205" y="5036100"/>
            <a:ext cx="3083100" cy="18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 dirty="0" smtClean="0"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«Теремок»</a:t>
            </a:r>
            <a:endParaRPr sz="3600" b="1" dirty="0">
              <a:latin typeface="Times New Roman" pitchFamily="18" charset="0"/>
              <a:ea typeface="Calibri"/>
              <a:cs typeface="Times New Roman" pitchFamily="18" charset="0"/>
              <a:sym typeface="Calibri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255</Words>
  <Application>Microsoft Office PowerPoint</Application>
  <PresentationFormat>Произвольный</PresentationFormat>
  <Paragraphs>83</Paragraphs>
  <Slides>15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Муниципальное дошкольное образовательное  автономное учреждение «Детский сад №121 «Золотой колосок» комбинированного вида г.Орска                        Развитие музыкально-творческих способностей детей через театрализованную деятельность с элементами фольклора                                                                              Музыкальный руководитель                                                                                  1 кв. категории   Красильникова Д.С.</vt:lpstr>
      <vt:lpstr>                    </vt:lpstr>
      <vt:lpstr>Цель                </vt:lpstr>
      <vt:lpstr>                                   Задачи            </vt:lpstr>
      <vt:lpstr>Логоритмическое упражнение  </vt:lpstr>
      <vt:lpstr>            </vt:lpstr>
      <vt:lpstr>Технологии развития музыкально-творческих способностей детей </vt:lpstr>
      <vt:lpstr>Работа с родителями</vt:lpstr>
      <vt:lpstr>Практическая работа </vt:lpstr>
      <vt:lpstr>Новогоднее ассорти  </vt:lpstr>
      <vt:lpstr>Новогодний теремок</vt:lpstr>
      <vt:lpstr>Театрализация с родителями “Колобок”</vt:lpstr>
      <vt:lpstr>Работа с родителями</vt:lpstr>
      <vt:lpstr>Сами делаем сказку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дошкольное образовательное  автономное учреждение «Детский сад №121 «Золотой колосок» комбинированного вида г.Орска                        Развитие музыкально-творческих способностей детей через театрализованную деятельность с элементами фольклора                                                                              Музыкальный руководитель                                                                                  1 категории   Красильникова Д.С.</dc:title>
  <cp:lastModifiedBy>User</cp:lastModifiedBy>
  <cp:revision>16</cp:revision>
  <dcterms:modified xsi:type="dcterms:W3CDTF">2020-10-28T11:04:53Z</dcterms:modified>
</cp:coreProperties>
</file>