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5" r:id="rId3"/>
    <p:sldId id="299" r:id="rId4"/>
    <p:sldId id="321" r:id="rId5"/>
    <p:sldId id="306" r:id="rId6"/>
    <p:sldId id="307" r:id="rId7"/>
    <p:sldId id="325" r:id="rId8"/>
    <p:sldId id="327" r:id="rId9"/>
    <p:sldId id="326" r:id="rId10"/>
    <p:sldId id="322" r:id="rId11"/>
    <p:sldId id="330" r:id="rId12"/>
    <p:sldId id="308" r:id="rId13"/>
    <p:sldId id="328" r:id="rId14"/>
    <p:sldId id="329" r:id="rId15"/>
    <p:sldId id="331" r:id="rId16"/>
    <p:sldId id="323" r:id="rId17"/>
    <p:sldId id="332" r:id="rId18"/>
    <p:sldId id="336" r:id="rId19"/>
    <p:sldId id="324" r:id="rId20"/>
    <p:sldId id="334" r:id="rId21"/>
    <p:sldId id="335" r:id="rId22"/>
    <p:sldId id="309" r:id="rId23"/>
    <p:sldId id="337" r:id="rId24"/>
    <p:sldId id="338" r:id="rId25"/>
    <p:sldId id="311" r:id="rId26"/>
    <p:sldId id="333" r:id="rId27"/>
    <p:sldId id="312" r:id="rId28"/>
    <p:sldId id="305" r:id="rId29"/>
    <p:sldId id="313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57D"/>
    <a:srgbClr val="700000"/>
    <a:srgbClr val="9A0000"/>
    <a:srgbClr val="820000"/>
    <a:srgbClr val="FFCCFF"/>
    <a:srgbClr val="884106"/>
    <a:srgbClr val="C9E7A7"/>
    <a:srgbClr val="ADDB7B"/>
    <a:srgbClr val="FFA7A7"/>
    <a:srgbClr val="612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0" autoAdjust="0"/>
    <p:restoredTop sz="86482" autoAdjust="0"/>
  </p:normalViewPr>
  <p:slideViewPr>
    <p:cSldViewPr>
      <p:cViewPr varScale="1">
        <p:scale>
          <a:sx n="79" d="100"/>
          <a:sy n="79" d="100"/>
        </p:scale>
        <p:origin x="13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36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AF345-F768-4ECD-8EB0-938A99083D76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88D45-FE5C-4F46-9CBF-CF0566EDD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7552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511256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Городское методическое объединение воспитателей ДОО 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7" y="1340768"/>
            <a:ext cx="7632848" cy="4154984"/>
          </a:xfrm>
          <a:prstGeom prst="rect">
            <a:avLst/>
          </a:prstGeom>
          <a:solidFill>
            <a:srgbClr val="FFCCFF"/>
          </a:solidFill>
          <a:ln w="57150"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инициативы и самостоятельности детей 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возраста средствами материалов </a:t>
            </a:r>
            <a:r>
              <a:rPr lang="ru-RU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625523"/>
            <a:ext cx="8064896" cy="727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41338" algn="ctr" defTabSz="179388"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Зверева Е.П., воспитатель высшей квалификационной категории МДОАУ «Детский сад № 96» г. Орска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 Орск, 2021</a:t>
            </a:r>
            <a:endParaRPr lang="ru-RU" b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2656"/>
            <a:ext cx="3528392" cy="864096"/>
          </a:xfrm>
          <a:prstGeom prst="rect">
            <a:avLst/>
          </a:prstGeom>
          <a:noFill/>
        </p:spPr>
      </p:pic>
      <p:pic>
        <p:nvPicPr>
          <p:cNvPr id="9" name="Рисунок 8" descr="C:\Users\lubov\Desktop\АТТЕСТАЦИЯ 2021\L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48" y="1196752"/>
            <a:ext cx="1353126" cy="1375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4042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3951" y="2132856"/>
            <a:ext cx="7940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9A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5040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34683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Воспитание самостоятельности и инициативности посредством включения материалов </a:t>
            </a:r>
            <a:r>
              <a:rPr lang="ru-RU" sz="3200" b="1" dirty="0" err="1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в развивающую среду нашей группы осуществляется при помощи определённых средств: 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- свободы 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выбора, 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- особой 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позиции педагога, 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- специально 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подготовленной среды и возможности осуществления самоконтроля.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51520" y="1412776"/>
            <a:ext cx="864096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000" b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2690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048672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7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3951" y="2132856"/>
            <a:ext cx="7940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9A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5040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98774"/>
            <a:ext cx="8352928" cy="466653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Во-первых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презентации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подобраны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составлены таким образом, что они помогают детям быстро адаптироваться в социуме. Дошкольник начинает знакомство с групповым помещением с привычных ему вещей и видов деятельности, которые он потом легко может делать дома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материалы УПЖ способствуют развитию мелкой моторики детей, ребенку предоставляется возможность заботиться о себе, проявляя навыки самообслуживания.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733256"/>
            <a:ext cx="3629203" cy="864096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260648"/>
            <a:ext cx="8352928" cy="6340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Упражнения практической жизни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39552" y="980728"/>
            <a:ext cx="8085584" cy="432048"/>
          </a:xfrm>
          <a:prstGeom prst="rect">
            <a:avLst/>
          </a:prstGeom>
          <a:solidFill>
            <a:srgbClr val="FFCCFF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buNone/>
            </a:pPr>
            <a:r>
              <a:rPr lang="ru-RU" altLang="ru-RU" sz="2400" b="1" dirty="0" err="1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alt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материал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33256"/>
            <a:ext cx="3629203" cy="864096"/>
          </a:xfrm>
          <a:prstGeom prst="rect">
            <a:avLst/>
          </a:prstGeom>
          <a:noFill/>
        </p:spPr>
      </p:pic>
      <p:pic>
        <p:nvPicPr>
          <p:cNvPr id="16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 l="62651" r="793"/>
          <a:stretch>
            <a:fillRect/>
          </a:stretch>
        </p:blipFill>
        <p:spPr bwMode="auto">
          <a:xfrm>
            <a:off x="7452320" y="5733256"/>
            <a:ext cx="1368152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088723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2352"/>
            <a:ext cx="4641980" cy="6093296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7" y="382352"/>
            <a:ext cx="4347896" cy="6093296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8769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6672"/>
            <a:ext cx="5040560" cy="5997285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4290"/>
            <a:ext cx="4443958" cy="5994437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19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4360"/>
            <a:ext cx="4248472" cy="5949280"/>
          </a:xfrm>
          <a:prstGeom prst="ellipse">
            <a:avLst/>
          </a:prstGeom>
          <a:ln w="762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35" y="332656"/>
            <a:ext cx="3866626" cy="597666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8019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3951" y="2132856"/>
            <a:ext cx="7940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9A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5040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98774"/>
            <a:ext cx="8352928" cy="466653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материалы УПЖ помогают детям социализироваться.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 зоне УПЖ взаимосвязаны между собой,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установлению связей между детьми.</a:t>
            </a:r>
          </a:p>
        </p:txBody>
      </p:sp>
      <p:pic>
        <p:nvPicPr>
          <p:cNvPr id="9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733256"/>
            <a:ext cx="3629203" cy="864096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260648"/>
            <a:ext cx="8352928" cy="6340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Упражнения практической жизни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39552" y="980728"/>
            <a:ext cx="8085584" cy="432048"/>
          </a:xfrm>
          <a:prstGeom prst="rect">
            <a:avLst/>
          </a:prstGeom>
          <a:solidFill>
            <a:srgbClr val="FFCCFF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buNone/>
            </a:pPr>
            <a:r>
              <a:rPr lang="ru-RU" altLang="ru-RU" sz="2400" b="1" dirty="0" err="1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alt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материал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33256"/>
            <a:ext cx="3629203" cy="864096"/>
          </a:xfrm>
          <a:prstGeom prst="rect">
            <a:avLst/>
          </a:prstGeom>
          <a:noFill/>
        </p:spPr>
      </p:pic>
      <p:pic>
        <p:nvPicPr>
          <p:cNvPr id="16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 l="62651" r="793"/>
          <a:stretch>
            <a:fillRect/>
          </a:stretch>
        </p:blipFill>
        <p:spPr bwMode="auto">
          <a:xfrm>
            <a:off x="7452320" y="5733256"/>
            <a:ext cx="1368152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93184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454360"/>
            <a:ext cx="3996952" cy="5949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4" y="440668"/>
            <a:ext cx="4104456" cy="5962972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1207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6558"/>
            <a:ext cx="8352928" cy="611677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548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3951" y="2132856"/>
            <a:ext cx="7940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9A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5040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98774"/>
            <a:ext cx="8352928" cy="46665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Трёхступенчатый урок -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алгоритм работы с конкретным материалом, устанавливает связь между предметом и его названием, урок применяется для того, чтобы дать ребенку новые понятия, расширить словарный запас.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ребенок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может применять полученные знания на практике, модифицируя, изменяя способы действия, придумывая свои, тем самым проявляя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инициативу и самостоятельность.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733256"/>
            <a:ext cx="3629203" cy="864096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260648"/>
            <a:ext cx="8352928" cy="6340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Упражнения практической жизни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39552" y="980728"/>
            <a:ext cx="8085584" cy="432048"/>
          </a:xfrm>
          <a:prstGeom prst="rect">
            <a:avLst/>
          </a:prstGeom>
          <a:solidFill>
            <a:srgbClr val="FFCCFF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buNone/>
            </a:pPr>
            <a:r>
              <a:rPr lang="ru-RU" altLang="ru-RU" sz="2400" b="1" dirty="0" err="1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alt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материал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33256"/>
            <a:ext cx="3629203" cy="864096"/>
          </a:xfrm>
          <a:prstGeom prst="rect">
            <a:avLst/>
          </a:prstGeom>
          <a:noFill/>
        </p:spPr>
      </p:pic>
      <p:pic>
        <p:nvPicPr>
          <p:cNvPr id="16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 l="62651" r="793"/>
          <a:stretch>
            <a:fillRect/>
          </a:stretch>
        </p:blipFill>
        <p:spPr bwMode="auto">
          <a:xfrm>
            <a:off x="7452320" y="5733256"/>
            <a:ext cx="1368152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85947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88640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открытие – то, которое ребенок делает </a:t>
            </a: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Эмерсон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05264"/>
            <a:ext cx="4248472" cy="864096"/>
          </a:xfrm>
          <a:prstGeom prst="rect">
            <a:avLst/>
          </a:prstGeom>
          <a:noFill/>
        </p:spPr>
      </p:pic>
      <p:pic>
        <p:nvPicPr>
          <p:cNvPr id="7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805264"/>
            <a:ext cx="4248472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566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8912"/>
            <a:ext cx="8424936" cy="612017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716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137920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5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3951" y="2132856"/>
            <a:ext cx="7940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9A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5040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661248"/>
            <a:ext cx="4320480" cy="86409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392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ступень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в обычной для него обстановке, в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вырабатывались 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его привычки и навыки, без напоминаний, побуждений и помощи со стороны взрослого. </a:t>
            </a:r>
            <a:endParaRPr lang="ru-RU" sz="27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использует полученные навыки в необычных, но похожих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ситуациях.</a:t>
            </a: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ступень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 усвоил все правила и приобретенные навыки. Умело ориентируется в создавшейся той или иной ситуации, способен правильно организоваться в любых условиях.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260648"/>
            <a:ext cx="8352928" cy="43204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Ступени в развитии детской самостоятельности</a:t>
            </a:r>
          </a:p>
        </p:txBody>
      </p:sp>
      <p:pic>
        <p:nvPicPr>
          <p:cNvPr id="11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661248"/>
            <a:ext cx="432048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02381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0971"/>
            <a:ext cx="3943497" cy="6062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45" y="390970"/>
            <a:ext cx="4227027" cy="6062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281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4360"/>
            <a:ext cx="8352928" cy="5949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26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3951" y="2132856"/>
            <a:ext cx="7940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9A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5040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свободного выбора детьми деятельности, участников совместной деятельности;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принятия детьми решений, выражения своих чувств и мыслей;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директивная помощь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детской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и самостоятельности в разных видах деятельности.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260648"/>
            <a:ext cx="8352928" cy="9634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Условия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развития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детской инициативы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самостоятельности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2334309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4921"/>
            <a:ext cx="8352928" cy="6190423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72570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3951" y="2132856"/>
            <a:ext cx="7940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9A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5040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66738"/>
            <a:ext cx="8424936" cy="476651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1900" b="1" dirty="0">
                <a:solidFill>
                  <a:srgbClr val="57257D"/>
                </a:solidFill>
              </a:rPr>
              <a:t>необходимо создавать условия для реализации собственных планов и замыслов каждого ребёнка;</a:t>
            </a:r>
          </a:p>
          <a:p>
            <a:pPr lvl="0" algn="just">
              <a:spcBef>
                <a:spcPts val="0"/>
              </a:spcBef>
            </a:pPr>
            <a:r>
              <a:rPr lang="ru-RU" sz="1900" b="1" dirty="0">
                <a:solidFill>
                  <a:srgbClr val="57257D"/>
                </a:solidFill>
              </a:rPr>
              <a:t>отмечать и публично поддерживать любые успехи детей;</a:t>
            </a:r>
          </a:p>
          <a:p>
            <a:pPr lvl="0" algn="just">
              <a:spcBef>
                <a:spcPts val="0"/>
              </a:spcBef>
            </a:pPr>
            <a:r>
              <a:rPr lang="ru-RU" sz="1900" b="1" dirty="0">
                <a:solidFill>
                  <a:srgbClr val="57257D"/>
                </a:solidFill>
              </a:rPr>
              <a:t>всемерно поощрять самостоятельность детей и расширять её сферу;</a:t>
            </a:r>
          </a:p>
          <a:p>
            <a:pPr lvl="0" algn="just">
              <a:spcBef>
                <a:spcPts val="0"/>
              </a:spcBef>
            </a:pPr>
            <a:r>
              <a:rPr lang="ru-RU" sz="1900" b="1" dirty="0">
                <a:solidFill>
                  <a:srgbClr val="57257D"/>
                </a:solidFill>
              </a:rPr>
              <a:t>помогать ребёнку найти способ реализации собственных </a:t>
            </a:r>
            <a:r>
              <a:rPr lang="ru-RU" sz="1900" b="1" dirty="0" smtClean="0">
                <a:solidFill>
                  <a:srgbClr val="57257D"/>
                </a:solidFill>
              </a:rPr>
              <a:t>целей</a:t>
            </a:r>
            <a:r>
              <a:rPr lang="ru-RU" sz="1900" b="1" dirty="0">
                <a:solidFill>
                  <a:srgbClr val="57257D"/>
                </a:solidFill>
              </a:rPr>
              <a:t>;</a:t>
            </a:r>
          </a:p>
          <a:p>
            <a:pPr lvl="0" algn="just">
              <a:spcBef>
                <a:spcPts val="0"/>
              </a:spcBef>
            </a:pPr>
            <a:r>
              <a:rPr lang="ru-RU" sz="1900" b="1" dirty="0">
                <a:solidFill>
                  <a:srgbClr val="57257D"/>
                </a:solidFill>
              </a:rPr>
              <a:t>необходимо способствовать стремлению научиться делать что-то и поддерживать радостное ощущение возрастающей умелости;</a:t>
            </a:r>
          </a:p>
          <a:p>
            <a:pPr lvl="0" algn="just">
              <a:spcBef>
                <a:spcPts val="0"/>
              </a:spcBef>
            </a:pPr>
            <a:r>
              <a:rPr lang="ru-RU" sz="1900" b="1" dirty="0">
                <a:solidFill>
                  <a:srgbClr val="57257D"/>
                </a:solidFill>
              </a:rPr>
              <a:t>в ходе занятий и в повседневной жизни терпимо относиться к затруднениям ребёнка, позволять ему действовать в своём темпе; не критиковать результаты деятельности детей, а также их самих;</a:t>
            </a:r>
          </a:p>
          <a:p>
            <a:pPr lvl="0" algn="just">
              <a:spcBef>
                <a:spcPts val="0"/>
              </a:spcBef>
            </a:pPr>
            <a:r>
              <a:rPr lang="ru-RU" sz="1900" b="1" dirty="0" smtClean="0">
                <a:solidFill>
                  <a:srgbClr val="57257D"/>
                </a:solidFill>
              </a:rPr>
              <a:t>уважать </a:t>
            </a:r>
            <a:r>
              <a:rPr lang="ru-RU" sz="1900" b="1" dirty="0">
                <a:solidFill>
                  <a:srgbClr val="57257D"/>
                </a:solidFill>
              </a:rPr>
              <a:t>и ценить каждого ребёнка независимо от его достижений, достоинств и недостатков;</a:t>
            </a:r>
          </a:p>
          <a:p>
            <a:pPr lvl="0" algn="just">
              <a:spcBef>
                <a:spcPts val="0"/>
              </a:spcBef>
            </a:pPr>
            <a:r>
              <a:rPr lang="ru-RU" sz="1900" b="1" dirty="0">
                <a:solidFill>
                  <a:srgbClr val="57257D"/>
                </a:solidFill>
              </a:rPr>
              <a:t>необходимо создавать в группе положительный психологический микроклимат, в равной мере проявляя любовь и заботу ко всем детям: выражать радость при встрече, проявлять деликатность и тактичность;  </a:t>
            </a:r>
          </a:p>
          <a:p>
            <a:pPr lvl="0" algn="just">
              <a:spcBef>
                <a:spcPts val="0"/>
              </a:spcBef>
            </a:pPr>
            <a:r>
              <a:rPr lang="ru-RU" sz="1900" b="1" dirty="0">
                <a:solidFill>
                  <a:srgbClr val="57257D"/>
                </a:solidFill>
              </a:rPr>
              <a:t>всегда предоставлять детям возможности для реализации их замысла в творческой продуктивной деятельности</a:t>
            </a:r>
            <a:r>
              <a:rPr lang="ru-RU" sz="2000" b="1" dirty="0">
                <a:solidFill>
                  <a:srgbClr val="57257D"/>
                </a:solidFill>
              </a:rPr>
              <a:t>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95536" y="260648"/>
            <a:ext cx="8352928" cy="6340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 поддержки деткой инициативы в соответствии с возрастными особенностями детей младшего дошкольного возраста</a:t>
            </a:r>
          </a:p>
        </p:txBody>
      </p:sp>
      <p:pic>
        <p:nvPicPr>
          <p:cNvPr id="15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661248"/>
            <a:ext cx="360040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9016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3951" y="2132856"/>
            <a:ext cx="7940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9A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5040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2" descr="http://logoped.sar-roo.info/images/ri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517232"/>
            <a:ext cx="4061251" cy="9361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92088"/>
          </a:xfr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Методы и приемы пробуждения у дошкольников инициативности и самостоятельности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248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Дидактическая игра.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Продуктивные виды деятельности.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Самоорганизованная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трудовая деятельность.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Метод «проектов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развитие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коммуникативных качеств.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 Развитие инициативности и самостоятельности в процессе занятий.</a:t>
            </a:r>
          </a:p>
          <a:p>
            <a:pPr>
              <a:buFont typeface="Wingdings" pitchFamily="2" charset="2"/>
              <a:buChar char="ü"/>
            </a:pPr>
            <a:endParaRPr lang="ru-RU" sz="2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1" name="Picture 2" descr="http://m.c.lnkd.licdn.com/mpr/mpr/AAEAAQAAAAAAAAIUAAAAJDM0YTBmOTg1LTFlY2MtNGI0MS1iNWJiLTcwNWY5NmRmZWExN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45224"/>
            <a:ext cx="1883459" cy="10801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177145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3951" y="2132856"/>
            <a:ext cx="7940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9A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5040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39" y="404664"/>
            <a:ext cx="8264025" cy="59766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Если хочешь воспитать в детях самостоятельность, смелость ума, вселить в них радость сотворчества, то создай такие условия, чтобы искорки их мыслей образовывали царство мысли, дай им возможность почувствовать себя в нём </a:t>
            </a:r>
            <a:r>
              <a:rPr lang="ru-RU" sz="4000" b="1" dirty="0" smtClean="0">
                <a:solidFill>
                  <a:srgbClr val="C00000"/>
                </a:solidFill>
              </a:rPr>
              <a:t>властелином.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Ш. </a:t>
            </a:r>
            <a:r>
              <a:rPr lang="ru-RU" sz="4000" b="1" dirty="0" err="1">
                <a:solidFill>
                  <a:srgbClr val="C00000"/>
                </a:solidFill>
              </a:rPr>
              <a:t>Амонашвили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2700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41" y="-23624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4228" y="188640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Инициативность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готовность активно включиться в жизнь, преобразовать окружающую среду, проявить себя в конкретном действии.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Инициативность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основа творческой активности, которая лежит в основе разных форм одаренности.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Настоящая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инициативность =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ОСМЫСЛЕННЫЕ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ребенка, включенные в состав традиционных детских деятельностей.</a:t>
            </a:r>
          </a:p>
        </p:txBody>
      </p:sp>
    </p:spTree>
    <p:extLst>
      <p:ext uri="{BB962C8B-B14F-4D97-AF65-F5344CB8AC3E}">
        <p14:creationId xmlns:p14="http://schemas.microsoft.com/office/powerpoint/2010/main" val="20998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50" name="Picture 10" descr="http://solsad57.edusite.ru/images/deti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6672"/>
            <a:ext cx="2000475" cy="59766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552" y="1412776"/>
            <a:ext cx="55563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612562"/>
                </a:solidFill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7200" b="1" i="1" dirty="0" smtClean="0">
                <a:solidFill>
                  <a:srgbClr val="612562"/>
                </a:solidFill>
                <a:latin typeface="Georgia" pitchFamily="18" charset="0"/>
              </a:rPr>
              <a:t>за </a:t>
            </a:r>
          </a:p>
          <a:p>
            <a:pPr algn="ctr"/>
            <a:r>
              <a:rPr lang="ru-RU" sz="7200" b="1" i="1" dirty="0" smtClean="0">
                <a:solidFill>
                  <a:srgbClr val="612562"/>
                </a:solidFill>
                <a:latin typeface="Georgia" pitchFamily="18" charset="0"/>
              </a:rPr>
              <a:t>внимание!</a:t>
            </a:r>
            <a:endParaRPr lang="ru-RU" sz="7200" b="1" i="1" dirty="0">
              <a:solidFill>
                <a:srgbClr val="61256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41" y="-23624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167419"/>
            <a:ext cx="864096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условие - 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комфорт каждого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возможности выбора.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Причем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задача воспитателя – вызвать интерес детей к какому-то занятию, а значит,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им.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лежит в основе всякой инициативы. </a:t>
            </a:r>
          </a:p>
        </p:txBody>
      </p:sp>
    </p:spTree>
    <p:extLst>
      <p:ext uri="{BB962C8B-B14F-4D97-AF65-F5344CB8AC3E}">
        <p14:creationId xmlns:p14="http://schemas.microsoft.com/office/powerpoint/2010/main" val="1879960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188640"/>
            <a:ext cx="849694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разнообразную 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РППС, которая должна обеспечивать ребенку познавательную активность, соответствовать его интересам и иметь развивающий характер. </a:t>
            </a:r>
            <a:endParaRPr lang="ru-RU" sz="3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предоставлять детям возможность действовать индивидуально или вместе со сверстниками, не навязывая обязательной совместной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7339504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3951" y="2132856"/>
            <a:ext cx="7940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9A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5040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2155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Организация зоны УПЖ с использованием материалов </a:t>
            </a:r>
            <a:r>
              <a:rPr lang="ru-RU" sz="2200" b="1" dirty="0" err="1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200" b="1" dirty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 соответствует 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следующим </a:t>
            </a:r>
            <a:r>
              <a:rPr lang="ru-RU" sz="2200" b="1" dirty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требованиям: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51520" y="1745432"/>
            <a:ext cx="8640960" cy="4851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ru-RU" sz="3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все необходимые материалы находятся в свободном доступе для ребенка, располагаются на низких, </a:t>
            </a:r>
            <a:r>
              <a:rPr lang="ru-RU" sz="3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открытых полках</a:t>
            </a:r>
            <a:r>
              <a:rPr lang="ru-RU" sz="3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spcBef>
                <a:spcPts val="0"/>
              </a:spcBef>
            </a:pPr>
            <a:r>
              <a:rPr lang="ru-RU" sz="3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упражнения выполняются с реальными предметами;</a:t>
            </a:r>
          </a:p>
          <a:p>
            <a:pPr lvl="0">
              <a:spcBef>
                <a:spcPts val="0"/>
              </a:spcBef>
            </a:pPr>
            <a:r>
              <a:rPr lang="ru-RU" sz="3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все предметы </a:t>
            </a:r>
            <a:r>
              <a:rPr lang="ru-RU" sz="3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красивы </a:t>
            </a:r>
            <a:r>
              <a:rPr lang="ru-RU" sz="3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и эстетичны, они должны привлекать ребёнка</a:t>
            </a:r>
            <a:r>
              <a:rPr lang="ru-RU" sz="3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;</a:t>
            </a:r>
            <a:endParaRPr lang="ru-RU" sz="3400" b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2435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73932" cy="5904656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3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3951" y="2132856"/>
            <a:ext cx="7940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9A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5040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10147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Организация зоны УПЖ с использованием материалов </a:t>
            </a:r>
            <a:r>
              <a:rPr lang="ru-RU" sz="2200" b="1" dirty="0" err="1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200" b="1" dirty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 соответствует 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следующим </a:t>
            </a:r>
            <a:r>
              <a:rPr lang="ru-RU" sz="2200" b="1" dirty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требованиям: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51520" y="1673424"/>
            <a:ext cx="8640960" cy="4923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все </a:t>
            </a:r>
            <a:r>
              <a:rPr lang="ru-RU" sz="3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предметы окружения должны подходить для активной деятельности;</a:t>
            </a:r>
          </a:p>
          <a:p>
            <a:pPr lvl="0"/>
            <a:r>
              <a:rPr lang="ru-RU" sz="3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материал представлен в единственном экземпляре;</a:t>
            </a:r>
          </a:p>
          <a:p>
            <a:pPr lvl="0"/>
            <a:r>
              <a:rPr lang="ru-RU" sz="3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возможность самоконтроля, заключённая в материале, играет важную роль для развития самостоятельности ребёнка. </a:t>
            </a:r>
          </a:p>
        </p:txBody>
      </p:sp>
    </p:spTree>
    <p:extLst>
      <p:ext uri="{BB962C8B-B14F-4D97-AF65-F5344CB8AC3E}">
        <p14:creationId xmlns:p14="http://schemas.microsoft.com/office/powerpoint/2010/main" val="143132823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5104556" cy="3384376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42067"/>
            <a:ext cx="5292080" cy="3244969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729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676</Words>
  <Application>Microsoft Office PowerPoint</Application>
  <PresentationFormat>Экран (4:3)</PresentationFormat>
  <Paragraphs>65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зоны УПЖ с использованием материалов Монтессори соответствует  следующим требованиям:</vt:lpstr>
      <vt:lpstr>Презентация PowerPoint</vt:lpstr>
      <vt:lpstr>Организация зоны УПЖ с использованием материалов Монтессори соответствует  следующим требованиям:</vt:lpstr>
      <vt:lpstr>Презентация PowerPoint</vt:lpstr>
      <vt:lpstr>Воспитание самостоятельности и инициативности посредством включения материалов Монтессори в развивающую среду нашей группы осуществляется при помощи определённых средств:  - свободы выбора,  - особой позиции педагога,  - специально подготовленной среды и возможности осуществления самоконтроля.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и приемы пробуждения у дошкольников инициативности и самостоятельности</vt:lpstr>
      <vt:lpstr>Если хочешь воспитать в детях самостоятельность, смелость ума, вселить в них радость сотворчества, то создай такие условия, чтобы искорки их мыслей образовывали царство мысли, дай им возможность почувствовать себя в нём властелином. Ш. Амонашвили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lubov</cp:lastModifiedBy>
  <cp:revision>194</cp:revision>
  <dcterms:created xsi:type="dcterms:W3CDTF">2017-02-10T08:41:52Z</dcterms:created>
  <dcterms:modified xsi:type="dcterms:W3CDTF">2021-05-16T19:10:35Z</dcterms:modified>
</cp:coreProperties>
</file>