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3FBCF8-8920-4615-9820-5E6ABB24688C}" type="datetimeFigureOut">
              <a:rPr lang="ru-RU" smtClean="0"/>
              <a:pPr/>
              <a:t>19.01.2024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493E8B-6996-4CE0-AF47-5D1F01C62DC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D493E8B-6996-4CE0-AF47-5D1F01C62DC0}"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19.01.2024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19.01.2024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19.01.2024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19.01.2024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692697"/>
            <a:ext cx="7772400" cy="1080119"/>
          </a:xfrm>
        </p:spPr>
        <p:txBody>
          <a:bodyPr>
            <a:normAutofit/>
          </a:bodyPr>
          <a:lstStyle/>
          <a:p>
            <a:r>
              <a:rPr lang="ru-RU" sz="1800" dirty="0" smtClean="0">
                <a:latin typeface="Times New Roman" pitchFamily="18" charset="0"/>
                <a:cs typeface="Times New Roman" pitchFamily="18" charset="0"/>
              </a:rPr>
              <a:t>Муниципальное общеобразовательное автономное учреждение</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«Средняя общеобразовательная школа №24 г.Орска».</a:t>
            </a:r>
            <a:endParaRPr lang="ru-RU" sz="18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95536" y="1556792"/>
            <a:ext cx="8496944" cy="5301208"/>
          </a:xfrm>
        </p:spPr>
        <p:txBody>
          <a:bodyPr>
            <a:normAutofit fontScale="25000" lnSpcReduction="20000"/>
          </a:bodyPr>
          <a:lstStyle/>
          <a:p>
            <a:endParaRPr lang="ru-RU" dirty="0" smtClean="0">
              <a:solidFill>
                <a:schemeClr val="tx1"/>
              </a:solidFill>
            </a:endParaRPr>
          </a:p>
          <a:p>
            <a:endParaRPr lang="ru-RU" dirty="0" smtClean="0">
              <a:solidFill>
                <a:schemeClr val="tx1"/>
              </a:solidFill>
            </a:endParaRPr>
          </a:p>
          <a:p>
            <a:endParaRPr lang="ru-RU" dirty="0" smtClean="0">
              <a:solidFill>
                <a:schemeClr val="tx1"/>
              </a:solidFill>
            </a:endParaRPr>
          </a:p>
          <a:p>
            <a:r>
              <a:rPr lang="ru-RU" sz="7200" dirty="0" err="1" smtClean="0">
                <a:solidFill>
                  <a:schemeClr val="tx1"/>
                </a:solidFill>
              </a:rPr>
              <a:t>Лэпбук</a:t>
            </a:r>
            <a:endParaRPr lang="ru-RU" sz="7200" dirty="0" smtClean="0">
              <a:solidFill>
                <a:schemeClr val="tx1"/>
              </a:solidFill>
            </a:endParaRPr>
          </a:p>
          <a:p>
            <a:r>
              <a:rPr lang="ru-RU" sz="7200" dirty="0" smtClean="0">
                <a:solidFill>
                  <a:schemeClr val="accent2"/>
                </a:solidFill>
              </a:rPr>
              <a:t>«Пожарная безопасность»</a:t>
            </a:r>
          </a:p>
          <a:p>
            <a:pPr algn="r"/>
            <a:endParaRPr lang="ru-RU" sz="4500" dirty="0" smtClean="0">
              <a:solidFill>
                <a:schemeClr val="accent2"/>
              </a:solidFill>
            </a:endParaRPr>
          </a:p>
          <a:p>
            <a:pPr algn="r"/>
            <a:endParaRPr lang="ru-RU" sz="4500" dirty="0" smtClean="0">
              <a:solidFill>
                <a:schemeClr val="accent2"/>
              </a:solidFill>
            </a:endParaRPr>
          </a:p>
          <a:p>
            <a:pPr algn="r"/>
            <a:endParaRPr lang="ru-RU" sz="4500" dirty="0" smtClean="0">
              <a:solidFill>
                <a:schemeClr val="tx1"/>
              </a:solidFill>
            </a:endParaRPr>
          </a:p>
          <a:p>
            <a:pPr algn="r"/>
            <a:endParaRPr lang="ru-RU" sz="4500" dirty="0" smtClean="0">
              <a:solidFill>
                <a:schemeClr val="tx1"/>
              </a:solidFill>
            </a:endParaRPr>
          </a:p>
          <a:p>
            <a:pPr algn="r"/>
            <a:endParaRPr lang="ru-RU" sz="4500" dirty="0" smtClean="0">
              <a:solidFill>
                <a:schemeClr val="tx1"/>
              </a:solidFill>
            </a:endParaRPr>
          </a:p>
          <a:p>
            <a:pPr algn="r"/>
            <a:endParaRPr lang="ru-RU" sz="4500" dirty="0" smtClean="0">
              <a:solidFill>
                <a:schemeClr val="tx1"/>
              </a:solidFill>
            </a:endParaRPr>
          </a:p>
          <a:p>
            <a:pPr algn="r"/>
            <a:endParaRPr lang="ru-RU" sz="4500" dirty="0" smtClean="0">
              <a:solidFill>
                <a:schemeClr val="tx1"/>
              </a:solidFill>
            </a:endParaRPr>
          </a:p>
          <a:p>
            <a:pPr algn="r"/>
            <a:endParaRPr lang="ru-RU" sz="4500" dirty="0" smtClean="0">
              <a:solidFill>
                <a:schemeClr val="tx1"/>
              </a:solidFill>
            </a:endParaRPr>
          </a:p>
          <a:p>
            <a:pPr algn="r"/>
            <a:endParaRPr lang="ru-RU" sz="4500" dirty="0" smtClean="0">
              <a:solidFill>
                <a:schemeClr val="tx1"/>
              </a:solidFill>
            </a:endParaRPr>
          </a:p>
          <a:p>
            <a:pPr algn="r"/>
            <a:endParaRPr lang="ru-RU" sz="4500" dirty="0" smtClean="0">
              <a:solidFill>
                <a:schemeClr val="tx1"/>
              </a:solidFill>
            </a:endParaRPr>
          </a:p>
          <a:p>
            <a:pPr algn="r"/>
            <a:endParaRPr lang="ru-RU" sz="4500" dirty="0" smtClean="0">
              <a:solidFill>
                <a:schemeClr val="tx1"/>
              </a:solidFill>
            </a:endParaRPr>
          </a:p>
          <a:p>
            <a:pPr algn="r"/>
            <a:endParaRPr lang="ru-RU" sz="4500" dirty="0" smtClean="0">
              <a:solidFill>
                <a:schemeClr val="tx1"/>
              </a:solidFill>
            </a:endParaRPr>
          </a:p>
          <a:p>
            <a:pPr algn="r"/>
            <a:endParaRPr lang="ru-RU" sz="4500" dirty="0" smtClean="0">
              <a:solidFill>
                <a:schemeClr val="tx1"/>
              </a:solidFill>
            </a:endParaRPr>
          </a:p>
          <a:p>
            <a:pPr algn="r"/>
            <a:endParaRPr lang="ru-RU" sz="4500" dirty="0" smtClean="0">
              <a:solidFill>
                <a:schemeClr val="tx1"/>
              </a:solidFill>
            </a:endParaRPr>
          </a:p>
          <a:p>
            <a:pPr algn="r"/>
            <a:r>
              <a:rPr lang="ru-RU" sz="7200" dirty="0" smtClean="0">
                <a:solidFill>
                  <a:schemeClr val="tx1"/>
                </a:solidFill>
              </a:rPr>
              <a:t>Выполнила: воспитатель</a:t>
            </a:r>
          </a:p>
          <a:p>
            <a:pPr algn="r"/>
            <a:r>
              <a:rPr lang="en-US" sz="7200" dirty="0" smtClean="0">
                <a:solidFill>
                  <a:schemeClr val="tx1"/>
                </a:solidFill>
              </a:rPr>
              <a:t>I </a:t>
            </a:r>
            <a:r>
              <a:rPr lang="ru-RU" sz="7200" dirty="0" smtClean="0">
                <a:solidFill>
                  <a:schemeClr val="tx1"/>
                </a:solidFill>
              </a:rPr>
              <a:t>квалификационной категории</a:t>
            </a:r>
          </a:p>
          <a:p>
            <a:pPr algn="r"/>
            <a:r>
              <a:rPr lang="ru-RU" sz="7200" dirty="0" smtClean="0">
                <a:solidFill>
                  <a:schemeClr val="tx1"/>
                </a:solidFill>
              </a:rPr>
              <a:t>Игнатенко Елена Анатольевна.</a:t>
            </a:r>
          </a:p>
          <a:p>
            <a:pPr algn="r"/>
            <a:endParaRPr lang="ru-RU" sz="4500" dirty="0" smtClean="0">
              <a:solidFill>
                <a:schemeClr val="tx1"/>
              </a:solidFill>
            </a:endParaRPr>
          </a:p>
          <a:p>
            <a:pPr algn="r"/>
            <a:endParaRPr lang="ru-RU" sz="4500" dirty="0" smtClean="0">
              <a:solidFill>
                <a:schemeClr val="tx1"/>
              </a:solidFill>
            </a:endParaRPr>
          </a:p>
          <a:p>
            <a:pPr algn="r"/>
            <a:endParaRPr lang="ru-RU" sz="4500" dirty="0" smtClean="0">
              <a:solidFill>
                <a:schemeClr val="tx1"/>
              </a:solidFill>
            </a:endParaRPr>
          </a:p>
          <a:p>
            <a:endParaRPr lang="ru-RU" sz="4500" dirty="0" smtClean="0">
              <a:solidFill>
                <a:schemeClr val="tx1"/>
              </a:solidFill>
            </a:endParaRPr>
          </a:p>
          <a:p>
            <a:endParaRPr lang="ru-RU" sz="4500" dirty="0" smtClean="0">
              <a:solidFill>
                <a:schemeClr val="tx1"/>
              </a:solidFill>
            </a:endParaRPr>
          </a:p>
          <a:p>
            <a:r>
              <a:rPr lang="ru-RU" sz="7200" dirty="0" smtClean="0">
                <a:solidFill>
                  <a:schemeClr val="tx1"/>
                </a:solidFill>
              </a:rPr>
              <a:t>Орск, </a:t>
            </a:r>
            <a:r>
              <a:rPr lang="ru-RU" sz="7200" dirty="0" smtClean="0">
                <a:solidFill>
                  <a:schemeClr val="tx1"/>
                </a:solidFill>
              </a:rPr>
              <a:t>202</a:t>
            </a:r>
            <a:r>
              <a:rPr lang="en-US" sz="7200" dirty="0" smtClean="0">
                <a:solidFill>
                  <a:schemeClr val="tx1"/>
                </a:solidFill>
              </a:rPr>
              <a:t>4</a:t>
            </a:r>
            <a:endParaRPr lang="ru-RU" sz="7200" dirty="0" smtClean="0">
              <a:solidFill>
                <a:schemeClr val="tx1"/>
              </a:solidFill>
            </a:endParaRPr>
          </a:p>
          <a:p>
            <a:endParaRPr lang="ru-RU" sz="2300" dirty="0" smtClean="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827584" y="2708920"/>
            <a:ext cx="4464496" cy="3312368"/>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57200" y="764704"/>
            <a:ext cx="8229600" cy="5361459"/>
          </a:xfrm>
        </p:spPr>
        <p:txBody>
          <a:bodyPr/>
          <a:lstStyle/>
          <a:p>
            <a:pPr algn="ctr">
              <a:buNone/>
            </a:pPr>
            <a:endParaRPr lang="ru-RU" dirty="0" smtClean="0"/>
          </a:p>
          <a:p>
            <a:pPr algn="ctr">
              <a:buNone/>
            </a:pPr>
            <a:endParaRPr lang="ru-RU" dirty="0" smtClean="0"/>
          </a:p>
          <a:p>
            <a:pPr algn="ctr">
              <a:buNone/>
            </a:pPr>
            <a:endParaRPr lang="ru-RU" dirty="0" smtClean="0"/>
          </a:p>
          <a:p>
            <a:pPr algn="ctr">
              <a:buNone/>
            </a:pPr>
            <a:r>
              <a:rPr lang="ru-RU" sz="5400" dirty="0" smtClean="0">
                <a:latin typeface="Monotype Corsiva" pitchFamily="66" charset="0"/>
              </a:rPr>
              <a:t>Спасибо за внимание!</a:t>
            </a:r>
            <a:endParaRPr lang="ru-RU" sz="5400" dirty="0">
              <a:latin typeface="Monotype Corsiva"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866330"/>
          </a:xfrm>
        </p:spPr>
        <p:txBody>
          <a:bodyPr>
            <a:normAutofit/>
          </a:bodyPr>
          <a:lstStyle/>
          <a:p>
            <a:pPr algn="l"/>
            <a:r>
              <a:rPr lang="ru-RU" sz="1400"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Лэпбук</a:t>
            </a:r>
            <a:r>
              <a:rPr lang="ru-RU" sz="1400" dirty="0" smtClean="0">
                <a:latin typeface="Times New Roman" pitchFamily="18" charset="0"/>
                <a:cs typeface="Times New Roman" pitchFamily="18" charset="0"/>
              </a:rPr>
              <a:t> - яркая, многофункциональная папка с множеством кармашков, картинок, карточек, раскрасок, которые можно не только рассматривать, но и играть с ними, изучать новое.</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Чтобы ознакомиться с этой папкой, ребёнку надо будет выполнить определённые задания, изучить представленный материал.</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Методическое пособие </a:t>
            </a:r>
            <a:r>
              <a:rPr lang="ru-RU" sz="1400" dirty="0" err="1" smtClean="0">
                <a:latin typeface="Times New Roman" pitchFamily="18" charset="0"/>
                <a:cs typeface="Times New Roman" pitchFamily="18" charset="0"/>
              </a:rPr>
              <a:t>лэпбук</a:t>
            </a:r>
            <a:r>
              <a:rPr lang="ru-RU" sz="1400" dirty="0" smtClean="0">
                <a:latin typeface="Times New Roman" pitchFamily="18" charset="0"/>
                <a:cs typeface="Times New Roman" pitchFamily="18" charset="0"/>
              </a:rPr>
              <a:t> "Пожарная безопасность" предназначено для среднего дошкольного возраста.</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Данное пособие является средством развивающего обучения, предполагает использование современных технологий: технологии организации коллективной творческой деятельности, коммуникативных технологий, игровых технологий.</a:t>
            </a:r>
            <a:br>
              <a:rPr lang="ru-RU" sz="1400"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Цель: </a:t>
            </a:r>
            <a:r>
              <a:rPr lang="ru-RU" sz="1400" dirty="0" smtClean="0">
                <a:latin typeface="Times New Roman" pitchFamily="18" charset="0"/>
                <a:cs typeface="Times New Roman" pitchFamily="18" charset="0"/>
              </a:rPr>
              <a:t>раскрыть ребёнку окружающий его предметный мир, как мир духовных и материальных ценностей, как часть общечеловеческой культуры и в процессе познания научить соответствующим формам поведения.                                                                                                                                                                                                   </a:t>
            </a:r>
            <a:endParaRPr lang="ru-RU" sz="1400" dirty="0">
              <a:latin typeface="Times New Roman" pitchFamily="18" charset="0"/>
              <a:cs typeface="Times New Roman" pitchFamily="18" charset="0"/>
            </a:endParaRPr>
          </a:p>
        </p:txBody>
      </p:sp>
      <p:pic>
        <p:nvPicPr>
          <p:cNvPr id="4" name="Содержимое 3" descr="P3311439.JPG"/>
          <p:cNvPicPr>
            <a:picLocks noGrp="1" noChangeAspect="1"/>
          </p:cNvPicPr>
          <p:nvPr>
            <p:ph idx="1"/>
          </p:nvPr>
        </p:nvPicPr>
        <p:blipFill>
          <a:blip r:embed="rId2" cstate="print"/>
          <a:stretch>
            <a:fillRect/>
          </a:stretch>
        </p:blipFill>
        <p:spPr>
          <a:xfrm>
            <a:off x="2339752" y="3356992"/>
            <a:ext cx="4306425" cy="3229819"/>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8229600" cy="1368152"/>
          </a:xfrm>
        </p:spPr>
        <p:txBody>
          <a:bodyPr>
            <a:normAutofit/>
          </a:bodyPr>
          <a:lstStyle/>
          <a:p>
            <a:r>
              <a:rPr lang="ru-RU" sz="2000" b="1" dirty="0" smtClean="0">
                <a:solidFill>
                  <a:srgbClr val="FF0000"/>
                </a:solidFill>
                <a:latin typeface="Times New Roman" pitchFamily="18" charset="0"/>
                <a:cs typeface="Times New Roman" pitchFamily="18" charset="0"/>
              </a:rPr>
              <a:t>1 кармашек «Огненный лабиринт».</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Цель: </a:t>
            </a:r>
            <a:r>
              <a:rPr lang="ru-RU" sz="2000" dirty="0" smtClean="0">
                <a:latin typeface="Times New Roman" pitchFamily="18" charset="0"/>
                <a:cs typeface="Times New Roman" pitchFamily="18" charset="0"/>
              </a:rPr>
              <a:t>развивать логическое и пространственное мышление, зрительное восприятие. Учить анализировать.</a:t>
            </a:r>
            <a:r>
              <a:rPr lang="ru-RU" sz="2000" dirty="0" smtClean="0"/>
              <a:t/>
            </a:r>
            <a:br>
              <a:rPr lang="ru-RU" sz="2000" dirty="0" smtClean="0"/>
            </a:br>
            <a:endParaRPr lang="ru-RU" sz="2000" dirty="0"/>
          </a:p>
        </p:txBody>
      </p:sp>
      <p:pic>
        <p:nvPicPr>
          <p:cNvPr id="6" name="Содержимое 5" descr="P3311440.JPG"/>
          <p:cNvPicPr>
            <a:picLocks noGrp="1" noChangeAspect="1"/>
          </p:cNvPicPr>
          <p:nvPr>
            <p:ph idx="1"/>
          </p:nvPr>
        </p:nvPicPr>
        <p:blipFill>
          <a:blip r:embed="rId2" cstate="print"/>
          <a:stretch>
            <a:fillRect/>
          </a:stretch>
        </p:blipFill>
        <p:spPr>
          <a:xfrm>
            <a:off x="611560" y="1772816"/>
            <a:ext cx="3600400" cy="4525963"/>
          </a:xfrm>
        </p:spPr>
      </p:pic>
      <p:pic>
        <p:nvPicPr>
          <p:cNvPr id="5122" name="Picture 2"/>
          <p:cNvPicPr>
            <a:picLocks noChangeAspect="1" noChangeArrowheads="1"/>
          </p:cNvPicPr>
          <p:nvPr/>
        </p:nvPicPr>
        <p:blipFill>
          <a:blip r:embed="rId3" cstate="print"/>
          <a:srcRect/>
          <a:stretch>
            <a:fillRect/>
          </a:stretch>
        </p:blipFill>
        <p:spPr bwMode="auto">
          <a:xfrm>
            <a:off x="18901592" y="14878272"/>
            <a:ext cx="5702957" cy="4277218"/>
          </a:xfrm>
          <a:prstGeom prst="rect">
            <a:avLst/>
          </a:prstGeom>
          <a:noFill/>
          <a:ln w="9525">
            <a:noFill/>
            <a:miter lim="800000"/>
            <a:headEnd/>
            <a:tailEnd/>
          </a:ln>
          <a:effectLst/>
        </p:spPr>
      </p:pic>
      <p:pic>
        <p:nvPicPr>
          <p:cNvPr id="8" name="Содержимое 3" descr="P3311450.JPG"/>
          <p:cNvPicPr>
            <a:picLocks noChangeAspect="1"/>
          </p:cNvPicPr>
          <p:nvPr/>
        </p:nvPicPr>
        <p:blipFill>
          <a:blip r:embed="rId4" cstate="print"/>
          <a:stretch>
            <a:fillRect/>
          </a:stretch>
        </p:blipFill>
        <p:spPr>
          <a:xfrm>
            <a:off x="4283967" y="1772816"/>
            <a:ext cx="4224469" cy="453650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152128"/>
          </a:xfrm>
        </p:spPr>
        <p:txBody>
          <a:bodyPr>
            <a:normAutofit fontScale="90000"/>
          </a:bodyPr>
          <a:lstStyle/>
          <a:p>
            <a:r>
              <a:rPr lang="ru-RU" sz="1800" b="1" dirty="0" smtClean="0">
                <a:solidFill>
                  <a:srgbClr val="FF0000"/>
                </a:solidFill>
                <a:latin typeface="Times New Roman" pitchFamily="18" charset="0"/>
                <a:cs typeface="Times New Roman" pitchFamily="18" charset="0"/>
              </a:rPr>
              <a:t>2 кармашек «Виды пожарной формы».</a:t>
            </a:r>
            <a:r>
              <a:rPr lang="ru-RU" sz="1800" dirty="0" smtClean="0">
                <a:solidFill>
                  <a:srgbClr val="FF0000"/>
                </a:solidFill>
                <a:latin typeface="Times New Roman" pitchFamily="18" charset="0"/>
                <a:cs typeface="Times New Roman" pitchFamily="18" charset="0"/>
              </a:rPr>
              <a:t/>
            </a:r>
            <a:br>
              <a:rPr lang="ru-RU" sz="1800" dirty="0" smtClean="0">
                <a:solidFill>
                  <a:srgbClr val="FF0000"/>
                </a:solidFill>
                <a:latin typeface="Times New Roman" pitchFamily="18" charset="0"/>
                <a:cs typeface="Times New Roman" pitchFamily="18" charset="0"/>
              </a:rPr>
            </a:br>
            <a:r>
              <a:rPr lang="ru-RU" sz="1800" b="1" dirty="0" smtClean="0">
                <a:latin typeface="Times New Roman" pitchFamily="18" charset="0"/>
                <a:cs typeface="Times New Roman" pitchFamily="18" charset="0"/>
              </a:rPr>
              <a:t>Цель: </a:t>
            </a:r>
            <a:r>
              <a:rPr lang="ru-RU" sz="1800" dirty="0" smtClean="0">
                <a:latin typeface="Times New Roman" pitchFamily="18" charset="0"/>
                <a:cs typeface="Times New Roman" pitchFamily="18" charset="0"/>
              </a:rPr>
              <a:t>познакомить детей с экипировкой пожарного. Расширить представления детей о профессии пожарного. Воспитывать уважение и интерес к профессии пожарного.</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endParaRPr lang="ru-RU" sz="1400" dirty="0">
              <a:latin typeface="Times New Roman" pitchFamily="18" charset="0"/>
              <a:cs typeface="Times New Roman" pitchFamily="18" charset="0"/>
            </a:endParaRPr>
          </a:p>
        </p:txBody>
      </p:sp>
      <p:pic>
        <p:nvPicPr>
          <p:cNvPr id="6" name="Содержимое 5" descr="P3311441.JPG"/>
          <p:cNvPicPr>
            <a:picLocks noGrp="1" noChangeAspect="1"/>
          </p:cNvPicPr>
          <p:nvPr>
            <p:ph idx="1"/>
          </p:nvPr>
        </p:nvPicPr>
        <p:blipFill>
          <a:blip r:embed="rId2" cstate="print"/>
          <a:stretch>
            <a:fillRect/>
          </a:stretch>
        </p:blipFill>
        <p:spPr>
          <a:xfrm>
            <a:off x="323528" y="1484784"/>
            <a:ext cx="3600400" cy="4713288"/>
          </a:xfrm>
        </p:spPr>
      </p:pic>
      <p:pic>
        <p:nvPicPr>
          <p:cNvPr id="7" name="Содержимое 3" descr="P3311449.JPG"/>
          <p:cNvPicPr>
            <a:picLocks noChangeAspect="1"/>
          </p:cNvPicPr>
          <p:nvPr/>
        </p:nvPicPr>
        <p:blipFill>
          <a:blip r:embed="rId3" cstate="print"/>
          <a:stretch>
            <a:fillRect/>
          </a:stretch>
        </p:blipFill>
        <p:spPr>
          <a:xfrm>
            <a:off x="4067944" y="1484784"/>
            <a:ext cx="4810481" cy="46805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008112"/>
          </a:xfrm>
        </p:spPr>
        <p:txBody>
          <a:bodyPr>
            <a:normAutofit/>
          </a:bodyPr>
          <a:lstStyle/>
          <a:p>
            <a:r>
              <a:rPr lang="ru-RU" sz="1800" b="1" dirty="0" smtClean="0">
                <a:solidFill>
                  <a:srgbClr val="FF0000"/>
                </a:solidFill>
                <a:latin typeface="Times New Roman" pitchFamily="18" charset="0"/>
                <a:cs typeface="Times New Roman" pitchFamily="18" charset="0"/>
              </a:rPr>
              <a:t>3 кармашек «Отгадай загадки».</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Цель: </a:t>
            </a:r>
            <a:r>
              <a:rPr lang="ru-RU" sz="1800" dirty="0" smtClean="0">
                <a:latin typeface="Times New Roman" pitchFamily="18" charset="0"/>
                <a:cs typeface="Times New Roman" pitchFamily="18" charset="0"/>
              </a:rPr>
              <a:t>развивать способность отгадывать загадки, мышление детей.</a:t>
            </a:r>
            <a:br>
              <a:rPr lang="ru-RU" sz="18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pic>
        <p:nvPicPr>
          <p:cNvPr id="6" name="Содержимое 5" descr="P3311443.JPG"/>
          <p:cNvPicPr>
            <a:picLocks noGrp="1" noChangeAspect="1"/>
          </p:cNvPicPr>
          <p:nvPr>
            <p:ph idx="1"/>
          </p:nvPr>
        </p:nvPicPr>
        <p:blipFill>
          <a:blip r:embed="rId2" cstate="print"/>
          <a:stretch>
            <a:fillRect/>
          </a:stretch>
        </p:blipFill>
        <p:spPr>
          <a:xfrm>
            <a:off x="539552" y="1412776"/>
            <a:ext cx="3665381" cy="4896544"/>
          </a:xfrm>
        </p:spPr>
      </p:pic>
      <p:pic>
        <p:nvPicPr>
          <p:cNvPr id="7" name="Содержимое 3" descr="P3311453.JPG"/>
          <p:cNvPicPr>
            <a:picLocks noChangeAspect="1"/>
          </p:cNvPicPr>
          <p:nvPr/>
        </p:nvPicPr>
        <p:blipFill>
          <a:blip r:embed="rId3" cstate="print"/>
          <a:stretch>
            <a:fillRect/>
          </a:stretch>
        </p:blipFill>
        <p:spPr>
          <a:xfrm>
            <a:off x="4283968" y="1412776"/>
            <a:ext cx="4608512" cy="489654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940966"/>
          </a:xfrm>
        </p:spPr>
        <p:txBody>
          <a:bodyPr>
            <a:normAutofit fontScale="90000"/>
          </a:bodyPr>
          <a:lstStyle/>
          <a:p>
            <a:r>
              <a:rPr lang="ru-RU" sz="1800" b="1" dirty="0" smtClean="0">
                <a:solidFill>
                  <a:srgbClr val="FF0000"/>
                </a:solidFill>
                <a:latin typeface="Times New Roman" pitchFamily="18" charset="0"/>
                <a:cs typeface="Times New Roman" pitchFamily="18" charset="0"/>
              </a:rPr>
              <a:t>4 кармашек «Продолжи предложение».</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Цель: </a:t>
            </a:r>
            <a:r>
              <a:rPr lang="ru-RU" sz="1800" dirty="0" smtClean="0">
                <a:latin typeface="Times New Roman" pitchFamily="18" charset="0"/>
                <a:cs typeface="Times New Roman" pitchFamily="18" charset="0"/>
              </a:rPr>
              <a:t>закреплять знания о мерах предотвращения пожара. Развивать связную речь детей, способность рифмовать слова, внимание, память.</a:t>
            </a:r>
            <a:br>
              <a:rPr lang="ru-RU" sz="18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pic>
        <p:nvPicPr>
          <p:cNvPr id="6" name="Содержимое 5" descr="P3311445.JPG"/>
          <p:cNvPicPr>
            <a:picLocks noGrp="1" noChangeAspect="1"/>
          </p:cNvPicPr>
          <p:nvPr>
            <p:ph idx="1"/>
          </p:nvPr>
        </p:nvPicPr>
        <p:blipFill>
          <a:blip r:embed="rId2" cstate="print"/>
          <a:stretch>
            <a:fillRect/>
          </a:stretch>
        </p:blipFill>
        <p:spPr>
          <a:xfrm>
            <a:off x="539552" y="1412776"/>
            <a:ext cx="3305341" cy="4896544"/>
          </a:xfrm>
        </p:spPr>
      </p:pic>
      <p:pic>
        <p:nvPicPr>
          <p:cNvPr id="7" name="Содержимое 3" descr="P3311455.JPG"/>
          <p:cNvPicPr>
            <a:picLocks noChangeAspect="1"/>
          </p:cNvPicPr>
          <p:nvPr/>
        </p:nvPicPr>
        <p:blipFill>
          <a:blip r:embed="rId3" cstate="print"/>
          <a:stretch>
            <a:fillRect/>
          </a:stretch>
        </p:blipFill>
        <p:spPr>
          <a:xfrm>
            <a:off x="3995936" y="1412776"/>
            <a:ext cx="4608512" cy="489654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080120"/>
          </a:xfrm>
        </p:spPr>
        <p:txBody>
          <a:bodyPr>
            <a:normAutofit fontScale="90000"/>
          </a:bodyPr>
          <a:lstStyle/>
          <a:p>
            <a:r>
              <a:rPr lang="ru-RU" sz="1800" b="1" dirty="0" smtClean="0">
                <a:solidFill>
                  <a:srgbClr val="FF0000"/>
                </a:solidFill>
                <a:latin typeface="Times New Roman" pitchFamily="18" charset="0"/>
                <a:cs typeface="Times New Roman" pitchFamily="18" charset="0"/>
              </a:rPr>
              <a:t>5 кармашек «Дидактические игры».</a:t>
            </a:r>
            <a:r>
              <a:rPr lang="ru-RU" sz="1800" dirty="0" smtClean="0">
                <a:solidFill>
                  <a:srgbClr val="FF0000"/>
                </a:solidFill>
                <a:latin typeface="Times New Roman" pitchFamily="18" charset="0"/>
                <a:cs typeface="Times New Roman" pitchFamily="18" charset="0"/>
              </a:rPr>
              <a:t/>
            </a:r>
            <a:br>
              <a:rPr lang="ru-RU" sz="1800" dirty="0" smtClean="0">
                <a:solidFill>
                  <a:srgbClr val="FF0000"/>
                </a:solidFill>
                <a:latin typeface="Times New Roman" pitchFamily="18" charset="0"/>
                <a:cs typeface="Times New Roman" pitchFamily="18" charset="0"/>
              </a:rPr>
            </a:br>
            <a:r>
              <a:rPr lang="ru-RU" sz="1800" b="1" dirty="0" smtClean="0">
                <a:latin typeface="Times New Roman" pitchFamily="18" charset="0"/>
                <a:cs typeface="Times New Roman" pitchFamily="18" charset="0"/>
              </a:rPr>
              <a:t>Цель:  </a:t>
            </a:r>
            <a:r>
              <a:rPr lang="ru-RU" sz="1800" dirty="0" smtClean="0">
                <a:latin typeface="Times New Roman" pitchFamily="18" charset="0"/>
                <a:cs typeface="Times New Roman" pitchFamily="18" charset="0"/>
              </a:rPr>
              <a:t>закреплять знания детей о правилах пожарной безопасности. Учить согласовывать свои действия с действиями ведущего и других участников игры. Развивать память, мышление, речь, умение самостоятельно решать поставленную задачу.</a:t>
            </a:r>
            <a:br>
              <a:rPr lang="ru-RU" sz="18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pic>
        <p:nvPicPr>
          <p:cNvPr id="6" name="Содержимое 5" descr="P3311442.JPG"/>
          <p:cNvPicPr>
            <a:picLocks noGrp="1" noChangeAspect="1"/>
          </p:cNvPicPr>
          <p:nvPr>
            <p:ph idx="1"/>
          </p:nvPr>
        </p:nvPicPr>
        <p:blipFill>
          <a:blip r:embed="rId2" cstate="print"/>
          <a:stretch>
            <a:fillRect/>
          </a:stretch>
        </p:blipFill>
        <p:spPr>
          <a:xfrm>
            <a:off x="395536" y="1484784"/>
            <a:ext cx="3528392" cy="4752528"/>
          </a:xfrm>
        </p:spPr>
      </p:pic>
      <p:pic>
        <p:nvPicPr>
          <p:cNvPr id="7" name="Содержимое 3" descr="P3311451.JPG"/>
          <p:cNvPicPr>
            <a:picLocks noChangeAspect="1"/>
          </p:cNvPicPr>
          <p:nvPr/>
        </p:nvPicPr>
        <p:blipFill>
          <a:blip r:embed="rId3" cstate="print"/>
          <a:stretch>
            <a:fillRect/>
          </a:stretch>
        </p:blipFill>
        <p:spPr>
          <a:xfrm>
            <a:off x="4139952" y="1484784"/>
            <a:ext cx="4392488" cy="475252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440160"/>
          </a:xfrm>
        </p:spPr>
        <p:txBody>
          <a:bodyPr>
            <a:normAutofit fontScale="90000"/>
          </a:bodyPr>
          <a:lstStyle/>
          <a:p>
            <a:r>
              <a:rPr lang="ru-RU" sz="1600" b="1" dirty="0" smtClean="0">
                <a:solidFill>
                  <a:srgbClr val="FF0000"/>
                </a:solidFill>
                <a:latin typeface="Times New Roman" pitchFamily="18" charset="0"/>
                <a:cs typeface="Times New Roman" pitchFamily="18" charset="0"/>
              </a:rPr>
              <a:t>6 кармашек «Выбери нужное».</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Цель: </a:t>
            </a:r>
            <a:r>
              <a:rPr lang="ru-RU" sz="1600" dirty="0" smtClean="0">
                <a:latin typeface="Times New Roman" pitchFamily="18" charset="0"/>
                <a:cs typeface="Times New Roman" pitchFamily="18" charset="0"/>
              </a:rPr>
              <a:t>Формировать знания детей о предметах, необходимых при тушении пожара, правилах их использования. Закреплять знания о предметах, которые могут вызвать пожар. Развивать речь, память,</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логическое мышление. Воспитывать чувство ответственности.</a:t>
            </a:r>
            <a:br>
              <a:rPr lang="ru-RU" sz="16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Ход игры: </a:t>
            </a:r>
            <a:r>
              <a:rPr lang="ru-RU" sz="1600" dirty="0" smtClean="0">
                <a:latin typeface="Times New Roman" pitchFamily="18" charset="0"/>
                <a:cs typeface="Times New Roman" pitchFamily="18" charset="0"/>
              </a:rPr>
              <a:t>ребёнку предлагается набор предметных картинок из которых он должен выбрать используемые при тушении пожаров и являющиеся причиной возникновения пожара. Правильно ответивший, получает фишку. Выигрывает игрок, получивший большее количество фишек.</a:t>
            </a:r>
            <a:r>
              <a:rPr lang="ru-RU" sz="1600" dirty="0" smtClean="0"/>
              <a:t/>
            </a:r>
            <a:br>
              <a:rPr lang="ru-RU" sz="1600" dirty="0" smtClean="0"/>
            </a:br>
            <a:endParaRPr lang="ru-RU" sz="1600" dirty="0"/>
          </a:p>
        </p:txBody>
      </p:sp>
      <p:pic>
        <p:nvPicPr>
          <p:cNvPr id="6" name="Содержимое 5" descr="P3311448.JPG"/>
          <p:cNvPicPr>
            <a:picLocks noGrp="1" noChangeAspect="1"/>
          </p:cNvPicPr>
          <p:nvPr>
            <p:ph idx="1"/>
          </p:nvPr>
        </p:nvPicPr>
        <p:blipFill>
          <a:blip r:embed="rId2" cstate="print"/>
          <a:stretch>
            <a:fillRect/>
          </a:stretch>
        </p:blipFill>
        <p:spPr>
          <a:xfrm>
            <a:off x="1115616" y="2060848"/>
            <a:ext cx="3118057" cy="2376264"/>
          </a:xfrm>
        </p:spPr>
      </p:pic>
      <p:pic>
        <p:nvPicPr>
          <p:cNvPr id="7" name="Содержимое 3" descr="P3311458.JPG"/>
          <p:cNvPicPr>
            <a:picLocks noChangeAspect="1"/>
          </p:cNvPicPr>
          <p:nvPr/>
        </p:nvPicPr>
        <p:blipFill>
          <a:blip r:embed="rId3" cstate="print"/>
          <a:stretch>
            <a:fillRect/>
          </a:stretch>
        </p:blipFill>
        <p:spPr>
          <a:xfrm>
            <a:off x="4644008" y="2060848"/>
            <a:ext cx="3240360" cy="2430270"/>
          </a:xfrm>
          <a:prstGeom prst="rect">
            <a:avLst/>
          </a:prstGeom>
        </p:spPr>
      </p:pic>
      <p:pic>
        <p:nvPicPr>
          <p:cNvPr id="8" name="Содержимое 5" descr="P3311459.JPG"/>
          <p:cNvPicPr>
            <a:picLocks noChangeAspect="1"/>
          </p:cNvPicPr>
          <p:nvPr/>
        </p:nvPicPr>
        <p:blipFill>
          <a:blip r:embed="rId4" cstate="print"/>
          <a:stretch>
            <a:fillRect/>
          </a:stretch>
        </p:blipFill>
        <p:spPr>
          <a:xfrm>
            <a:off x="2771800" y="4509120"/>
            <a:ext cx="2952328" cy="221424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868958"/>
          </a:xfrm>
        </p:spPr>
        <p:txBody>
          <a:bodyPr>
            <a:normAutofit fontScale="90000"/>
          </a:bodyPr>
          <a:lstStyle/>
          <a:p>
            <a:r>
              <a:rPr lang="ru-RU" sz="1800" b="1" dirty="0" smtClean="0">
                <a:solidFill>
                  <a:srgbClr val="FF0000"/>
                </a:solidFill>
                <a:latin typeface="Times New Roman" pitchFamily="18" charset="0"/>
                <a:cs typeface="Times New Roman" pitchFamily="18" charset="0"/>
              </a:rPr>
              <a:t>7 </a:t>
            </a:r>
            <a:r>
              <a:rPr lang="ru-RU" sz="1800" b="1" smtClean="0">
                <a:solidFill>
                  <a:srgbClr val="FF0000"/>
                </a:solidFill>
                <a:latin typeface="Times New Roman" pitchFamily="18" charset="0"/>
                <a:cs typeface="Times New Roman" pitchFamily="18" charset="0"/>
              </a:rPr>
              <a:t>кармашек «Раскраски».</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Цель: </a:t>
            </a:r>
            <a:r>
              <a:rPr lang="ru-RU" sz="1800" dirty="0" smtClean="0">
                <a:latin typeface="Times New Roman" pitchFamily="18" charset="0"/>
                <a:cs typeface="Times New Roman" pitchFamily="18" charset="0"/>
              </a:rPr>
              <a:t>обучать правильному подбору цветовых сочетаний, развивать и закреплять навыки рисования. </a:t>
            </a:r>
            <a:br>
              <a:rPr lang="ru-RU" sz="18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pic>
        <p:nvPicPr>
          <p:cNvPr id="8" name="Содержимое 7" descr="P3311446.JPG"/>
          <p:cNvPicPr>
            <a:picLocks noGrp="1" noChangeAspect="1"/>
          </p:cNvPicPr>
          <p:nvPr>
            <p:ph idx="1"/>
          </p:nvPr>
        </p:nvPicPr>
        <p:blipFill>
          <a:blip r:embed="rId3" cstate="print"/>
          <a:stretch>
            <a:fillRect/>
          </a:stretch>
        </p:blipFill>
        <p:spPr>
          <a:xfrm>
            <a:off x="323528" y="1412776"/>
            <a:ext cx="3744416" cy="4838186"/>
          </a:xfrm>
        </p:spPr>
      </p:pic>
      <p:pic>
        <p:nvPicPr>
          <p:cNvPr id="9" name="Содержимое 3" descr="P3311457.JPG"/>
          <p:cNvPicPr>
            <a:picLocks noChangeAspect="1"/>
          </p:cNvPicPr>
          <p:nvPr/>
        </p:nvPicPr>
        <p:blipFill>
          <a:blip r:embed="rId4" cstate="print"/>
          <a:stretch>
            <a:fillRect/>
          </a:stretch>
        </p:blipFill>
        <p:spPr>
          <a:xfrm>
            <a:off x="4139952" y="1412776"/>
            <a:ext cx="4320480" cy="4824536"/>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102</Words>
  <Application>Microsoft Office PowerPoint</Application>
  <PresentationFormat>Экран (4:3)</PresentationFormat>
  <Paragraphs>42</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Муниципальное общеобразовательное автономное учреждение «Средняя общеобразовательная школа №24 г.Орска».</vt:lpstr>
      <vt:lpstr> Лэпбук - яркая, многофункциональная папка с множеством кармашков, картинок, карточек, раскрасок, которые можно не только рассматривать, но и играть с ними, изучать новое. Чтобы ознакомиться с этой папкой, ребёнку надо будет выполнить определённые задания, изучить представленный материал. Методическое пособие лэпбук "Пожарная безопасность" предназначено для среднего дошкольного возраста. Данное пособие является средством развивающего обучения, предполагает использование современных технологий: технологии организации коллективной творческой деятельности, коммуникативных технологий, игровых технологий. Цель: раскрыть ребёнку окружающий его предметный мир, как мир духовных и материальных ценностей, как часть общечеловеческой культуры и в процессе познания научить соответствующим формам поведения.                                                                                                                                                                                                   </vt:lpstr>
      <vt:lpstr>1 кармашек «Огненный лабиринт». Цель: развивать логическое и пространственное мышление, зрительное восприятие. Учить анализировать. </vt:lpstr>
      <vt:lpstr>2 кармашек «Виды пожарной формы». Цель: познакомить детей с экипировкой пожарного. Расширить представления детей о профессии пожарного. Воспитывать уважение и интерес к профессии пожарного. </vt:lpstr>
      <vt:lpstr>3 кармашек «Отгадай загадки». Цель: развивать способность отгадывать загадки, мышление детей. </vt:lpstr>
      <vt:lpstr>4 кармашек «Продолжи предложение». Цель: закреплять знания о мерах предотвращения пожара. Развивать связную речь детей, способность рифмовать слова, внимание, память. </vt:lpstr>
      <vt:lpstr>5 кармашек «Дидактические игры». Цель:  закреплять знания детей о правилах пожарной безопасности. Учить согласовывать свои действия с действиями ведущего и других участников игры. Развивать память, мышление, речь, умение самостоятельно решать поставленную задачу. </vt:lpstr>
      <vt:lpstr>6 кармашек «Выбери нужное». Цель: Формировать знания детей о предметах, необходимых при тушении пожара, правилах их использования. Закреплять знания о предметах, которые могут вызвать пожар. Развивать речь, память, логическое мышление. Воспитывать чувство ответственности. Ход игры: ребёнку предлагается набор предметных картинок из которых он должен выбрать используемые при тушении пожаров и являющиеся причиной возникновения пожара. Правильно ответивший, получает фишку. Выигрывает игрок, получивший большее количество фишек. </vt:lpstr>
      <vt:lpstr>7 кармашек «Раскраски». Цель: обучать правильному подбору цветовых сочетаний, развивать и закреплять навыки рисования.  </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общеобразовательное автономное учреждение «Средняя общеобразовательная школа №24 г.Орска».</dc:title>
  <dc:creator>user</dc:creator>
  <cp:lastModifiedBy>user</cp:lastModifiedBy>
  <cp:revision>12</cp:revision>
  <dcterms:created xsi:type="dcterms:W3CDTF">2020-04-07T07:11:37Z</dcterms:created>
  <dcterms:modified xsi:type="dcterms:W3CDTF">2024-01-19T00:12:31Z</dcterms:modified>
</cp:coreProperties>
</file>