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51" r:id="rId1"/>
    <p:sldMasterId id="2147483673" r:id="rId2"/>
  </p:sldMasterIdLst>
  <p:notesMasterIdLst>
    <p:notesMasterId r:id="rId31"/>
  </p:notesMasterIdLst>
  <p:sldIdLst>
    <p:sldId id="354" r:id="rId3"/>
    <p:sldId id="356" r:id="rId4"/>
    <p:sldId id="355" r:id="rId5"/>
    <p:sldId id="357" r:id="rId6"/>
    <p:sldId id="387" r:id="rId7"/>
    <p:sldId id="359" r:id="rId8"/>
    <p:sldId id="378" r:id="rId9"/>
    <p:sldId id="362" r:id="rId10"/>
    <p:sldId id="361" r:id="rId11"/>
    <p:sldId id="377" r:id="rId12"/>
    <p:sldId id="363" r:id="rId13"/>
    <p:sldId id="388" r:id="rId14"/>
    <p:sldId id="365" r:id="rId15"/>
    <p:sldId id="369" r:id="rId16"/>
    <p:sldId id="371" r:id="rId17"/>
    <p:sldId id="372" r:id="rId18"/>
    <p:sldId id="379" r:id="rId19"/>
    <p:sldId id="389" r:id="rId20"/>
    <p:sldId id="381" r:id="rId21"/>
    <p:sldId id="382" r:id="rId22"/>
    <p:sldId id="380" r:id="rId23"/>
    <p:sldId id="383" r:id="rId24"/>
    <p:sldId id="391" r:id="rId25"/>
    <p:sldId id="384" r:id="rId26"/>
    <p:sldId id="390" r:id="rId27"/>
    <p:sldId id="373" r:id="rId28"/>
    <p:sldId id="375" r:id="rId29"/>
    <p:sldId id="39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9632" autoAdjust="0"/>
    <p:restoredTop sz="94660"/>
  </p:normalViewPr>
  <p:slideViewPr>
    <p:cSldViewPr snapToGrid="0" showGuides="1">
      <p:cViewPr>
        <p:scale>
          <a:sx n="58" d="100"/>
          <a:sy n="58" d="100"/>
        </p:scale>
        <p:origin x="-1320" y="-31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16366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4830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96040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2446392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xmlns="" val="313676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839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82320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xmlns="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xmlns="" id="{89DE2160-BE5A-4C24-BFBE-E0046A6019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95168" y="276754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3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xmlns="" id="{CCEFC50A-53F6-4EF0-B1E6-1266D251F16E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4495312" y="276754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2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xmlns="" id="{41634355-F6F0-4990-AC3C-4AE9005608AD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7995455" y="2767547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2225">
            <a:solidFill>
              <a:schemeClr val="accent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76866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0445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92667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F400B4-5F40-4884-9A1B-60F167272722}"/>
              </a:ext>
            </a:extLst>
          </p:cNvPr>
          <p:cNvGrpSpPr/>
          <p:nvPr userDrawn="1"/>
        </p:nvGrpSpPr>
        <p:grpSpPr>
          <a:xfrm>
            <a:off x="3631988" y="3254904"/>
            <a:ext cx="4928023" cy="2707615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xmlns="" id="{FA8F5697-1B63-409D-B285-6CB459C00D00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xmlns="" id="{DA8485DD-D5CD-4390-8DBC-E570235AAF86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6C194FDB-9CAB-4635-9616-6B0D7381707B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E74A6E3-6722-458F-B385-DB0D1FFEB450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xmlns="" id="{2EAB69B9-BF59-4EE0-9DCE-60CFCC8D66E7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59E843AB-6229-4030-8B21-D631691E7638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3796AAEF-77AA-450E-BC44-494A7666779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xmlns="" id="{2A135F94-7A7A-467D-BDF6-5FE6BC302D6B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981925EB-767D-4C19-B5BE-67D388459916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422383CC-D94F-414C-A6EC-877672BA7279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8075FD8D-4E1C-4A17-9068-F5519B333A48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E54250AE-CEE1-4C76-8883-2B3E5D3B9E90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그림 개체 틀 2">
            <a:extLst>
              <a:ext uri="{FF2B5EF4-FFF2-40B4-BE49-F238E27FC236}">
                <a16:creationId xmlns:a16="http://schemas.microsoft.com/office/drawing/2014/main" xmlns="" id="{123F327B-EA3E-4120-96FD-967FE05512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289483" y="3408906"/>
            <a:ext cx="3629566" cy="21773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xmlns="" id="{311AF6CF-CB79-4CCB-8772-C6545E56F5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xmlns="" val="244528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4868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4557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153115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75" r:id="rId3"/>
    <p:sldLayoutId id="2147483676" r:id="rId4"/>
    <p:sldLayoutId id="2147483678" r:id="rId5"/>
    <p:sldLayoutId id="2147483680" r:id="rId6"/>
    <p:sldLayoutId id="2147483681" r:id="rId7"/>
    <p:sldLayoutId id="2147483682" r:id="rId8"/>
    <p:sldLayoutId id="2147483684" r:id="rId9"/>
    <p:sldLayoutId id="2147483686" r:id="rId10"/>
    <p:sldLayoutId id="2147483687" r:id="rId11"/>
    <p:sldLayoutId id="2147483688" r:id="rId12"/>
    <p:sldLayoutId id="2147483671" r:id="rId13"/>
    <p:sldLayoutId id="214748367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0LaMfNOVjwvprX5IGF9ZkWH9VQpLz7Wy/view?usp=sharin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rive.google.com/file/d/1AOVmYiJJurOueJfJloI8aJXYe-DY-MW-/view?usp=sharing" TargetMode="External"/><Relationship Id="rId5" Type="http://schemas.openxmlformats.org/officeDocument/2006/relationships/hyperlink" Target="https://drive.google.com/file/d/1E0wdt__dOEoRrz-XcBtyOWxQLVf7p3mw/view?usp=sharing" TargetMode="External"/><Relationship Id="rId4" Type="http://schemas.openxmlformats.org/officeDocument/2006/relationships/hyperlink" Target="https://drive.google.com/file/d/1lAC_s571xMn8HDsc2vU3fRWbA0F_ZCI8/view?usp=sharin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  <a:extLst>
              <a:ext uri="{FF2B5EF4-FFF2-40B4-BE49-F238E27FC236}">
                <a16:creationId xmlns:a16="http://schemas.microsoft.com/office/drawing/2014/main" xmlns="" id="{65EB7FFB-6FB1-480A-A898-65150C03087A}"/>
              </a:ext>
            </a:extLst>
          </p:cNvPr>
          <p:cNvSpPr txBox="1"/>
          <p:nvPr/>
        </p:nvSpPr>
        <p:spPr>
          <a:xfrm>
            <a:off x="-1" y="6572076"/>
            <a:ext cx="121904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cs typeface="Arial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http://www.free-powerpoint-templates-design.com</a:t>
            </a:r>
            <a:endParaRPr lang="ko-KR" altLang="en-US" sz="1000" dirty="0">
              <a:cs typeface="Arial" pitchFamily="34" charset="0"/>
            </a:endParaRPr>
          </a:p>
        </p:txBody>
      </p:sp>
      <p:pic>
        <p:nvPicPr>
          <p:cNvPr id="18" name="Picture 2" descr="C:\Users\UeerAsus\Desktop\ВПКонкурс\фото садик\DSCN9574.JPG"/>
          <p:cNvPicPr>
            <a:picLocks noChangeAspect="1" noChangeArrowheads="1"/>
          </p:cNvPicPr>
          <p:nvPr/>
        </p:nvPicPr>
        <p:blipFill>
          <a:blip r:embed="rId3"/>
          <a:srcRect l="4063"/>
          <a:stretch>
            <a:fillRect/>
          </a:stretch>
        </p:blipFill>
        <p:spPr>
          <a:xfrm>
            <a:off x="522515" y="830997"/>
            <a:ext cx="6809014" cy="5691626"/>
          </a:xfrm>
          <a:prstGeom prst="rect">
            <a:avLst/>
          </a:prstGeom>
          <a:noFill/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7021286" y="933513"/>
            <a:ext cx="517071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Развивающая предметно-пространственная среда физкультурного зала ДОО в соответствии с ФГОС ДО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12192000" cy="83099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 </a:t>
            </a:r>
          </a:p>
          <a:p>
            <a:pPr algn="ctr">
              <a:defRPr/>
            </a:pPr>
            <a:r>
              <a:rPr lang="ru-RU" sz="2400" b="1" dirty="0" smtClean="0">
                <a:ln w="10541" cmpd="sng">
                  <a:noFill/>
                  <a:prstDash val="solid"/>
                </a:ln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 56  «Надежда» г.Орска</a:t>
            </a:r>
            <a:endParaRPr lang="ru-RU" sz="2400" b="1" dirty="0">
              <a:ln w="10541" cmpd="sng">
                <a:noFill/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0280" y="6356632"/>
            <a:ext cx="427373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Жупикова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И.А.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3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20220405095712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70544" y="2547256"/>
            <a:ext cx="5425142" cy="406885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3" name="Рисунок 2" descr="IMG20220405095616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0873" y="258214"/>
            <a:ext cx="6355870" cy="476690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244928" y="277586"/>
            <a:ext cx="11560629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Трансформируемость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полифукциональность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пространства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предполагает возможность изменений предметно-пространственной среды в зависимости от образовательной ситуации, в том числе от меняющихся интересов и возможностей детей;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20220404_100008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16356" r="21102"/>
          <a:stretch>
            <a:fillRect/>
          </a:stretch>
        </p:blipFill>
        <p:spPr>
          <a:xfrm>
            <a:off x="5470071" y="2635559"/>
            <a:ext cx="6449786" cy="399384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0220405103148_01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tretch>
            <a:fillRect/>
          </a:stretch>
        </p:blipFill>
        <p:spPr>
          <a:xfrm>
            <a:off x="1649186" y="302078"/>
            <a:ext cx="8866414" cy="631099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54100" y="0"/>
            <a:ext cx="40909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Вариативность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202204051003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271" y="712092"/>
            <a:ext cx="5952087" cy="446406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 descr="IMG20220405100537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7900" y="2278596"/>
            <a:ext cx="5805128" cy="435384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0" y="5551714"/>
            <a:ext cx="6025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мешочка с грузом в упражнениях  на равновесии и на меткость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979715" y="195943"/>
            <a:ext cx="10238014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Содержательно насыщенная среда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образовательного пространства и разнообразие материалов, оборудования и инвентаря обеспечивает: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двигательную активность, в том числе развитие крупной и мелкой моторики, участие в подвижных играх и соревнованиях;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эмоциональное благополучие детей во взаимодействии с предметно-пространственным окружением;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возможность самовыражения детей.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1357" y="0"/>
            <a:ext cx="113829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Традиционное, стандартное оборудование физкультурного зала ДОО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53" name="Rectangle 1"/>
          <p:cNvSpPr>
            <a:spLocks noChangeArrowheads="1"/>
          </p:cNvSpPr>
          <p:nvPr/>
        </p:nvSpPr>
        <p:spPr bwMode="auto">
          <a:xfrm>
            <a:off x="7331529" y="587829"/>
            <a:ext cx="486047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Спортивно-игровые комплекты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гимнастическая стенка, канат, веревочная лестница, кольца и другие приспособления.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 descr="IMG20220405094438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14056" y="1208314"/>
            <a:ext cx="3188873" cy="449035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Рисунок 7" descr="IMG20220405094504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15200" y="2315557"/>
            <a:ext cx="3201847" cy="432022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 descr="IMG20220405094428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4732" y="630728"/>
            <a:ext cx="3435526" cy="486373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669471" y="0"/>
            <a:ext cx="1152253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Материалы и оборудование для двигательной  активности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включают оборудование 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ходьбы, бега и равновесия;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прыжков;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катания, бросания и ловли;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ползания и лазания;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общеразвивающих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упражнений.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IMG20220405095927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3356" y="1963508"/>
            <a:ext cx="6264729" cy="469854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4646" y="0"/>
            <a:ext cx="8611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Оборудование для основных видов движений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220404_103123.jpg"/>
          <p:cNvPicPr>
            <a:picLocks noChangeAspect="1"/>
          </p:cNvPicPr>
          <p:nvPr/>
        </p:nvPicPr>
        <p:blipFill>
          <a:blip r:embed="rId2" cstate="print"/>
          <a:srcRect t="10337" r="11252" b="36189"/>
          <a:stretch>
            <a:fillRect/>
          </a:stretch>
        </p:blipFill>
        <p:spPr>
          <a:xfrm>
            <a:off x="5568043" y="3249386"/>
            <a:ext cx="6395357" cy="338001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0220404_101237.jpg"/>
          <p:cNvPicPr>
            <a:picLocks noChangeAspect="1"/>
          </p:cNvPicPr>
          <p:nvPr/>
        </p:nvPicPr>
        <p:blipFill>
          <a:blip r:embed="rId3" cstate="print"/>
          <a:srcRect l="14540" t="30728" r="8012" b="15746"/>
          <a:stretch>
            <a:fillRect/>
          </a:stretch>
        </p:blipFill>
        <p:spPr>
          <a:xfrm>
            <a:off x="244928" y="832755"/>
            <a:ext cx="5698671" cy="3363688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139542" y="832757"/>
            <a:ext cx="5159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Гимнастические скамейки для развития равновесия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6486" y="5421086"/>
            <a:ext cx="2225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Кольцебросы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20404_1016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271" y="212270"/>
            <a:ext cx="6886590" cy="3837215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217228" y="865414"/>
            <a:ext cx="4104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Дуги разных размеров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20220404_100408.jpg"/>
          <p:cNvPicPr>
            <a:picLocks noChangeAspect="1"/>
          </p:cNvPicPr>
          <p:nvPr/>
        </p:nvPicPr>
        <p:blipFill>
          <a:blip r:embed="rId3" cstate="print"/>
          <a:srcRect l="14153" r="16241"/>
          <a:stretch>
            <a:fillRect/>
          </a:stretch>
        </p:blipFill>
        <p:spPr>
          <a:xfrm>
            <a:off x="6270172" y="2919709"/>
            <a:ext cx="5617028" cy="371755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285999" y="4931228"/>
            <a:ext cx="3601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Маты гимнастические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404_100853.jpg"/>
          <p:cNvPicPr>
            <a:picLocks noChangeAspect="1"/>
          </p:cNvPicPr>
          <p:nvPr/>
        </p:nvPicPr>
        <p:blipFill>
          <a:blip r:embed="rId2" cstate="print"/>
          <a:srcRect l="6445" t="5000" r="10285" b="9091"/>
          <a:stretch>
            <a:fillRect/>
          </a:stretch>
        </p:blipFill>
        <p:spPr>
          <a:xfrm>
            <a:off x="228600" y="244929"/>
            <a:ext cx="6557777" cy="3837213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20220404_100106.jpg"/>
          <p:cNvPicPr>
            <a:picLocks noChangeAspect="1"/>
          </p:cNvPicPr>
          <p:nvPr/>
        </p:nvPicPr>
        <p:blipFill>
          <a:blip r:embed="rId3" cstate="print"/>
          <a:srcRect l="18084" r="18249" b="11688"/>
          <a:stretch>
            <a:fillRect/>
          </a:stretch>
        </p:blipFill>
        <p:spPr>
          <a:xfrm>
            <a:off x="6139543" y="2299979"/>
            <a:ext cx="6052457" cy="4558021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0985" y="1041739"/>
            <a:ext cx="1045572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В настоящее время проблема состояния здоровья и физического развития детей дошкольного возраста приобрела особую актуальность и социальную значимость. Медики, психологи, педагоги отмечают общую тенденцию - снижение двигательной активности детей, а для ребенка-дошкольника потеря в движениях - это потеря в здоровье, развитии, знаниях.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78085" y="326571"/>
            <a:ext cx="3138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Актуальность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Graphic 18">
            <a:extLst>
              <a:ext uri="{FF2B5EF4-FFF2-40B4-BE49-F238E27FC236}">
                <a16:creationId xmlns:a16="http://schemas.microsoft.com/office/drawing/2014/main" xmlns="" id="{62E11EB9-70E2-4941-AFAC-4F5034120D03}"/>
              </a:ext>
            </a:extLst>
          </p:cNvPr>
          <p:cNvSpPr/>
          <p:nvPr/>
        </p:nvSpPr>
        <p:spPr>
          <a:xfrm>
            <a:off x="9225643" y="3510643"/>
            <a:ext cx="2253342" cy="3031105"/>
          </a:xfrm>
          <a:custGeom>
            <a:avLst/>
            <a:gdLst>
              <a:gd name="connsiteX0" fmla="*/ 935589 w 1364222"/>
              <a:gd name="connsiteY0" fmla="*/ 1822761 h 1821336"/>
              <a:gd name="connsiteX1" fmla="*/ 877774 w 1364222"/>
              <a:gd name="connsiteY1" fmla="*/ 1817635 h 1821336"/>
              <a:gd name="connsiteX2" fmla="*/ 813407 w 1364222"/>
              <a:gd name="connsiteY2" fmla="*/ 1819771 h 1821336"/>
              <a:gd name="connsiteX3" fmla="*/ 787205 w 1364222"/>
              <a:gd name="connsiteY3" fmla="*/ 1817919 h 1821336"/>
              <a:gd name="connsiteX4" fmla="*/ 760291 w 1364222"/>
              <a:gd name="connsiteY4" fmla="*/ 1815356 h 1821336"/>
              <a:gd name="connsiteX5" fmla="*/ 753598 w 1364222"/>
              <a:gd name="connsiteY5" fmla="*/ 1811369 h 1821336"/>
              <a:gd name="connsiteX6" fmla="*/ 756588 w 1364222"/>
              <a:gd name="connsiteY6" fmla="*/ 1805245 h 1821336"/>
              <a:gd name="connsiteX7" fmla="*/ 779658 w 1364222"/>
              <a:gd name="connsiteY7" fmla="*/ 1791717 h 1821336"/>
              <a:gd name="connsiteX8" fmla="*/ 862109 w 1364222"/>
              <a:gd name="connsiteY8" fmla="*/ 1756116 h 1821336"/>
              <a:gd name="connsiteX9" fmla="*/ 889735 w 1364222"/>
              <a:gd name="connsiteY9" fmla="*/ 1723506 h 1821336"/>
              <a:gd name="connsiteX10" fmla="*/ 888739 w 1364222"/>
              <a:gd name="connsiteY10" fmla="*/ 1663269 h 1821336"/>
              <a:gd name="connsiteX11" fmla="*/ 883327 w 1364222"/>
              <a:gd name="connsiteY11" fmla="*/ 1568856 h 1821336"/>
              <a:gd name="connsiteX12" fmla="*/ 872505 w 1364222"/>
              <a:gd name="connsiteY12" fmla="*/ 1461199 h 1821336"/>
              <a:gd name="connsiteX13" fmla="*/ 869941 w 1364222"/>
              <a:gd name="connsiteY13" fmla="*/ 1414349 h 1821336"/>
              <a:gd name="connsiteX14" fmla="*/ 863248 w 1364222"/>
              <a:gd name="connsiteY14" fmla="*/ 1376042 h 1821336"/>
              <a:gd name="connsiteX15" fmla="*/ 860685 w 1364222"/>
              <a:gd name="connsiteY15" fmla="*/ 1366501 h 1821336"/>
              <a:gd name="connsiteX16" fmla="*/ 849720 w 1364222"/>
              <a:gd name="connsiteY16" fmla="*/ 1242753 h 1821336"/>
              <a:gd name="connsiteX17" fmla="*/ 849720 w 1364222"/>
              <a:gd name="connsiteY17" fmla="*/ 1165428 h 1821336"/>
              <a:gd name="connsiteX18" fmla="*/ 855131 w 1364222"/>
              <a:gd name="connsiteY18" fmla="*/ 1086821 h 1821336"/>
              <a:gd name="connsiteX19" fmla="*/ 862964 w 1364222"/>
              <a:gd name="connsiteY19" fmla="*/ 1025445 h 1821336"/>
              <a:gd name="connsiteX20" fmla="*/ 864672 w 1364222"/>
              <a:gd name="connsiteY20" fmla="*/ 1017898 h 1821336"/>
              <a:gd name="connsiteX21" fmla="*/ 842600 w 1364222"/>
              <a:gd name="connsiteY21" fmla="*/ 1005936 h 1821336"/>
              <a:gd name="connsiteX22" fmla="*/ 831635 w 1364222"/>
              <a:gd name="connsiteY22" fmla="*/ 1001379 h 1821336"/>
              <a:gd name="connsiteX23" fmla="*/ 808993 w 1364222"/>
              <a:gd name="connsiteY23" fmla="*/ 982867 h 1821336"/>
              <a:gd name="connsiteX24" fmla="*/ 783503 w 1364222"/>
              <a:gd name="connsiteY24" fmla="*/ 968911 h 1821336"/>
              <a:gd name="connsiteX25" fmla="*/ 773107 w 1364222"/>
              <a:gd name="connsiteY25" fmla="*/ 968769 h 1821336"/>
              <a:gd name="connsiteX26" fmla="*/ 771968 w 1364222"/>
              <a:gd name="connsiteY26" fmla="*/ 969481 h 1821336"/>
              <a:gd name="connsiteX27" fmla="*/ 744342 w 1364222"/>
              <a:gd name="connsiteY27" fmla="*/ 963643 h 1821336"/>
              <a:gd name="connsiteX28" fmla="*/ 733377 w 1364222"/>
              <a:gd name="connsiteY28" fmla="*/ 952962 h 1821336"/>
              <a:gd name="connsiteX29" fmla="*/ 676131 w 1364222"/>
              <a:gd name="connsiteY29" fmla="*/ 909529 h 1821336"/>
              <a:gd name="connsiteX30" fmla="*/ 613616 w 1364222"/>
              <a:gd name="connsiteY30" fmla="*/ 859119 h 1821336"/>
              <a:gd name="connsiteX31" fmla="*/ 605783 w 1364222"/>
              <a:gd name="connsiteY31" fmla="*/ 851002 h 1821336"/>
              <a:gd name="connsiteX32" fmla="*/ 556085 w 1364222"/>
              <a:gd name="connsiteY32" fmla="*/ 799452 h 1821336"/>
              <a:gd name="connsiteX33" fmla="*/ 525895 w 1364222"/>
              <a:gd name="connsiteY33" fmla="*/ 768693 h 1821336"/>
              <a:gd name="connsiteX34" fmla="*/ 511512 w 1364222"/>
              <a:gd name="connsiteY34" fmla="*/ 723408 h 1821336"/>
              <a:gd name="connsiteX35" fmla="*/ 512652 w 1364222"/>
              <a:gd name="connsiteY35" fmla="*/ 715719 h 1821336"/>
              <a:gd name="connsiteX36" fmla="*/ 507668 w 1364222"/>
              <a:gd name="connsiteY36" fmla="*/ 708883 h 1821336"/>
              <a:gd name="connsiteX37" fmla="*/ 363983 w 1364222"/>
              <a:gd name="connsiteY37" fmla="*/ 666732 h 1821336"/>
              <a:gd name="connsiteX38" fmla="*/ 309727 w 1364222"/>
              <a:gd name="connsiteY38" fmla="*/ 652349 h 1821336"/>
              <a:gd name="connsiteX39" fmla="*/ 281104 w 1364222"/>
              <a:gd name="connsiteY39" fmla="*/ 640387 h 1821336"/>
              <a:gd name="connsiteX40" fmla="*/ 142973 w 1364222"/>
              <a:gd name="connsiteY40" fmla="*/ 546259 h 1821336"/>
              <a:gd name="connsiteX41" fmla="*/ 130157 w 1364222"/>
              <a:gd name="connsiteY41" fmla="*/ 542271 h 1821336"/>
              <a:gd name="connsiteX42" fmla="*/ 125030 w 1364222"/>
              <a:gd name="connsiteY42" fmla="*/ 540847 h 1821336"/>
              <a:gd name="connsiteX43" fmla="*/ 108796 w 1364222"/>
              <a:gd name="connsiteY43" fmla="*/ 533300 h 1821336"/>
              <a:gd name="connsiteX44" fmla="*/ 82879 w 1364222"/>
              <a:gd name="connsiteY44" fmla="*/ 523617 h 1821336"/>
              <a:gd name="connsiteX45" fmla="*/ 41867 w 1364222"/>
              <a:gd name="connsiteY45" fmla="*/ 517066 h 1821336"/>
              <a:gd name="connsiteX46" fmla="*/ 27911 w 1364222"/>
              <a:gd name="connsiteY46" fmla="*/ 515072 h 1821336"/>
              <a:gd name="connsiteX47" fmla="*/ 22357 w 1364222"/>
              <a:gd name="connsiteY47" fmla="*/ 508237 h 1821336"/>
              <a:gd name="connsiteX48" fmla="*/ 29620 w 1364222"/>
              <a:gd name="connsiteY48" fmla="*/ 504535 h 1821336"/>
              <a:gd name="connsiteX49" fmla="*/ 61091 w 1364222"/>
              <a:gd name="connsiteY49" fmla="*/ 501402 h 1821336"/>
              <a:gd name="connsiteX50" fmla="*/ 61518 w 1364222"/>
              <a:gd name="connsiteY50" fmla="*/ 499550 h 1821336"/>
              <a:gd name="connsiteX51" fmla="*/ 57246 w 1364222"/>
              <a:gd name="connsiteY51" fmla="*/ 496987 h 1821336"/>
              <a:gd name="connsiteX52" fmla="*/ 31186 w 1364222"/>
              <a:gd name="connsiteY52" fmla="*/ 490294 h 1821336"/>
              <a:gd name="connsiteX53" fmla="*/ 0 w 1364222"/>
              <a:gd name="connsiteY53" fmla="*/ 477193 h 1821336"/>
              <a:gd name="connsiteX54" fmla="*/ 0 w 1364222"/>
              <a:gd name="connsiteY54" fmla="*/ 471497 h 1821336"/>
              <a:gd name="connsiteX55" fmla="*/ 12389 w 1364222"/>
              <a:gd name="connsiteY55" fmla="*/ 467225 h 1821336"/>
              <a:gd name="connsiteX56" fmla="*/ 48844 w 1364222"/>
              <a:gd name="connsiteY56" fmla="*/ 461956 h 1821336"/>
              <a:gd name="connsiteX57" fmla="*/ 43575 w 1364222"/>
              <a:gd name="connsiteY57" fmla="*/ 458254 h 1821336"/>
              <a:gd name="connsiteX58" fmla="*/ 28053 w 1364222"/>
              <a:gd name="connsiteY58" fmla="*/ 451276 h 1821336"/>
              <a:gd name="connsiteX59" fmla="*/ 22642 w 1364222"/>
              <a:gd name="connsiteY59" fmla="*/ 441023 h 1821336"/>
              <a:gd name="connsiteX60" fmla="*/ 32326 w 1364222"/>
              <a:gd name="connsiteY60" fmla="*/ 438602 h 1821336"/>
              <a:gd name="connsiteX61" fmla="*/ 68638 w 1364222"/>
              <a:gd name="connsiteY61" fmla="*/ 452557 h 1821336"/>
              <a:gd name="connsiteX62" fmla="*/ 127736 w 1364222"/>
              <a:gd name="connsiteY62" fmla="*/ 486734 h 1821336"/>
              <a:gd name="connsiteX63" fmla="*/ 140410 w 1364222"/>
              <a:gd name="connsiteY63" fmla="*/ 489013 h 1821336"/>
              <a:gd name="connsiteX64" fmla="*/ 153511 w 1364222"/>
              <a:gd name="connsiteY64" fmla="*/ 495563 h 1821336"/>
              <a:gd name="connsiteX65" fmla="*/ 159492 w 1364222"/>
              <a:gd name="connsiteY65" fmla="*/ 501117 h 1821336"/>
              <a:gd name="connsiteX66" fmla="*/ 286658 w 1364222"/>
              <a:gd name="connsiteY66" fmla="*/ 552667 h 1821336"/>
              <a:gd name="connsiteX67" fmla="*/ 324679 w 1364222"/>
              <a:gd name="connsiteY67" fmla="*/ 570182 h 1821336"/>
              <a:gd name="connsiteX68" fmla="*/ 397875 w 1364222"/>
              <a:gd name="connsiteY68" fmla="*/ 600087 h 1821336"/>
              <a:gd name="connsiteX69" fmla="*/ 487161 w 1364222"/>
              <a:gd name="connsiteY69" fmla="*/ 607207 h 1821336"/>
              <a:gd name="connsiteX70" fmla="*/ 565910 w 1364222"/>
              <a:gd name="connsiteY70" fmla="*/ 605783 h 1821336"/>
              <a:gd name="connsiteX71" fmla="*/ 582287 w 1364222"/>
              <a:gd name="connsiteY71" fmla="*/ 595957 h 1821336"/>
              <a:gd name="connsiteX72" fmla="*/ 579581 w 1364222"/>
              <a:gd name="connsiteY72" fmla="*/ 563205 h 1821336"/>
              <a:gd name="connsiteX73" fmla="*/ 545404 w 1364222"/>
              <a:gd name="connsiteY73" fmla="*/ 540563 h 1821336"/>
              <a:gd name="connsiteX74" fmla="*/ 518633 w 1364222"/>
              <a:gd name="connsiteY74" fmla="*/ 544407 h 1821336"/>
              <a:gd name="connsiteX75" fmla="*/ 493000 w 1364222"/>
              <a:gd name="connsiteY75" fmla="*/ 526607 h 1821336"/>
              <a:gd name="connsiteX76" fmla="*/ 488870 w 1364222"/>
              <a:gd name="connsiteY76" fmla="*/ 517778 h 1821336"/>
              <a:gd name="connsiteX77" fmla="*/ 480753 w 1364222"/>
              <a:gd name="connsiteY77" fmla="*/ 491433 h 1821336"/>
              <a:gd name="connsiteX78" fmla="*/ 475769 w 1364222"/>
              <a:gd name="connsiteY78" fmla="*/ 481465 h 1821336"/>
              <a:gd name="connsiteX79" fmla="*/ 471640 w 1364222"/>
              <a:gd name="connsiteY79" fmla="*/ 463238 h 1821336"/>
              <a:gd name="connsiteX80" fmla="*/ 484883 w 1364222"/>
              <a:gd name="connsiteY80" fmla="*/ 443871 h 1821336"/>
              <a:gd name="connsiteX81" fmla="*/ 486734 w 1364222"/>
              <a:gd name="connsiteY81" fmla="*/ 430627 h 1821336"/>
              <a:gd name="connsiteX82" fmla="*/ 485025 w 1364222"/>
              <a:gd name="connsiteY82" fmla="*/ 402574 h 1821336"/>
              <a:gd name="connsiteX83" fmla="*/ 492003 w 1364222"/>
              <a:gd name="connsiteY83" fmla="*/ 367115 h 1821336"/>
              <a:gd name="connsiteX84" fmla="*/ 508095 w 1364222"/>
              <a:gd name="connsiteY84" fmla="*/ 339204 h 1821336"/>
              <a:gd name="connsiteX85" fmla="*/ 533443 w 1364222"/>
              <a:gd name="connsiteY85" fmla="*/ 325676 h 1821336"/>
              <a:gd name="connsiteX86" fmla="*/ 601939 w 1364222"/>
              <a:gd name="connsiteY86" fmla="*/ 311863 h 1821336"/>
              <a:gd name="connsiteX87" fmla="*/ 658330 w 1364222"/>
              <a:gd name="connsiteY87" fmla="*/ 336641 h 1821336"/>
              <a:gd name="connsiteX88" fmla="*/ 695355 w 1364222"/>
              <a:gd name="connsiteY88" fmla="*/ 404140 h 1821336"/>
              <a:gd name="connsiteX89" fmla="*/ 708029 w 1364222"/>
              <a:gd name="connsiteY89" fmla="*/ 456687 h 1821336"/>
              <a:gd name="connsiteX90" fmla="*/ 719991 w 1364222"/>
              <a:gd name="connsiteY90" fmla="*/ 491006 h 1821336"/>
              <a:gd name="connsiteX91" fmla="*/ 746905 w 1364222"/>
              <a:gd name="connsiteY91" fmla="*/ 471639 h 1821336"/>
              <a:gd name="connsiteX92" fmla="*/ 804721 w 1364222"/>
              <a:gd name="connsiteY92" fmla="*/ 420232 h 1821336"/>
              <a:gd name="connsiteX93" fmla="*/ 908817 w 1364222"/>
              <a:gd name="connsiteY93" fmla="*/ 290218 h 1821336"/>
              <a:gd name="connsiteX94" fmla="*/ 956380 w 1364222"/>
              <a:gd name="connsiteY94" fmla="*/ 247070 h 1821336"/>
              <a:gd name="connsiteX95" fmla="*/ 1032851 w 1364222"/>
              <a:gd name="connsiteY95" fmla="*/ 194238 h 1821336"/>
              <a:gd name="connsiteX96" fmla="*/ 1085825 w 1364222"/>
              <a:gd name="connsiteY96" fmla="*/ 158637 h 1821336"/>
              <a:gd name="connsiteX97" fmla="*/ 1142928 w 1364222"/>
              <a:gd name="connsiteY97" fmla="*/ 91708 h 1821336"/>
              <a:gd name="connsiteX98" fmla="*/ 1168134 w 1364222"/>
              <a:gd name="connsiteY98" fmla="*/ 44145 h 1821336"/>
              <a:gd name="connsiteX99" fmla="*/ 1182659 w 1364222"/>
              <a:gd name="connsiteY99" fmla="*/ 23354 h 1821336"/>
              <a:gd name="connsiteX100" fmla="*/ 1184368 w 1364222"/>
              <a:gd name="connsiteY100" fmla="*/ 19652 h 1821336"/>
              <a:gd name="connsiteX101" fmla="*/ 1190349 w 1364222"/>
              <a:gd name="connsiteY101" fmla="*/ 9399 h 1821336"/>
              <a:gd name="connsiteX102" fmla="*/ 1201741 w 1364222"/>
              <a:gd name="connsiteY102" fmla="*/ 0 h 1821336"/>
              <a:gd name="connsiteX103" fmla="*/ 1210285 w 1364222"/>
              <a:gd name="connsiteY103" fmla="*/ 0 h 1821336"/>
              <a:gd name="connsiteX104" fmla="*/ 1220965 w 1364222"/>
              <a:gd name="connsiteY104" fmla="*/ 22785 h 1821336"/>
              <a:gd name="connsiteX105" fmla="*/ 1226377 w 1364222"/>
              <a:gd name="connsiteY105" fmla="*/ 35458 h 1821336"/>
              <a:gd name="connsiteX106" fmla="*/ 1252152 w 1364222"/>
              <a:gd name="connsiteY106" fmla="*/ 67357 h 1821336"/>
              <a:gd name="connsiteX107" fmla="*/ 1256993 w 1364222"/>
              <a:gd name="connsiteY107" fmla="*/ 77467 h 1821336"/>
              <a:gd name="connsiteX108" fmla="*/ 1263117 w 1364222"/>
              <a:gd name="connsiteY108" fmla="*/ 128590 h 1821336"/>
              <a:gd name="connsiteX109" fmla="*/ 1264968 w 1364222"/>
              <a:gd name="connsiteY109" fmla="*/ 181422 h 1821336"/>
              <a:gd name="connsiteX110" fmla="*/ 1365647 w 1364222"/>
              <a:gd name="connsiteY110" fmla="*/ 499835 h 1821336"/>
              <a:gd name="connsiteX111" fmla="*/ 1359524 w 1364222"/>
              <a:gd name="connsiteY111" fmla="*/ 540705 h 1821336"/>
              <a:gd name="connsiteX112" fmla="*/ 1325062 w 1364222"/>
              <a:gd name="connsiteY112" fmla="*/ 612476 h 1821336"/>
              <a:gd name="connsiteX113" fmla="*/ 1224525 w 1364222"/>
              <a:gd name="connsiteY113" fmla="*/ 721984 h 1821336"/>
              <a:gd name="connsiteX114" fmla="*/ 1134242 w 1364222"/>
              <a:gd name="connsiteY114" fmla="*/ 811556 h 1821336"/>
              <a:gd name="connsiteX115" fmla="*/ 1102628 w 1364222"/>
              <a:gd name="connsiteY115" fmla="*/ 846729 h 1821336"/>
              <a:gd name="connsiteX116" fmla="*/ 1074575 w 1364222"/>
              <a:gd name="connsiteY116" fmla="*/ 873501 h 1821336"/>
              <a:gd name="connsiteX117" fmla="*/ 1087534 w 1364222"/>
              <a:gd name="connsiteY117" fmla="*/ 921491 h 1821336"/>
              <a:gd name="connsiteX118" fmla="*/ 1091663 w 1364222"/>
              <a:gd name="connsiteY118" fmla="*/ 950684 h 1821336"/>
              <a:gd name="connsiteX119" fmla="*/ 1089812 w 1364222"/>
              <a:gd name="connsiteY119" fmla="*/ 959940 h 1821336"/>
              <a:gd name="connsiteX120" fmla="*/ 1081125 w 1364222"/>
              <a:gd name="connsiteY120" fmla="*/ 969196 h 1821336"/>
              <a:gd name="connsiteX121" fmla="*/ 1068024 w 1364222"/>
              <a:gd name="connsiteY121" fmla="*/ 983152 h 1821336"/>
              <a:gd name="connsiteX122" fmla="*/ 1060050 w 1364222"/>
              <a:gd name="connsiteY122" fmla="*/ 1016189 h 1821336"/>
              <a:gd name="connsiteX123" fmla="*/ 1050082 w 1364222"/>
              <a:gd name="connsiteY123" fmla="*/ 1050936 h 1821336"/>
              <a:gd name="connsiteX124" fmla="*/ 1041822 w 1364222"/>
              <a:gd name="connsiteY124" fmla="*/ 1094084 h 1821336"/>
              <a:gd name="connsiteX125" fmla="*/ 1041252 w 1364222"/>
              <a:gd name="connsiteY125" fmla="*/ 1098356 h 1821336"/>
              <a:gd name="connsiteX126" fmla="*/ 1024591 w 1364222"/>
              <a:gd name="connsiteY126" fmla="*/ 1178244 h 1821336"/>
              <a:gd name="connsiteX127" fmla="*/ 970478 w 1364222"/>
              <a:gd name="connsiteY127" fmla="*/ 1342862 h 1821336"/>
              <a:gd name="connsiteX128" fmla="*/ 969196 w 1364222"/>
              <a:gd name="connsiteY128" fmla="*/ 1375045 h 1821336"/>
              <a:gd name="connsiteX129" fmla="*/ 984861 w 1364222"/>
              <a:gd name="connsiteY129" fmla="*/ 1447956 h 1821336"/>
              <a:gd name="connsiteX130" fmla="*/ 989702 w 1364222"/>
              <a:gd name="connsiteY130" fmla="*/ 1549917 h 1821336"/>
              <a:gd name="connsiteX131" fmla="*/ 980019 w 1364222"/>
              <a:gd name="connsiteY131" fmla="*/ 1597194 h 1821336"/>
              <a:gd name="connsiteX132" fmla="*/ 969481 w 1364222"/>
              <a:gd name="connsiteY132" fmla="*/ 1691180 h 1821336"/>
              <a:gd name="connsiteX133" fmla="*/ 971332 w 1364222"/>
              <a:gd name="connsiteY133" fmla="*/ 1762524 h 1821336"/>
              <a:gd name="connsiteX134" fmla="*/ 979165 w 1364222"/>
              <a:gd name="connsiteY134" fmla="*/ 1797128 h 1821336"/>
              <a:gd name="connsiteX135" fmla="*/ 967915 w 1364222"/>
              <a:gd name="connsiteY135" fmla="*/ 1817635 h 1821336"/>
              <a:gd name="connsiteX136" fmla="*/ 955526 w 1364222"/>
              <a:gd name="connsiteY136" fmla="*/ 1822476 h 1821336"/>
              <a:gd name="connsiteX137" fmla="*/ 935589 w 1364222"/>
              <a:gd name="connsiteY137" fmla="*/ 1822761 h 1821336"/>
              <a:gd name="connsiteX138" fmla="*/ 1165855 w 1364222"/>
              <a:gd name="connsiteY138" fmla="*/ 161200 h 1821336"/>
              <a:gd name="connsiteX139" fmla="*/ 1152897 w 1364222"/>
              <a:gd name="connsiteY139" fmla="*/ 171453 h 1821336"/>
              <a:gd name="connsiteX140" fmla="*/ 1078562 w 1364222"/>
              <a:gd name="connsiteY140" fmla="*/ 242085 h 1821336"/>
              <a:gd name="connsiteX141" fmla="*/ 993832 w 1364222"/>
              <a:gd name="connsiteY141" fmla="*/ 311293 h 1821336"/>
              <a:gd name="connsiteX142" fmla="*/ 954102 w 1364222"/>
              <a:gd name="connsiteY142" fmla="*/ 352448 h 1821336"/>
              <a:gd name="connsiteX143" fmla="*/ 921207 w 1364222"/>
              <a:gd name="connsiteY143" fmla="*/ 413112 h 1821336"/>
              <a:gd name="connsiteX144" fmla="*/ 822664 w 1364222"/>
              <a:gd name="connsiteY144" fmla="*/ 564059 h 1821336"/>
              <a:gd name="connsiteX145" fmla="*/ 810417 w 1364222"/>
              <a:gd name="connsiteY145" fmla="*/ 581575 h 1821336"/>
              <a:gd name="connsiteX146" fmla="*/ 801161 w 1364222"/>
              <a:gd name="connsiteY146" fmla="*/ 616748 h 1821336"/>
              <a:gd name="connsiteX147" fmla="*/ 796604 w 1364222"/>
              <a:gd name="connsiteY147" fmla="*/ 640102 h 1821336"/>
              <a:gd name="connsiteX148" fmla="*/ 793044 w 1364222"/>
              <a:gd name="connsiteY148" fmla="*/ 654485 h 1821336"/>
              <a:gd name="connsiteX149" fmla="*/ 803297 w 1364222"/>
              <a:gd name="connsiteY149" fmla="*/ 684105 h 1821336"/>
              <a:gd name="connsiteX150" fmla="*/ 822521 w 1364222"/>
              <a:gd name="connsiteY150" fmla="*/ 701621 h 1821336"/>
              <a:gd name="connsiteX151" fmla="*/ 876065 w 1364222"/>
              <a:gd name="connsiteY151" fmla="*/ 694358 h 1821336"/>
              <a:gd name="connsiteX152" fmla="*/ 899846 w 1364222"/>
              <a:gd name="connsiteY152" fmla="*/ 696352 h 1821336"/>
              <a:gd name="connsiteX153" fmla="*/ 958801 w 1364222"/>
              <a:gd name="connsiteY153" fmla="*/ 710022 h 1821336"/>
              <a:gd name="connsiteX154" fmla="*/ 967915 w 1364222"/>
              <a:gd name="connsiteY154" fmla="*/ 707317 h 1821336"/>
              <a:gd name="connsiteX155" fmla="*/ 988563 w 1364222"/>
              <a:gd name="connsiteY155" fmla="*/ 695497 h 1821336"/>
              <a:gd name="connsiteX156" fmla="*/ 1063467 w 1364222"/>
              <a:gd name="connsiteY156" fmla="*/ 646511 h 1821336"/>
              <a:gd name="connsiteX157" fmla="*/ 1142216 w 1364222"/>
              <a:gd name="connsiteY157" fmla="*/ 593964 h 1821336"/>
              <a:gd name="connsiteX158" fmla="*/ 1247452 w 1364222"/>
              <a:gd name="connsiteY158" fmla="*/ 504677 h 1821336"/>
              <a:gd name="connsiteX159" fmla="*/ 1244177 w 1364222"/>
              <a:gd name="connsiteY159" fmla="*/ 473918 h 1821336"/>
              <a:gd name="connsiteX160" fmla="*/ 1230506 w 1364222"/>
              <a:gd name="connsiteY160" fmla="*/ 448143 h 1821336"/>
              <a:gd name="connsiteX161" fmla="*/ 1208434 w 1364222"/>
              <a:gd name="connsiteY161" fmla="*/ 355154 h 1821336"/>
              <a:gd name="connsiteX162" fmla="*/ 1209004 w 1364222"/>
              <a:gd name="connsiteY162" fmla="*/ 223573 h 1821336"/>
              <a:gd name="connsiteX163" fmla="*/ 1196330 w 1364222"/>
              <a:gd name="connsiteY163" fmla="*/ 211042 h 1821336"/>
              <a:gd name="connsiteX164" fmla="*/ 1165855 w 1364222"/>
              <a:gd name="connsiteY164" fmla="*/ 184127 h 1821336"/>
              <a:gd name="connsiteX165" fmla="*/ 1165855 w 1364222"/>
              <a:gd name="connsiteY165" fmla="*/ 161200 h 1821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1364222" h="1821336">
                <a:moveTo>
                  <a:pt x="935589" y="1822761"/>
                </a:moveTo>
                <a:cubicBezTo>
                  <a:pt x="909814" y="1816353"/>
                  <a:pt x="904118" y="1819628"/>
                  <a:pt x="877774" y="1817635"/>
                </a:cubicBezTo>
                <a:cubicBezTo>
                  <a:pt x="864103" y="1816638"/>
                  <a:pt x="827078" y="1820340"/>
                  <a:pt x="813407" y="1819771"/>
                </a:cubicBezTo>
                <a:cubicBezTo>
                  <a:pt x="804721" y="1819343"/>
                  <a:pt x="795892" y="1818631"/>
                  <a:pt x="787205" y="1817919"/>
                </a:cubicBezTo>
                <a:cubicBezTo>
                  <a:pt x="778234" y="1817207"/>
                  <a:pt x="769262" y="1816495"/>
                  <a:pt x="760291" y="1815356"/>
                </a:cubicBezTo>
                <a:cubicBezTo>
                  <a:pt x="757870" y="1815071"/>
                  <a:pt x="754880" y="1813362"/>
                  <a:pt x="753598" y="1811369"/>
                </a:cubicBezTo>
                <a:cubicBezTo>
                  <a:pt x="752886" y="1810372"/>
                  <a:pt x="754880" y="1806385"/>
                  <a:pt x="756588" y="1805245"/>
                </a:cubicBezTo>
                <a:cubicBezTo>
                  <a:pt x="763993" y="1800404"/>
                  <a:pt x="771398" y="1794992"/>
                  <a:pt x="779658" y="1791717"/>
                </a:cubicBezTo>
                <a:cubicBezTo>
                  <a:pt x="799594" y="1783600"/>
                  <a:pt x="860400" y="1756259"/>
                  <a:pt x="862109" y="1756116"/>
                </a:cubicBezTo>
                <a:cubicBezTo>
                  <a:pt x="881476" y="1753838"/>
                  <a:pt x="888739" y="1740025"/>
                  <a:pt x="889735" y="1723506"/>
                </a:cubicBezTo>
                <a:cubicBezTo>
                  <a:pt x="890875" y="1703427"/>
                  <a:pt x="889593" y="1683348"/>
                  <a:pt x="888739" y="1663269"/>
                </a:cubicBezTo>
                <a:cubicBezTo>
                  <a:pt x="887315" y="1631798"/>
                  <a:pt x="885891" y="1600327"/>
                  <a:pt x="883327" y="1568856"/>
                </a:cubicBezTo>
                <a:cubicBezTo>
                  <a:pt x="880337" y="1532971"/>
                  <a:pt x="875922" y="1497085"/>
                  <a:pt x="872505" y="1461199"/>
                </a:cubicBezTo>
                <a:cubicBezTo>
                  <a:pt x="871081" y="1445677"/>
                  <a:pt x="871508" y="1429871"/>
                  <a:pt x="869941" y="1414349"/>
                </a:cubicBezTo>
                <a:cubicBezTo>
                  <a:pt x="868660" y="1401532"/>
                  <a:pt x="865669" y="1388858"/>
                  <a:pt x="863248" y="1376042"/>
                </a:cubicBezTo>
                <a:cubicBezTo>
                  <a:pt x="862679" y="1372767"/>
                  <a:pt x="860970" y="1369777"/>
                  <a:pt x="860685" y="1366501"/>
                </a:cubicBezTo>
                <a:cubicBezTo>
                  <a:pt x="856413" y="1325916"/>
                  <a:pt x="843882" y="1284192"/>
                  <a:pt x="849720" y="1242753"/>
                </a:cubicBezTo>
                <a:cubicBezTo>
                  <a:pt x="853280" y="1217405"/>
                  <a:pt x="851002" y="1191203"/>
                  <a:pt x="849720" y="1165428"/>
                </a:cubicBezTo>
                <a:cubicBezTo>
                  <a:pt x="848438" y="1138941"/>
                  <a:pt x="851429" y="1112881"/>
                  <a:pt x="855131" y="1086821"/>
                </a:cubicBezTo>
                <a:cubicBezTo>
                  <a:pt x="858122" y="1066458"/>
                  <a:pt x="860258" y="1045952"/>
                  <a:pt x="862964" y="1025445"/>
                </a:cubicBezTo>
                <a:cubicBezTo>
                  <a:pt x="863248" y="1022882"/>
                  <a:pt x="864103" y="1020461"/>
                  <a:pt x="864672" y="1017898"/>
                </a:cubicBezTo>
                <a:cubicBezTo>
                  <a:pt x="866524" y="1009069"/>
                  <a:pt x="851144" y="1003373"/>
                  <a:pt x="842600" y="1005936"/>
                </a:cubicBezTo>
                <a:cubicBezTo>
                  <a:pt x="837046" y="1007503"/>
                  <a:pt x="834198" y="1005936"/>
                  <a:pt x="831635" y="1001379"/>
                </a:cubicBezTo>
                <a:cubicBezTo>
                  <a:pt x="826508" y="992266"/>
                  <a:pt x="818391" y="986997"/>
                  <a:pt x="808993" y="982867"/>
                </a:cubicBezTo>
                <a:cubicBezTo>
                  <a:pt x="800164" y="979022"/>
                  <a:pt x="791904" y="973896"/>
                  <a:pt x="783503" y="968911"/>
                </a:cubicBezTo>
                <a:cubicBezTo>
                  <a:pt x="779800" y="966633"/>
                  <a:pt x="776667" y="966206"/>
                  <a:pt x="773107" y="968769"/>
                </a:cubicBezTo>
                <a:cubicBezTo>
                  <a:pt x="772680" y="969054"/>
                  <a:pt x="772253" y="969339"/>
                  <a:pt x="771968" y="969481"/>
                </a:cubicBezTo>
                <a:cubicBezTo>
                  <a:pt x="758012" y="978452"/>
                  <a:pt x="756731" y="979164"/>
                  <a:pt x="744342" y="963643"/>
                </a:cubicBezTo>
                <a:cubicBezTo>
                  <a:pt x="741209" y="959655"/>
                  <a:pt x="737364" y="956095"/>
                  <a:pt x="733377" y="952962"/>
                </a:cubicBezTo>
                <a:cubicBezTo>
                  <a:pt x="714437" y="938437"/>
                  <a:pt x="695070" y="924339"/>
                  <a:pt x="676131" y="909529"/>
                </a:cubicBezTo>
                <a:cubicBezTo>
                  <a:pt x="655055" y="893010"/>
                  <a:pt x="634406" y="876065"/>
                  <a:pt x="613616" y="859119"/>
                </a:cubicBezTo>
                <a:cubicBezTo>
                  <a:pt x="610767" y="856698"/>
                  <a:pt x="607635" y="854134"/>
                  <a:pt x="605783" y="851002"/>
                </a:cubicBezTo>
                <a:cubicBezTo>
                  <a:pt x="592967" y="830068"/>
                  <a:pt x="573031" y="816255"/>
                  <a:pt x="556085" y="799452"/>
                </a:cubicBezTo>
                <a:cubicBezTo>
                  <a:pt x="545832" y="789341"/>
                  <a:pt x="535151" y="780085"/>
                  <a:pt x="525895" y="768693"/>
                </a:cubicBezTo>
                <a:cubicBezTo>
                  <a:pt x="514788" y="754737"/>
                  <a:pt x="511512" y="740069"/>
                  <a:pt x="511512" y="723408"/>
                </a:cubicBezTo>
                <a:cubicBezTo>
                  <a:pt x="511512" y="720845"/>
                  <a:pt x="512224" y="718282"/>
                  <a:pt x="512652" y="715719"/>
                </a:cubicBezTo>
                <a:cubicBezTo>
                  <a:pt x="513364" y="711589"/>
                  <a:pt x="511940" y="709453"/>
                  <a:pt x="507668" y="708883"/>
                </a:cubicBezTo>
                <a:cubicBezTo>
                  <a:pt x="457684" y="702190"/>
                  <a:pt x="411403" y="682539"/>
                  <a:pt x="363983" y="666732"/>
                </a:cubicBezTo>
                <a:cubicBezTo>
                  <a:pt x="346325" y="660751"/>
                  <a:pt x="327670" y="657618"/>
                  <a:pt x="309727" y="652349"/>
                </a:cubicBezTo>
                <a:cubicBezTo>
                  <a:pt x="299901" y="649359"/>
                  <a:pt x="289933" y="645656"/>
                  <a:pt x="281104" y="640387"/>
                </a:cubicBezTo>
                <a:cubicBezTo>
                  <a:pt x="233399" y="611479"/>
                  <a:pt x="187403" y="580151"/>
                  <a:pt x="142973" y="546259"/>
                </a:cubicBezTo>
                <a:cubicBezTo>
                  <a:pt x="139270" y="543411"/>
                  <a:pt x="135710" y="540135"/>
                  <a:pt x="130157" y="542271"/>
                </a:cubicBezTo>
                <a:cubicBezTo>
                  <a:pt x="128733" y="542841"/>
                  <a:pt x="125884" y="541987"/>
                  <a:pt x="125030" y="540847"/>
                </a:cubicBezTo>
                <a:cubicBezTo>
                  <a:pt x="121043" y="535009"/>
                  <a:pt x="114635" y="535151"/>
                  <a:pt x="108796" y="533300"/>
                </a:cubicBezTo>
                <a:cubicBezTo>
                  <a:pt x="99967" y="530452"/>
                  <a:pt x="91138" y="527746"/>
                  <a:pt x="82879" y="523617"/>
                </a:cubicBezTo>
                <a:cubicBezTo>
                  <a:pt x="69778" y="516924"/>
                  <a:pt x="55680" y="517920"/>
                  <a:pt x="41867" y="517066"/>
                </a:cubicBezTo>
                <a:cubicBezTo>
                  <a:pt x="37167" y="516781"/>
                  <a:pt x="32326" y="516639"/>
                  <a:pt x="27911" y="515072"/>
                </a:cubicBezTo>
                <a:cubicBezTo>
                  <a:pt x="25490" y="514218"/>
                  <a:pt x="24066" y="510658"/>
                  <a:pt x="22357" y="508237"/>
                </a:cubicBezTo>
                <a:cubicBezTo>
                  <a:pt x="24778" y="506955"/>
                  <a:pt x="27057" y="504819"/>
                  <a:pt x="29620" y="504535"/>
                </a:cubicBezTo>
                <a:cubicBezTo>
                  <a:pt x="40015" y="503253"/>
                  <a:pt x="50553" y="502398"/>
                  <a:pt x="61091" y="501402"/>
                </a:cubicBezTo>
                <a:cubicBezTo>
                  <a:pt x="61233" y="500832"/>
                  <a:pt x="61376" y="500120"/>
                  <a:pt x="61518" y="499550"/>
                </a:cubicBezTo>
                <a:cubicBezTo>
                  <a:pt x="60094" y="498696"/>
                  <a:pt x="58813" y="497414"/>
                  <a:pt x="57246" y="496987"/>
                </a:cubicBezTo>
                <a:cubicBezTo>
                  <a:pt x="48560" y="494566"/>
                  <a:pt x="40015" y="491576"/>
                  <a:pt x="31186" y="490294"/>
                </a:cubicBezTo>
                <a:cubicBezTo>
                  <a:pt x="19509" y="488585"/>
                  <a:pt x="9826" y="483032"/>
                  <a:pt x="0" y="477193"/>
                </a:cubicBezTo>
                <a:cubicBezTo>
                  <a:pt x="0" y="475342"/>
                  <a:pt x="0" y="473348"/>
                  <a:pt x="0" y="471497"/>
                </a:cubicBezTo>
                <a:cubicBezTo>
                  <a:pt x="4130" y="470073"/>
                  <a:pt x="8117" y="467937"/>
                  <a:pt x="12389" y="467225"/>
                </a:cubicBezTo>
                <a:cubicBezTo>
                  <a:pt x="23924" y="465231"/>
                  <a:pt x="35601" y="463807"/>
                  <a:pt x="48844" y="461956"/>
                </a:cubicBezTo>
                <a:cubicBezTo>
                  <a:pt x="46139" y="459962"/>
                  <a:pt x="44999" y="458823"/>
                  <a:pt x="43575" y="458254"/>
                </a:cubicBezTo>
                <a:cubicBezTo>
                  <a:pt x="38449" y="455833"/>
                  <a:pt x="33180" y="453697"/>
                  <a:pt x="28053" y="451276"/>
                </a:cubicBezTo>
                <a:cubicBezTo>
                  <a:pt x="23781" y="449282"/>
                  <a:pt x="20933" y="445864"/>
                  <a:pt x="22642" y="441023"/>
                </a:cubicBezTo>
                <a:cubicBezTo>
                  <a:pt x="24351" y="435896"/>
                  <a:pt x="28908" y="437463"/>
                  <a:pt x="32326" y="438602"/>
                </a:cubicBezTo>
                <a:cubicBezTo>
                  <a:pt x="44572" y="443016"/>
                  <a:pt x="57246" y="446576"/>
                  <a:pt x="68638" y="452557"/>
                </a:cubicBezTo>
                <a:cubicBezTo>
                  <a:pt x="88717" y="463238"/>
                  <a:pt x="107942" y="475627"/>
                  <a:pt x="127736" y="486734"/>
                </a:cubicBezTo>
                <a:cubicBezTo>
                  <a:pt x="131296" y="488728"/>
                  <a:pt x="136137" y="489155"/>
                  <a:pt x="140410" y="489013"/>
                </a:cubicBezTo>
                <a:cubicBezTo>
                  <a:pt x="146106" y="488870"/>
                  <a:pt x="150520" y="490152"/>
                  <a:pt x="153511" y="495563"/>
                </a:cubicBezTo>
                <a:cubicBezTo>
                  <a:pt x="154792" y="497842"/>
                  <a:pt x="157213" y="499978"/>
                  <a:pt x="159492" y="501117"/>
                </a:cubicBezTo>
                <a:cubicBezTo>
                  <a:pt x="200931" y="520626"/>
                  <a:pt x="243510" y="537145"/>
                  <a:pt x="286658" y="552667"/>
                </a:cubicBezTo>
                <a:cubicBezTo>
                  <a:pt x="299759" y="557366"/>
                  <a:pt x="313145" y="562493"/>
                  <a:pt x="324679" y="570182"/>
                </a:cubicBezTo>
                <a:cubicBezTo>
                  <a:pt x="347179" y="585277"/>
                  <a:pt x="372100" y="593252"/>
                  <a:pt x="397875" y="600087"/>
                </a:cubicBezTo>
                <a:cubicBezTo>
                  <a:pt x="427352" y="607919"/>
                  <a:pt x="456687" y="611622"/>
                  <a:pt x="487161" y="607207"/>
                </a:cubicBezTo>
                <a:cubicBezTo>
                  <a:pt x="513221" y="603362"/>
                  <a:pt x="539708" y="602650"/>
                  <a:pt x="565910" y="605783"/>
                </a:cubicBezTo>
                <a:cubicBezTo>
                  <a:pt x="576448" y="607065"/>
                  <a:pt x="578584" y="605783"/>
                  <a:pt x="582287" y="595957"/>
                </a:cubicBezTo>
                <a:cubicBezTo>
                  <a:pt x="586559" y="584565"/>
                  <a:pt x="581860" y="573885"/>
                  <a:pt x="579581" y="563205"/>
                </a:cubicBezTo>
                <a:cubicBezTo>
                  <a:pt x="575594" y="545119"/>
                  <a:pt x="563774" y="537715"/>
                  <a:pt x="545404" y="540563"/>
                </a:cubicBezTo>
                <a:cubicBezTo>
                  <a:pt x="536575" y="541987"/>
                  <a:pt x="527604" y="543838"/>
                  <a:pt x="518633" y="544407"/>
                </a:cubicBezTo>
                <a:cubicBezTo>
                  <a:pt x="503538" y="545547"/>
                  <a:pt x="497699" y="540990"/>
                  <a:pt x="493000" y="526607"/>
                </a:cubicBezTo>
                <a:cubicBezTo>
                  <a:pt x="492003" y="523474"/>
                  <a:pt x="491149" y="519487"/>
                  <a:pt x="488870" y="517778"/>
                </a:cubicBezTo>
                <a:cubicBezTo>
                  <a:pt x="479756" y="510800"/>
                  <a:pt x="481038" y="500690"/>
                  <a:pt x="480753" y="491433"/>
                </a:cubicBezTo>
                <a:cubicBezTo>
                  <a:pt x="480611" y="486592"/>
                  <a:pt x="480611" y="483744"/>
                  <a:pt x="475769" y="481465"/>
                </a:cubicBezTo>
                <a:cubicBezTo>
                  <a:pt x="466655" y="477336"/>
                  <a:pt x="465659" y="471639"/>
                  <a:pt x="471640" y="463238"/>
                </a:cubicBezTo>
                <a:cubicBezTo>
                  <a:pt x="476196" y="456972"/>
                  <a:pt x="481323" y="450849"/>
                  <a:pt x="484883" y="443871"/>
                </a:cubicBezTo>
                <a:cubicBezTo>
                  <a:pt x="486877" y="440168"/>
                  <a:pt x="486877" y="435042"/>
                  <a:pt x="486734" y="430627"/>
                </a:cubicBezTo>
                <a:cubicBezTo>
                  <a:pt x="486449" y="421229"/>
                  <a:pt x="484171" y="411830"/>
                  <a:pt x="485025" y="402574"/>
                </a:cubicBezTo>
                <a:cubicBezTo>
                  <a:pt x="486165" y="390612"/>
                  <a:pt x="488870" y="378650"/>
                  <a:pt x="492003" y="367115"/>
                </a:cubicBezTo>
                <a:cubicBezTo>
                  <a:pt x="494851" y="356578"/>
                  <a:pt x="496987" y="346609"/>
                  <a:pt x="508095" y="339204"/>
                </a:cubicBezTo>
                <a:cubicBezTo>
                  <a:pt x="516354" y="333793"/>
                  <a:pt x="524756" y="329948"/>
                  <a:pt x="533443" y="325676"/>
                </a:cubicBezTo>
                <a:cubicBezTo>
                  <a:pt x="555088" y="315138"/>
                  <a:pt x="578300" y="312005"/>
                  <a:pt x="601939" y="311863"/>
                </a:cubicBezTo>
                <a:cubicBezTo>
                  <a:pt x="624153" y="311863"/>
                  <a:pt x="643805" y="320550"/>
                  <a:pt x="658330" y="336641"/>
                </a:cubicBezTo>
                <a:cubicBezTo>
                  <a:pt x="675703" y="355866"/>
                  <a:pt x="687950" y="378935"/>
                  <a:pt x="695355" y="404140"/>
                </a:cubicBezTo>
                <a:cubicBezTo>
                  <a:pt x="700339" y="421371"/>
                  <a:pt x="703330" y="439314"/>
                  <a:pt x="708029" y="456687"/>
                </a:cubicBezTo>
                <a:cubicBezTo>
                  <a:pt x="711019" y="467937"/>
                  <a:pt x="715719" y="478760"/>
                  <a:pt x="719991" y="491006"/>
                </a:cubicBezTo>
                <a:cubicBezTo>
                  <a:pt x="730101" y="483744"/>
                  <a:pt x="738361" y="477478"/>
                  <a:pt x="746905" y="471639"/>
                </a:cubicBezTo>
                <a:cubicBezTo>
                  <a:pt x="768550" y="457257"/>
                  <a:pt x="788344" y="440453"/>
                  <a:pt x="804721" y="420232"/>
                </a:cubicBezTo>
                <a:cubicBezTo>
                  <a:pt x="839752" y="377084"/>
                  <a:pt x="874498" y="333936"/>
                  <a:pt x="908817" y="290218"/>
                </a:cubicBezTo>
                <a:cubicBezTo>
                  <a:pt x="922346" y="272987"/>
                  <a:pt x="936871" y="257465"/>
                  <a:pt x="956380" y="247070"/>
                </a:cubicBezTo>
                <a:cubicBezTo>
                  <a:pt x="962361" y="243794"/>
                  <a:pt x="1011917" y="206342"/>
                  <a:pt x="1032851" y="194238"/>
                </a:cubicBezTo>
                <a:cubicBezTo>
                  <a:pt x="1051221" y="183558"/>
                  <a:pt x="1069164" y="171738"/>
                  <a:pt x="1085825" y="158637"/>
                </a:cubicBezTo>
                <a:cubicBezTo>
                  <a:pt x="1109179" y="140410"/>
                  <a:pt x="1131251" y="120473"/>
                  <a:pt x="1142928" y="91708"/>
                </a:cubicBezTo>
                <a:cubicBezTo>
                  <a:pt x="1149621" y="75046"/>
                  <a:pt x="1155887" y="58101"/>
                  <a:pt x="1168134" y="44145"/>
                </a:cubicBezTo>
                <a:cubicBezTo>
                  <a:pt x="1173688" y="37879"/>
                  <a:pt x="1177817" y="30332"/>
                  <a:pt x="1182659" y="23354"/>
                </a:cubicBezTo>
                <a:cubicBezTo>
                  <a:pt x="1183371" y="22215"/>
                  <a:pt x="1184653" y="20791"/>
                  <a:pt x="1184368" y="19652"/>
                </a:cubicBezTo>
                <a:cubicBezTo>
                  <a:pt x="1183371" y="14383"/>
                  <a:pt x="1186931" y="11962"/>
                  <a:pt x="1190349" y="9399"/>
                </a:cubicBezTo>
                <a:cubicBezTo>
                  <a:pt x="1194194" y="6408"/>
                  <a:pt x="1198038" y="3133"/>
                  <a:pt x="1201741" y="0"/>
                </a:cubicBezTo>
                <a:cubicBezTo>
                  <a:pt x="1204589" y="0"/>
                  <a:pt x="1207437" y="0"/>
                  <a:pt x="1210285" y="0"/>
                </a:cubicBezTo>
                <a:cubicBezTo>
                  <a:pt x="1217263" y="6123"/>
                  <a:pt x="1220823" y="13386"/>
                  <a:pt x="1220965" y="22785"/>
                </a:cubicBezTo>
                <a:cubicBezTo>
                  <a:pt x="1220965" y="27057"/>
                  <a:pt x="1223671" y="31756"/>
                  <a:pt x="1226377" y="35458"/>
                </a:cubicBezTo>
                <a:cubicBezTo>
                  <a:pt x="1234636" y="46281"/>
                  <a:pt x="1243750" y="56676"/>
                  <a:pt x="1252152" y="67357"/>
                </a:cubicBezTo>
                <a:cubicBezTo>
                  <a:pt x="1254430" y="70205"/>
                  <a:pt x="1257136" y="74050"/>
                  <a:pt x="1256993" y="77467"/>
                </a:cubicBezTo>
                <a:cubicBezTo>
                  <a:pt x="1256281" y="91708"/>
                  <a:pt x="1264541" y="107230"/>
                  <a:pt x="1263117" y="128590"/>
                </a:cubicBezTo>
                <a:cubicBezTo>
                  <a:pt x="1266392" y="156074"/>
                  <a:pt x="1261550" y="163764"/>
                  <a:pt x="1264968" y="181422"/>
                </a:cubicBezTo>
                <a:cubicBezTo>
                  <a:pt x="1273085" y="222861"/>
                  <a:pt x="1343432" y="434187"/>
                  <a:pt x="1365647" y="499835"/>
                </a:cubicBezTo>
                <a:cubicBezTo>
                  <a:pt x="1365647" y="506955"/>
                  <a:pt x="1362229" y="534439"/>
                  <a:pt x="1359524" y="540705"/>
                </a:cubicBezTo>
                <a:cubicBezTo>
                  <a:pt x="1344999" y="575167"/>
                  <a:pt x="1349128" y="584280"/>
                  <a:pt x="1325062" y="612476"/>
                </a:cubicBezTo>
                <a:cubicBezTo>
                  <a:pt x="1293021" y="650355"/>
                  <a:pt x="1255569" y="683108"/>
                  <a:pt x="1224525" y="721984"/>
                </a:cubicBezTo>
                <a:cubicBezTo>
                  <a:pt x="1208861" y="741778"/>
                  <a:pt x="1147343" y="800591"/>
                  <a:pt x="1134242" y="811556"/>
                </a:cubicBezTo>
                <a:cubicBezTo>
                  <a:pt x="1121995" y="821809"/>
                  <a:pt x="1110176" y="832489"/>
                  <a:pt x="1102628" y="846729"/>
                </a:cubicBezTo>
                <a:cubicBezTo>
                  <a:pt x="1092803" y="860400"/>
                  <a:pt x="1096220" y="858691"/>
                  <a:pt x="1074575" y="873501"/>
                </a:cubicBezTo>
                <a:cubicBezTo>
                  <a:pt x="1086252" y="888311"/>
                  <a:pt x="1087534" y="904688"/>
                  <a:pt x="1087534" y="921491"/>
                </a:cubicBezTo>
                <a:cubicBezTo>
                  <a:pt x="1087534" y="929323"/>
                  <a:pt x="1091094" y="942852"/>
                  <a:pt x="1091663" y="950684"/>
                </a:cubicBezTo>
                <a:cubicBezTo>
                  <a:pt x="1091948" y="953674"/>
                  <a:pt x="1091378" y="957377"/>
                  <a:pt x="1089812" y="959940"/>
                </a:cubicBezTo>
                <a:cubicBezTo>
                  <a:pt x="1087534" y="963500"/>
                  <a:pt x="1083546" y="965779"/>
                  <a:pt x="1081125" y="969196"/>
                </a:cubicBezTo>
                <a:cubicBezTo>
                  <a:pt x="1076711" y="975462"/>
                  <a:pt x="1070445" y="976032"/>
                  <a:pt x="1068024" y="983152"/>
                </a:cubicBezTo>
                <a:cubicBezTo>
                  <a:pt x="1064322" y="993832"/>
                  <a:pt x="1062898" y="1005224"/>
                  <a:pt x="1060050" y="1016189"/>
                </a:cubicBezTo>
                <a:cubicBezTo>
                  <a:pt x="1056917" y="1027866"/>
                  <a:pt x="1052787" y="1039259"/>
                  <a:pt x="1050082" y="1050936"/>
                </a:cubicBezTo>
                <a:cubicBezTo>
                  <a:pt x="1046806" y="1065176"/>
                  <a:pt x="1044528" y="1079701"/>
                  <a:pt x="1041822" y="1094084"/>
                </a:cubicBezTo>
                <a:cubicBezTo>
                  <a:pt x="1041537" y="1095508"/>
                  <a:pt x="1041537" y="1096932"/>
                  <a:pt x="1041252" y="1098356"/>
                </a:cubicBezTo>
                <a:cubicBezTo>
                  <a:pt x="1035841" y="1124985"/>
                  <a:pt x="1032139" y="1152184"/>
                  <a:pt x="1024591" y="1178244"/>
                </a:cubicBezTo>
                <a:cubicBezTo>
                  <a:pt x="1008500" y="1233639"/>
                  <a:pt x="982725" y="1286043"/>
                  <a:pt x="970478" y="1342862"/>
                </a:cubicBezTo>
                <a:cubicBezTo>
                  <a:pt x="968200" y="1353685"/>
                  <a:pt x="966633" y="1364080"/>
                  <a:pt x="969196" y="1375045"/>
                </a:cubicBezTo>
                <a:cubicBezTo>
                  <a:pt x="974750" y="1399254"/>
                  <a:pt x="980304" y="1423605"/>
                  <a:pt x="984861" y="1447956"/>
                </a:cubicBezTo>
                <a:cubicBezTo>
                  <a:pt x="991127" y="1481705"/>
                  <a:pt x="994259" y="1515740"/>
                  <a:pt x="989702" y="1549917"/>
                </a:cubicBezTo>
                <a:cubicBezTo>
                  <a:pt x="987566" y="1565866"/>
                  <a:pt x="982155" y="1581388"/>
                  <a:pt x="980019" y="1597194"/>
                </a:cubicBezTo>
                <a:cubicBezTo>
                  <a:pt x="975889" y="1628381"/>
                  <a:pt x="973468" y="1659852"/>
                  <a:pt x="969481" y="1691180"/>
                </a:cubicBezTo>
                <a:cubicBezTo>
                  <a:pt x="966491" y="1715104"/>
                  <a:pt x="966776" y="1738886"/>
                  <a:pt x="971332" y="1762524"/>
                </a:cubicBezTo>
                <a:cubicBezTo>
                  <a:pt x="973611" y="1774202"/>
                  <a:pt x="977029" y="1785451"/>
                  <a:pt x="979165" y="1797128"/>
                </a:cubicBezTo>
                <a:cubicBezTo>
                  <a:pt x="981016" y="1807239"/>
                  <a:pt x="977313" y="1813362"/>
                  <a:pt x="967915" y="1817635"/>
                </a:cubicBezTo>
                <a:cubicBezTo>
                  <a:pt x="963928" y="1819486"/>
                  <a:pt x="959655" y="1820910"/>
                  <a:pt x="955526" y="1822476"/>
                </a:cubicBezTo>
                <a:cubicBezTo>
                  <a:pt x="948833" y="1822761"/>
                  <a:pt x="942282" y="1822761"/>
                  <a:pt x="935589" y="1822761"/>
                </a:cubicBezTo>
                <a:close/>
                <a:moveTo>
                  <a:pt x="1165855" y="161200"/>
                </a:moveTo>
                <a:cubicBezTo>
                  <a:pt x="1160871" y="165045"/>
                  <a:pt x="1156599" y="168036"/>
                  <a:pt x="1152897" y="171453"/>
                </a:cubicBezTo>
                <a:cubicBezTo>
                  <a:pt x="1128118" y="194950"/>
                  <a:pt x="1103340" y="218447"/>
                  <a:pt x="1078562" y="242085"/>
                </a:cubicBezTo>
                <a:cubicBezTo>
                  <a:pt x="1052075" y="267291"/>
                  <a:pt x="1025303" y="291927"/>
                  <a:pt x="993832" y="311293"/>
                </a:cubicBezTo>
                <a:cubicBezTo>
                  <a:pt x="977598" y="321262"/>
                  <a:pt x="963928" y="335502"/>
                  <a:pt x="954102" y="352448"/>
                </a:cubicBezTo>
                <a:cubicBezTo>
                  <a:pt x="942709" y="372384"/>
                  <a:pt x="932029" y="392748"/>
                  <a:pt x="921207" y="413112"/>
                </a:cubicBezTo>
                <a:cubicBezTo>
                  <a:pt x="892726" y="466228"/>
                  <a:pt x="863391" y="518917"/>
                  <a:pt x="822664" y="564059"/>
                </a:cubicBezTo>
                <a:cubicBezTo>
                  <a:pt x="817964" y="569328"/>
                  <a:pt x="813977" y="575451"/>
                  <a:pt x="810417" y="581575"/>
                </a:cubicBezTo>
                <a:cubicBezTo>
                  <a:pt x="804151" y="592397"/>
                  <a:pt x="800591" y="603790"/>
                  <a:pt x="801161" y="616748"/>
                </a:cubicBezTo>
                <a:cubicBezTo>
                  <a:pt x="801445" y="624438"/>
                  <a:pt x="798313" y="632413"/>
                  <a:pt x="796604" y="640102"/>
                </a:cubicBezTo>
                <a:cubicBezTo>
                  <a:pt x="795464" y="644944"/>
                  <a:pt x="793898" y="649643"/>
                  <a:pt x="793044" y="654485"/>
                </a:cubicBezTo>
                <a:cubicBezTo>
                  <a:pt x="791050" y="666162"/>
                  <a:pt x="799594" y="674279"/>
                  <a:pt x="803297" y="684105"/>
                </a:cubicBezTo>
                <a:cubicBezTo>
                  <a:pt x="805290" y="689659"/>
                  <a:pt x="817395" y="704184"/>
                  <a:pt x="822521" y="701621"/>
                </a:cubicBezTo>
                <a:cubicBezTo>
                  <a:pt x="839467" y="693361"/>
                  <a:pt x="857552" y="692222"/>
                  <a:pt x="876065" y="694358"/>
                </a:cubicBezTo>
                <a:cubicBezTo>
                  <a:pt x="884039" y="695355"/>
                  <a:pt x="891871" y="696067"/>
                  <a:pt x="899846" y="696352"/>
                </a:cubicBezTo>
                <a:cubicBezTo>
                  <a:pt x="919498" y="696921"/>
                  <a:pt x="939149" y="710022"/>
                  <a:pt x="958801" y="710022"/>
                </a:cubicBezTo>
                <a:cubicBezTo>
                  <a:pt x="961934" y="710022"/>
                  <a:pt x="966206" y="709310"/>
                  <a:pt x="967915" y="707317"/>
                </a:cubicBezTo>
                <a:cubicBezTo>
                  <a:pt x="973326" y="700481"/>
                  <a:pt x="980873" y="698061"/>
                  <a:pt x="988563" y="695497"/>
                </a:cubicBezTo>
                <a:cubicBezTo>
                  <a:pt x="992693" y="694073"/>
                  <a:pt x="1052787" y="653204"/>
                  <a:pt x="1063467" y="646511"/>
                </a:cubicBezTo>
                <a:cubicBezTo>
                  <a:pt x="1090239" y="629707"/>
                  <a:pt x="1116157" y="611907"/>
                  <a:pt x="1142216" y="593964"/>
                </a:cubicBezTo>
                <a:cubicBezTo>
                  <a:pt x="1177817" y="569470"/>
                  <a:pt x="1216124" y="534439"/>
                  <a:pt x="1247452" y="504677"/>
                </a:cubicBezTo>
                <a:cubicBezTo>
                  <a:pt x="1256139" y="496418"/>
                  <a:pt x="1249588" y="484598"/>
                  <a:pt x="1244177" y="473918"/>
                </a:cubicBezTo>
                <a:cubicBezTo>
                  <a:pt x="1239905" y="465231"/>
                  <a:pt x="1234921" y="456829"/>
                  <a:pt x="1230506" y="448143"/>
                </a:cubicBezTo>
                <a:cubicBezTo>
                  <a:pt x="1215554" y="418950"/>
                  <a:pt x="1207295" y="388618"/>
                  <a:pt x="1208434" y="355154"/>
                </a:cubicBezTo>
                <a:cubicBezTo>
                  <a:pt x="1210000" y="311293"/>
                  <a:pt x="1209004" y="267433"/>
                  <a:pt x="1209004" y="223573"/>
                </a:cubicBezTo>
                <a:cubicBezTo>
                  <a:pt x="1209004" y="209333"/>
                  <a:pt x="1209288" y="210757"/>
                  <a:pt x="1196330" y="211042"/>
                </a:cubicBezTo>
                <a:cubicBezTo>
                  <a:pt x="1178814" y="211469"/>
                  <a:pt x="1167564" y="201643"/>
                  <a:pt x="1165855" y="184127"/>
                </a:cubicBezTo>
                <a:cubicBezTo>
                  <a:pt x="1165286" y="177007"/>
                  <a:pt x="1165855" y="169887"/>
                  <a:pt x="1165855" y="161200"/>
                </a:cubicBezTo>
                <a:close/>
              </a:path>
            </a:pathLst>
          </a:custGeom>
          <a:solidFill>
            <a:schemeClr val="accent6"/>
          </a:solidFill>
          <a:ln w="142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5" name="그룹 3">
            <a:extLst>
              <a:ext uri="{FF2B5EF4-FFF2-40B4-BE49-F238E27FC236}">
                <a16:creationId xmlns:a16="http://schemas.microsoft.com/office/drawing/2014/main" xmlns="" id="{6DACBAD0-E0BC-4DCC-9AD1-3EA8A3163678}"/>
              </a:ext>
            </a:extLst>
          </p:cNvPr>
          <p:cNvGrpSpPr/>
          <p:nvPr/>
        </p:nvGrpSpPr>
        <p:grpSpPr>
          <a:xfrm>
            <a:off x="8915400" y="3240854"/>
            <a:ext cx="3276600" cy="3617146"/>
            <a:chOff x="4733387" y="2304040"/>
            <a:chExt cx="2734502" cy="3040391"/>
          </a:xfrm>
        </p:grpSpPr>
        <p:sp>
          <p:nvSpPr>
            <p:cNvPr id="6" name="Oval 21">
              <a:extLst>
                <a:ext uri="{FF2B5EF4-FFF2-40B4-BE49-F238E27FC236}">
                  <a16:creationId xmlns:a16="http://schemas.microsoft.com/office/drawing/2014/main" xmlns="" id="{B81236DF-9980-4541-8347-65F12A4A61D6}"/>
                </a:ext>
              </a:extLst>
            </p:cNvPr>
            <p:cNvSpPr/>
            <p:nvPr/>
          </p:nvSpPr>
          <p:spPr>
            <a:xfrm>
              <a:off x="4733387" y="2443864"/>
              <a:ext cx="2734502" cy="2734502"/>
            </a:xfrm>
            <a:prstGeom prst="ellipse">
              <a:avLst/>
            </a:prstGeom>
            <a:noFill/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7" name="Oval 22">
              <a:extLst>
                <a:ext uri="{FF2B5EF4-FFF2-40B4-BE49-F238E27FC236}">
                  <a16:creationId xmlns:a16="http://schemas.microsoft.com/office/drawing/2014/main" xmlns="" id="{968244B3-4CBB-4AF3-ABC9-7BE5139CD993}"/>
                </a:ext>
              </a:extLst>
            </p:cNvPr>
            <p:cNvSpPr/>
            <p:nvPr/>
          </p:nvSpPr>
          <p:spPr>
            <a:xfrm>
              <a:off x="5948939" y="2304040"/>
              <a:ext cx="279648" cy="279648"/>
            </a:xfrm>
            <a:prstGeom prst="ellipse">
              <a:avLst/>
            </a:prstGeom>
            <a:solidFill>
              <a:srgbClr val="FFFF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8" name="Oval 23">
              <a:extLst>
                <a:ext uri="{FF2B5EF4-FFF2-40B4-BE49-F238E27FC236}">
                  <a16:creationId xmlns:a16="http://schemas.microsoft.com/office/drawing/2014/main" xmlns="" id="{054DF1FA-23F8-4EEF-9A05-89B1460ADAF0}"/>
                </a:ext>
              </a:extLst>
            </p:cNvPr>
            <p:cNvSpPr/>
            <p:nvPr/>
          </p:nvSpPr>
          <p:spPr>
            <a:xfrm>
              <a:off x="5966487" y="5064783"/>
              <a:ext cx="279648" cy="279648"/>
            </a:xfrm>
            <a:prstGeom prst="ellipse">
              <a:avLst/>
            </a:prstGeom>
            <a:solidFill>
              <a:srgbClr val="00B0F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9" name="Oval 24">
              <a:extLst>
                <a:ext uri="{FF2B5EF4-FFF2-40B4-BE49-F238E27FC236}">
                  <a16:creationId xmlns:a16="http://schemas.microsoft.com/office/drawing/2014/main" xmlns="" id="{F9E58054-2C22-4446-BA14-071ADDEAAF84}"/>
                </a:ext>
              </a:extLst>
            </p:cNvPr>
            <p:cNvSpPr/>
            <p:nvPr/>
          </p:nvSpPr>
          <p:spPr>
            <a:xfrm>
              <a:off x="7092436" y="4450608"/>
              <a:ext cx="279648" cy="27964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0" name="Oval 25">
              <a:extLst>
                <a:ext uri="{FF2B5EF4-FFF2-40B4-BE49-F238E27FC236}">
                  <a16:creationId xmlns:a16="http://schemas.microsoft.com/office/drawing/2014/main" xmlns="" id="{77F03322-85BF-4BF6-9C5F-33EF82B1AE24}"/>
                </a:ext>
              </a:extLst>
            </p:cNvPr>
            <p:cNvSpPr/>
            <p:nvPr/>
          </p:nvSpPr>
          <p:spPr>
            <a:xfrm>
              <a:off x="7092436" y="2936819"/>
              <a:ext cx="279648" cy="279648"/>
            </a:xfrm>
            <a:prstGeom prst="ellipse">
              <a:avLst/>
            </a:prstGeom>
            <a:solidFill>
              <a:srgbClr val="00B05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1" name="Oval 26">
              <a:extLst>
                <a:ext uri="{FF2B5EF4-FFF2-40B4-BE49-F238E27FC236}">
                  <a16:creationId xmlns:a16="http://schemas.microsoft.com/office/drawing/2014/main" xmlns="" id="{30848073-380C-4117-BF2E-E3A275F6E978}"/>
                </a:ext>
              </a:extLst>
            </p:cNvPr>
            <p:cNvSpPr/>
            <p:nvPr/>
          </p:nvSpPr>
          <p:spPr>
            <a:xfrm>
              <a:off x="4799856" y="4450608"/>
              <a:ext cx="279648" cy="279648"/>
            </a:xfrm>
            <a:prstGeom prst="ellipse">
              <a:avLst/>
            </a:prstGeom>
            <a:solidFill>
              <a:srgbClr val="7030A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  <p:sp>
          <p:nvSpPr>
            <p:cNvPr id="12" name="Oval 27">
              <a:extLst>
                <a:ext uri="{FF2B5EF4-FFF2-40B4-BE49-F238E27FC236}">
                  <a16:creationId xmlns:a16="http://schemas.microsoft.com/office/drawing/2014/main" xmlns="" id="{2D92D16B-D58C-4631-8289-8C64241ABCC4}"/>
                </a:ext>
              </a:extLst>
            </p:cNvPr>
            <p:cNvSpPr/>
            <p:nvPr/>
          </p:nvSpPr>
          <p:spPr>
            <a:xfrm>
              <a:off x="4799856" y="2936819"/>
              <a:ext cx="279648" cy="27964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7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2206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Материалы и оборудование для </a:t>
            </a:r>
            <a:r>
              <a:rPr lang="ru-RU" sz="3200" b="1" u="sng" dirty="0" err="1" smtClean="0">
                <a:latin typeface="Times New Roman" pitchFamily="18" charset="0"/>
                <a:cs typeface="Times New Roman" pitchFamily="18" charset="0"/>
              </a:rPr>
              <a:t>общеразвивающих</a:t>
            </a:r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 упражнений </a:t>
            </a:r>
            <a:endParaRPr lang="ru-RU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20404_102325.jpg"/>
          <p:cNvPicPr>
            <a:picLocks noChangeAspect="1"/>
          </p:cNvPicPr>
          <p:nvPr/>
        </p:nvPicPr>
        <p:blipFill>
          <a:blip r:embed="rId2" cstate="print"/>
          <a:srcRect r="11127"/>
          <a:stretch>
            <a:fillRect/>
          </a:stretch>
        </p:blipFill>
        <p:spPr>
          <a:xfrm>
            <a:off x="375557" y="785180"/>
            <a:ext cx="6057900" cy="4313524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20220404_102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0557" y="2628900"/>
            <a:ext cx="5840186" cy="399203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20404_1017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7137" y="3200400"/>
            <a:ext cx="6547277" cy="33636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20220404_101934.jpg"/>
          <p:cNvPicPr>
            <a:picLocks noChangeAspect="1"/>
          </p:cNvPicPr>
          <p:nvPr/>
        </p:nvPicPr>
        <p:blipFill>
          <a:blip r:embed="rId3" cstate="print"/>
          <a:srcRect l="15403" r="24972"/>
          <a:stretch>
            <a:fillRect/>
          </a:stretch>
        </p:blipFill>
        <p:spPr>
          <a:xfrm>
            <a:off x="293913" y="293913"/>
            <a:ext cx="6204858" cy="3967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4694" y="0"/>
            <a:ext cx="84602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Оборудование для подвижных игр и эстафет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220404_101645.jpg"/>
          <p:cNvPicPr>
            <a:picLocks noChangeAspect="1"/>
          </p:cNvPicPr>
          <p:nvPr/>
        </p:nvPicPr>
        <p:blipFill>
          <a:blip r:embed="rId2" cstate="print"/>
          <a:srcRect l="9322" t="19152" r="26271" b="17520"/>
          <a:stretch>
            <a:fillRect/>
          </a:stretch>
        </p:blipFill>
        <p:spPr>
          <a:xfrm>
            <a:off x="228600" y="702128"/>
            <a:ext cx="5453743" cy="37554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20220404_104243.jpg"/>
          <p:cNvPicPr>
            <a:picLocks noChangeAspect="1"/>
          </p:cNvPicPr>
          <p:nvPr/>
        </p:nvPicPr>
        <p:blipFill>
          <a:blip r:embed="rId3" cstate="print"/>
          <a:srcRect l="7601" t="3599" r="18413"/>
          <a:stretch>
            <a:fillRect/>
          </a:stretch>
        </p:blipFill>
        <p:spPr>
          <a:xfrm>
            <a:off x="5884327" y="734786"/>
            <a:ext cx="6068187" cy="3722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220404_104349.jpg"/>
          <p:cNvPicPr>
            <a:picLocks noChangeAspect="1"/>
          </p:cNvPicPr>
          <p:nvPr/>
        </p:nvPicPr>
        <p:blipFill>
          <a:blip r:embed="rId4" cstate="print"/>
          <a:srcRect l="3803" t="17049" r="11141" b="36840"/>
          <a:stretch>
            <a:fillRect/>
          </a:stretch>
        </p:blipFill>
        <p:spPr>
          <a:xfrm>
            <a:off x="859970" y="4735285"/>
            <a:ext cx="10276115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20220405102952_01.jpg"/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tretch>
            <a:fillRect/>
          </a:stretch>
        </p:blipFill>
        <p:spPr>
          <a:xfrm>
            <a:off x="1502229" y="342900"/>
            <a:ext cx="8904514" cy="633548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220404_103325.jpg"/>
          <p:cNvPicPr>
            <a:picLocks noChangeAspect="1"/>
          </p:cNvPicPr>
          <p:nvPr/>
        </p:nvPicPr>
        <p:blipFill>
          <a:blip r:embed="rId2" cstate="print"/>
          <a:srcRect l="3503" t="13897" r="11426" b="5807"/>
          <a:stretch>
            <a:fillRect/>
          </a:stretch>
        </p:blipFill>
        <p:spPr>
          <a:xfrm>
            <a:off x="310243" y="397408"/>
            <a:ext cx="6868464" cy="373372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20220405100910_01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5404757" y="2432957"/>
            <a:ext cx="6569528" cy="421277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131629" y="800100"/>
            <a:ext cx="3117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Игра «Гольф»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022040510122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29300" y="2134960"/>
            <a:ext cx="6014357" cy="451076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Рисунок 1" descr="20220404_101623.jpg"/>
          <p:cNvPicPr>
            <a:picLocks noChangeAspect="1"/>
          </p:cNvPicPr>
          <p:nvPr/>
        </p:nvPicPr>
        <p:blipFill>
          <a:blip r:embed="rId3" cstate="print"/>
          <a:srcRect l="17394" r="21828" b="20409"/>
          <a:stretch>
            <a:fillRect/>
          </a:stretch>
        </p:blipFill>
        <p:spPr>
          <a:xfrm>
            <a:off x="342899" y="255979"/>
            <a:ext cx="6368144" cy="4332350"/>
          </a:xfrm>
          <a:prstGeom prst="rect">
            <a:avLst/>
          </a:prstGeom>
          <a:ln w="762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429500" y="718457"/>
            <a:ext cx="3182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Игра «Боулинг»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2971" y="239877"/>
            <a:ext cx="1090359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 smtClean="0">
                <a:latin typeface="Times New Roman" pitchFamily="18" charset="0"/>
                <a:cs typeface="Times New Roman" pitchFamily="18" charset="0"/>
              </a:rPr>
              <a:t>Нестандартное оборудование физкультурного зала ДОО</a:t>
            </a:r>
          </a:p>
          <a:p>
            <a:endParaRPr lang="ru-RU" sz="1100" b="1" u="sng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Нестандартное оборудование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вносит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разнообразие в физические занятия и эффекты новизны, позволяет шире использовать знакомые упражнении;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физкультуру с игрой, что создает условия для наиболее полного самовыражения ребенка в двигательной деятельности;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детей, желание двигаться, участвовать в играх, вызывает радость и положительные эмоции.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2514" y="4327071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Видео ссылки   </a:t>
            </a:r>
            <a:endParaRPr lang="ru-RU" dirty="0"/>
          </a:p>
        </p:txBody>
      </p:sp>
      <p:pic>
        <p:nvPicPr>
          <p:cNvPr id="4" name="Рисунок 3" descr="IMG2022040509475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35787" y="2888341"/>
            <a:ext cx="3116034" cy="374105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090057" y="3706586"/>
            <a:ext cx="5470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08414" y="3265715"/>
            <a:ext cx="72172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hlinkClick r:id="rId3"/>
              </a:rPr>
              <a:t>https://drive.google.com/file/d/10LaMfNOVjwvprX5IGF9ZkWH9VQpLz7Wy/view?usp=sharing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hlinkClick r:id="rId4"/>
              </a:rPr>
              <a:t>https://drive.google.com/file/d/1lAC_s571xMn8HDsc2vU3fRWbA0F_ZCI8/view?usp=sharing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hlinkClick r:id="rId5"/>
              </a:rPr>
              <a:t>https://drive.google.com/file/d/1E0wdt__dOEoRrz-XcBtyOWxQLVf7p3mw/view?usp=sharing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  <a:hlinkClick r:id="rId6"/>
              </a:rPr>
              <a:t>https://drive.google.com/file/d/1AOVmYiJJurOueJfJloI8aJXYe-DY-MW-/view?usp=sharing</a:t>
            </a:r>
            <a:endParaRPr lang="ru-RU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dirty="0" smtClean="0">
              <a:solidFill>
                <a:srgbClr val="7030A0"/>
              </a:solidFill>
            </a:endParaRPr>
          </a:p>
          <a:p>
            <a:endParaRPr lang="ru-RU" dirty="0" smtClean="0">
              <a:solidFill>
                <a:srgbClr val="7030A0"/>
              </a:solidFill>
            </a:endParaRPr>
          </a:p>
          <a:p>
            <a:endParaRPr lang="ru-RU" dirty="0" smtClean="0">
              <a:solidFill>
                <a:srgbClr val="7030A0"/>
              </a:solidFill>
            </a:endParaRPr>
          </a:p>
          <a:p>
            <a:endParaRPr lang="ru-RU" dirty="0" smtClean="0">
              <a:solidFill>
                <a:srgbClr val="7030A0"/>
              </a:solidFill>
            </a:endParaRP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4543" y="718457"/>
            <a:ext cx="113973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Развивающая предметно- пространственная среда  </a:t>
            </a:r>
          </a:p>
          <a:p>
            <a:pPr algn="ctr"/>
            <a:endParaRPr lang="ru-RU" sz="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обеспечивает максимальную реализацию образовательного потенциала пространства физкультурного зала, материалов, оборудования и инвентаря для развития детей дошкольного возраста в соответствии с особенностями каждого возрастного этапа, охраны и укрепления их здоровья, учета особенностей и коррекции недостатков их развития.</a:t>
            </a:r>
          </a:p>
          <a:p>
            <a:pPr algn="just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1878" y="860950"/>
            <a:ext cx="726139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Желаем всем педагогам </a:t>
            </a:r>
          </a:p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детских садов </a:t>
            </a:r>
          </a:p>
          <a:p>
            <a:pPr algn="ctr"/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здоровых детей! 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3" name="Рисунок 2" descr="IMG20220405094504_01.jpg"/>
          <p:cNvPicPr>
            <a:picLocks noChangeAspect="1"/>
          </p:cNvPicPr>
          <p:nvPr/>
        </p:nvPicPr>
        <p:blipFill>
          <a:blip r:embed="rId2" cstate="print"/>
          <a:srcRect r="9978"/>
          <a:stretch>
            <a:fillRect/>
          </a:stretch>
        </p:blipFill>
        <p:spPr>
          <a:xfrm>
            <a:off x="7968343" y="747610"/>
            <a:ext cx="3967841" cy="5876856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22515" y="228600"/>
            <a:ext cx="88751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 ФГОС в образовательной области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«Физическое</a:t>
            </a:r>
            <a:r>
              <a:rPr kumimoji="0" lang="ru-RU" sz="3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развитие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28598" y="1453241"/>
            <a:ext cx="6155873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«приобретения опыта в двигательной деятельности, в том числе связанной с выполнением упражнений, направленных на развитие таких физических качеств, как координация и гибкость; способствующих правильному формированию опорно-двигательной системы организма, развитию равновесия, координации движения, крупной и мелкой моторики обеих рук, а также с правильным, не наносящем ущерба организму, выполнением основных движений».  (Раздел II, п. 2.6.)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IMG202204050959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7757" y="1665514"/>
            <a:ext cx="5644243" cy="486591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204357" y="669471"/>
            <a:ext cx="8458199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Развивающая предметно - пространственная среда ДОУ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это совокупность условий, оказывающих прямое и косвенное влияние на всестороннее развитие ребенка в детском саду, состояние его физического и психического здоровья, успешность его дальнейшего образования; а также на деятельность всех участников образовательного процесса в ДОУ.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xmlns="" id="{FF5D8455-9803-431B-BC0B-55DA3E6818DE}"/>
              </a:ext>
            </a:extLst>
          </p:cNvPr>
          <p:cNvSpPr/>
          <p:nvPr/>
        </p:nvSpPr>
        <p:spPr>
          <a:xfrm>
            <a:off x="7638970" y="3899131"/>
            <a:ext cx="1432050" cy="1391982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3" name="자유형: 도형 55">
            <a:extLst>
              <a:ext uri="{FF2B5EF4-FFF2-40B4-BE49-F238E27FC236}">
                <a16:creationId xmlns:a16="http://schemas.microsoft.com/office/drawing/2014/main" xmlns="" id="{5F975B09-6159-418E-A4A6-2CFF75436B24}"/>
              </a:ext>
            </a:extLst>
          </p:cNvPr>
          <p:cNvSpPr/>
          <p:nvPr/>
        </p:nvSpPr>
        <p:spPr>
          <a:xfrm rot="3909682">
            <a:off x="9095079" y="2950745"/>
            <a:ext cx="1151036" cy="2070934"/>
          </a:xfrm>
          <a:custGeom>
            <a:avLst/>
            <a:gdLst>
              <a:gd name="connsiteX0" fmla="*/ 836512 w 847466"/>
              <a:gd name="connsiteY0" fmla="*/ 0 h 1474812"/>
              <a:gd name="connsiteX1" fmla="*/ 778399 w 847466"/>
              <a:gd name="connsiteY1" fmla="*/ 158777 h 1474812"/>
              <a:gd name="connsiteX2" fmla="*/ 693799 w 847466"/>
              <a:gd name="connsiteY2" fmla="*/ 718353 h 1474812"/>
              <a:gd name="connsiteX3" fmla="*/ 841677 w 847466"/>
              <a:gd name="connsiteY3" fmla="*/ 1450817 h 1474812"/>
              <a:gd name="connsiteX4" fmla="*/ 847466 w 847466"/>
              <a:gd name="connsiteY4" fmla="*/ 1462835 h 1474812"/>
              <a:gd name="connsiteX5" fmla="*/ 803187 w 847466"/>
              <a:gd name="connsiteY5" fmla="*/ 1413877 h 1474812"/>
              <a:gd name="connsiteX6" fmla="*/ 195858 w 847466"/>
              <a:gd name="connsiteY6" fmla="*/ 1321421 h 1474812"/>
              <a:gd name="connsiteX7" fmla="*/ 18000 w 847466"/>
              <a:gd name="connsiteY7" fmla="*/ 1452054 h 1474812"/>
              <a:gd name="connsiteX8" fmla="*/ 1082 w 847466"/>
              <a:gd name="connsiteY8" fmla="*/ 1474812 h 1474812"/>
              <a:gd name="connsiteX9" fmla="*/ 0 w 847466"/>
              <a:gd name="connsiteY9" fmla="*/ 1474812 h 1474812"/>
              <a:gd name="connsiteX10" fmla="*/ 11560 w 847466"/>
              <a:gd name="connsiteY10" fmla="*/ 1450817 h 1474812"/>
              <a:gd name="connsiteX11" fmla="*/ 159437 w 847466"/>
              <a:gd name="connsiteY11" fmla="*/ 718353 h 1474812"/>
              <a:gd name="connsiteX12" fmla="*/ 74837 w 847466"/>
              <a:gd name="connsiteY12" fmla="*/ 158777 h 1474812"/>
              <a:gd name="connsiteX13" fmla="*/ 18424 w 847466"/>
              <a:gd name="connsiteY13" fmla="*/ 4645 h 1474812"/>
              <a:gd name="connsiteX14" fmla="*/ 50161 w 847466"/>
              <a:gd name="connsiteY14" fmla="*/ 39674 h 1474812"/>
              <a:gd name="connsiteX15" fmla="*/ 657490 w 847466"/>
              <a:gd name="connsiteY15" fmla="*/ 131966 h 1474812"/>
              <a:gd name="connsiteX16" fmla="*/ 835348 w 847466"/>
              <a:gd name="connsiteY16" fmla="*/ 1563 h 147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47466" h="1474812">
                <a:moveTo>
                  <a:pt x="836512" y="0"/>
                </a:moveTo>
                <a:lnTo>
                  <a:pt x="778399" y="158777"/>
                </a:lnTo>
                <a:cubicBezTo>
                  <a:pt x="723418" y="335547"/>
                  <a:pt x="693799" y="523491"/>
                  <a:pt x="693799" y="718353"/>
                </a:cubicBezTo>
                <a:cubicBezTo>
                  <a:pt x="693799" y="978169"/>
                  <a:pt x="746455" y="1225687"/>
                  <a:pt x="841677" y="1450817"/>
                </a:cubicBezTo>
                <a:lnTo>
                  <a:pt x="847466" y="1462835"/>
                </a:lnTo>
                <a:lnTo>
                  <a:pt x="803187" y="1413877"/>
                </a:lnTo>
                <a:cubicBezTo>
                  <a:pt x="642731" y="1268431"/>
                  <a:pt x="404678" y="1224568"/>
                  <a:pt x="195858" y="1321421"/>
                </a:cubicBezTo>
                <a:cubicBezTo>
                  <a:pt x="126251" y="1353706"/>
                  <a:pt x="66482" y="1398569"/>
                  <a:pt x="18000" y="1452054"/>
                </a:cubicBezTo>
                <a:lnTo>
                  <a:pt x="1082" y="1474812"/>
                </a:lnTo>
                <a:lnTo>
                  <a:pt x="0" y="1474812"/>
                </a:lnTo>
                <a:lnTo>
                  <a:pt x="11560" y="1450817"/>
                </a:lnTo>
                <a:cubicBezTo>
                  <a:pt x="106781" y="1225687"/>
                  <a:pt x="159437" y="978169"/>
                  <a:pt x="159437" y="718353"/>
                </a:cubicBezTo>
                <a:cubicBezTo>
                  <a:pt x="159437" y="523491"/>
                  <a:pt x="129818" y="335547"/>
                  <a:pt x="74837" y="158777"/>
                </a:cubicBezTo>
                <a:lnTo>
                  <a:pt x="18424" y="4645"/>
                </a:lnTo>
                <a:lnTo>
                  <a:pt x="50161" y="39674"/>
                </a:lnTo>
                <a:cubicBezTo>
                  <a:pt x="210617" y="184865"/>
                  <a:pt x="448670" y="228650"/>
                  <a:pt x="657490" y="131966"/>
                </a:cubicBezTo>
                <a:cubicBezTo>
                  <a:pt x="727097" y="99739"/>
                  <a:pt x="786866" y="54955"/>
                  <a:pt x="835348" y="15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4" name="자유형: 도형 52">
            <a:extLst>
              <a:ext uri="{FF2B5EF4-FFF2-40B4-BE49-F238E27FC236}">
                <a16:creationId xmlns:a16="http://schemas.microsoft.com/office/drawing/2014/main" xmlns="" id="{C749A8A0-B639-4E54-9967-5BA25C675E88}"/>
              </a:ext>
            </a:extLst>
          </p:cNvPr>
          <p:cNvSpPr/>
          <p:nvPr/>
        </p:nvSpPr>
        <p:spPr>
          <a:xfrm rot="17698001">
            <a:off x="1689536" y="2987605"/>
            <a:ext cx="1151036" cy="1795631"/>
          </a:xfrm>
          <a:custGeom>
            <a:avLst/>
            <a:gdLst>
              <a:gd name="connsiteX0" fmla="*/ 836512 w 847466"/>
              <a:gd name="connsiteY0" fmla="*/ 0 h 1474812"/>
              <a:gd name="connsiteX1" fmla="*/ 778399 w 847466"/>
              <a:gd name="connsiteY1" fmla="*/ 158777 h 1474812"/>
              <a:gd name="connsiteX2" fmla="*/ 693799 w 847466"/>
              <a:gd name="connsiteY2" fmla="*/ 718353 h 1474812"/>
              <a:gd name="connsiteX3" fmla="*/ 841677 w 847466"/>
              <a:gd name="connsiteY3" fmla="*/ 1450817 h 1474812"/>
              <a:gd name="connsiteX4" fmla="*/ 847466 w 847466"/>
              <a:gd name="connsiteY4" fmla="*/ 1462835 h 1474812"/>
              <a:gd name="connsiteX5" fmla="*/ 803187 w 847466"/>
              <a:gd name="connsiteY5" fmla="*/ 1413877 h 1474812"/>
              <a:gd name="connsiteX6" fmla="*/ 195858 w 847466"/>
              <a:gd name="connsiteY6" fmla="*/ 1321421 h 1474812"/>
              <a:gd name="connsiteX7" fmla="*/ 18000 w 847466"/>
              <a:gd name="connsiteY7" fmla="*/ 1452054 h 1474812"/>
              <a:gd name="connsiteX8" fmla="*/ 1082 w 847466"/>
              <a:gd name="connsiteY8" fmla="*/ 1474812 h 1474812"/>
              <a:gd name="connsiteX9" fmla="*/ 0 w 847466"/>
              <a:gd name="connsiteY9" fmla="*/ 1474812 h 1474812"/>
              <a:gd name="connsiteX10" fmla="*/ 11560 w 847466"/>
              <a:gd name="connsiteY10" fmla="*/ 1450817 h 1474812"/>
              <a:gd name="connsiteX11" fmla="*/ 159437 w 847466"/>
              <a:gd name="connsiteY11" fmla="*/ 718353 h 1474812"/>
              <a:gd name="connsiteX12" fmla="*/ 74837 w 847466"/>
              <a:gd name="connsiteY12" fmla="*/ 158777 h 1474812"/>
              <a:gd name="connsiteX13" fmla="*/ 18424 w 847466"/>
              <a:gd name="connsiteY13" fmla="*/ 4645 h 1474812"/>
              <a:gd name="connsiteX14" fmla="*/ 50161 w 847466"/>
              <a:gd name="connsiteY14" fmla="*/ 39674 h 1474812"/>
              <a:gd name="connsiteX15" fmla="*/ 657490 w 847466"/>
              <a:gd name="connsiteY15" fmla="*/ 131966 h 1474812"/>
              <a:gd name="connsiteX16" fmla="*/ 835348 w 847466"/>
              <a:gd name="connsiteY16" fmla="*/ 1563 h 147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47466" h="1474812">
                <a:moveTo>
                  <a:pt x="836512" y="0"/>
                </a:moveTo>
                <a:lnTo>
                  <a:pt x="778399" y="158777"/>
                </a:lnTo>
                <a:cubicBezTo>
                  <a:pt x="723418" y="335547"/>
                  <a:pt x="693799" y="523491"/>
                  <a:pt x="693799" y="718353"/>
                </a:cubicBezTo>
                <a:cubicBezTo>
                  <a:pt x="693799" y="978169"/>
                  <a:pt x="746455" y="1225687"/>
                  <a:pt x="841677" y="1450817"/>
                </a:cubicBezTo>
                <a:lnTo>
                  <a:pt x="847466" y="1462835"/>
                </a:lnTo>
                <a:lnTo>
                  <a:pt x="803187" y="1413877"/>
                </a:lnTo>
                <a:cubicBezTo>
                  <a:pt x="642731" y="1268431"/>
                  <a:pt x="404678" y="1224568"/>
                  <a:pt x="195858" y="1321421"/>
                </a:cubicBezTo>
                <a:cubicBezTo>
                  <a:pt x="126251" y="1353706"/>
                  <a:pt x="66482" y="1398569"/>
                  <a:pt x="18000" y="1452054"/>
                </a:cubicBezTo>
                <a:lnTo>
                  <a:pt x="1082" y="1474812"/>
                </a:lnTo>
                <a:lnTo>
                  <a:pt x="0" y="1474812"/>
                </a:lnTo>
                <a:lnTo>
                  <a:pt x="11560" y="1450817"/>
                </a:lnTo>
                <a:cubicBezTo>
                  <a:pt x="106781" y="1225687"/>
                  <a:pt x="159437" y="978169"/>
                  <a:pt x="159437" y="718353"/>
                </a:cubicBezTo>
                <a:cubicBezTo>
                  <a:pt x="159437" y="523491"/>
                  <a:pt x="129818" y="335547"/>
                  <a:pt x="74837" y="158777"/>
                </a:cubicBezTo>
                <a:lnTo>
                  <a:pt x="18424" y="4645"/>
                </a:lnTo>
                <a:lnTo>
                  <a:pt x="50161" y="39674"/>
                </a:lnTo>
                <a:cubicBezTo>
                  <a:pt x="210617" y="184865"/>
                  <a:pt x="448670" y="228650"/>
                  <a:pt x="657490" y="131966"/>
                </a:cubicBezTo>
                <a:cubicBezTo>
                  <a:pt x="727097" y="99739"/>
                  <a:pt x="786866" y="54955"/>
                  <a:pt x="835348" y="156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" name="자유형: 도형 54">
            <a:extLst>
              <a:ext uri="{FF2B5EF4-FFF2-40B4-BE49-F238E27FC236}">
                <a16:creationId xmlns:a16="http://schemas.microsoft.com/office/drawing/2014/main" xmlns="" id="{476AA694-5F74-4346-9CE8-7100364AF539}"/>
              </a:ext>
            </a:extLst>
          </p:cNvPr>
          <p:cNvSpPr/>
          <p:nvPr/>
        </p:nvSpPr>
        <p:spPr>
          <a:xfrm rot="3909682">
            <a:off x="4054946" y="3161808"/>
            <a:ext cx="1151036" cy="1686991"/>
          </a:xfrm>
          <a:custGeom>
            <a:avLst/>
            <a:gdLst>
              <a:gd name="connsiteX0" fmla="*/ 836512 w 847466"/>
              <a:gd name="connsiteY0" fmla="*/ 0 h 1474812"/>
              <a:gd name="connsiteX1" fmla="*/ 778399 w 847466"/>
              <a:gd name="connsiteY1" fmla="*/ 158777 h 1474812"/>
              <a:gd name="connsiteX2" fmla="*/ 693799 w 847466"/>
              <a:gd name="connsiteY2" fmla="*/ 718353 h 1474812"/>
              <a:gd name="connsiteX3" fmla="*/ 841677 w 847466"/>
              <a:gd name="connsiteY3" fmla="*/ 1450817 h 1474812"/>
              <a:gd name="connsiteX4" fmla="*/ 847466 w 847466"/>
              <a:gd name="connsiteY4" fmla="*/ 1462835 h 1474812"/>
              <a:gd name="connsiteX5" fmla="*/ 803187 w 847466"/>
              <a:gd name="connsiteY5" fmla="*/ 1413877 h 1474812"/>
              <a:gd name="connsiteX6" fmla="*/ 195858 w 847466"/>
              <a:gd name="connsiteY6" fmla="*/ 1321421 h 1474812"/>
              <a:gd name="connsiteX7" fmla="*/ 18000 w 847466"/>
              <a:gd name="connsiteY7" fmla="*/ 1452054 h 1474812"/>
              <a:gd name="connsiteX8" fmla="*/ 1082 w 847466"/>
              <a:gd name="connsiteY8" fmla="*/ 1474812 h 1474812"/>
              <a:gd name="connsiteX9" fmla="*/ 0 w 847466"/>
              <a:gd name="connsiteY9" fmla="*/ 1474812 h 1474812"/>
              <a:gd name="connsiteX10" fmla="*/ 11560 w 847466"/>
              <a:gd name="connsiteY10" fmla="*/ 1450817 h 1474812"/>
              <a:gd name="connsiteX11" fmla="*/ 159437 w 847466"/>
              <a:gd name="connsiteY11" fmla="*/ 718353 h 1474812"/>
              <a:gd name="connsiteX12" fmla="*/ 74837 w 847466"/>
              <a:gd name="connsiteY12" fmla="*/ 158777 h 1474812"/>
              <a:gd name="connsiteX13" fmla="*/ 18424 w 847466"/>
              <a:gd name="connsiteY13" fmla="*/ 4645 h 1474812"/>
              <a:gd name="connsiteX14" fmla="*/ 50161 w 847466"/>
              <a:gd name="connsiteY14" fmla="*/ 39674 h 1474812"/>
              <a:gd name="connsiteX15" fmla="*/ 657490 w 847466"/>
              <a:gd name="connsiteY15" fmla="*/ 131966 h 1474812"/>
              <a:gd name="connsiteX16" fmla="*/ 835348 w 847466"/>
              <a:gd name="connsiteY16" fmla="*/ 1563 h 147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47466" h="1474812">
                <a:moveTo>
                  <a:pt x="836512" y="0"/>
                </a:moveTo>
                <a:lnTo>
                  <a:pt x="778399" y="158777"/>
                </a:lnTo>
                <a:cubicBezTo>
                  <a:pt x="723418" y="335547"/>
                  <a:pt x="693799" y="523491"/>
                  <a:pt x="693799" y="718353"/>
                </a:cubicBezTo>
                <a:cubicBezTo>
                  <a:pt x="693799" y="978169"/>
                  <a:pt x="746455" y="1225687"/>
                  <a:pt x="841677" y="1450817"/>
                </a:cubicBezTo>
                <a:lnTo>
                  <a:pt x="847466" y="1462835"/>
                </a:lnTo>
                <a:lnTo>
                  <a:pt x="803187" y="1413877"/>
                </a:lnTo>
                <a:cubicBezTo>
                  <a:pt x="642731" y="1268431"/>
                  <a:pt x="404678" y="1224568"/>
                  <a:pt x="195858" y="1321421"/>
                </a:cubicBezTo>
                <a:cubicBezTo>
                  <a:pt x="126251" y="1353706"/>
                  <a:pt x="66482" y="1398569"/>
                  <a:pt x="18000" y="1452054"/>
                </a:cubicBezTo>
                <a:lnTo>
                  <a:pt x="1082" y="1474812"/>
                </a:lnTo>
                <a:lnTo>
                  <a:pt x="0" y="1474812"/>
                </a:lnTo>
                <a:lnTo>
                  <a:pt x="11560" y="1450817"/>
                </a:lnTo>
                <a:cubicBezTo>
                  <a:pt x="106781" y="1225687"/>
                  <a:pt x="159437" y="978169"/>
                  <a:pt x="159437" y="718353"/>
                </a:cubicBezTo>
                <a:cubicBezTo>
                  <a:pt x="159437" y="523491"/>
                  <a:pt x="129818" y="335547"/>
                  <a:pt x="74837" y="158777"/>
                </a:cubicBezTo>
                <a:lnTo>
                  <a:pt x="18424" y="4645"/>
                </a:lnTo>
                <a:lnTo>
                  <a:pt x="50161" y="39674"/>
                </a:lnTo>
                <a:cubicBezTo>
                  <a:pt x="210617" y="184865"/>
                  <a:pt x="448670" y="228650"/>
                  <a:pt x="657490" y="131966"/>
                </a:cubicBezTo>
                <a:cubicBezTo>
                  <a:pt x="727097" y="99739"/>
                  <a:pt x="786866" y="54955"/>
                  <a:pt x="835348" y="156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82B12B8-6FF2-4B27-8706-B4F701737196}"/>
              </a:ext>
            </a:extLst>
          </p:cNvPr>
          <p:cNvSpPr/>
          <p:nvPr/>
        </p:nvSpPr>
        <p:spPr>
          <a:xfrm>
            <a:off x="293915" y="2592364"/>
            <a:ext cx="1432050" cy="1391982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059A1D8-7FC2-4D06-93B6-20276BC9999B}"/>
              </a:ext>
            </a:extLst>
          </p:cNvPr>
          <p:cNvSpPr/>
          <p:nvPr/>
        </p:nvSpPr>
        <p:spPr>
          <a:xfrm>
            <a:off x="2745462" y="3752173"/>
            <a:ext cx="1432050" cy="1391982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C8767866-21D0-402F-98EE-9263BCF888C3}"/>
              </a:ext>
            </a:extLst>
          </p:cNvPr>
          <p:cNvSpPr/>
          <p:nvPr/>
        </p:nvSpPr>
        <p:spPr>
          <a:xfrm>
            <a:off x="5125303" y="2771979"/>
            <a:ext cx="1432050" cy="1391982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0AFFB1-1C7F-455B-9618-C0E1183C314E}"/>
              </a:ext>
            </a:extLst>
          </p:cNvPr>
          <p:cNvSpPr/>
          <p:nvPr/>
        </p:nvSpPr>
        <p:spPr>
          <a:xfrm>
            <a:off x="10286422" y="2722994"/>
            <a:ext cx="1432050" cy="1391982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26" name="직사각형 113">
            <a:extLst>
              <a:ext uri="{FF2B5EF4-FFF2-40B4-BE49-F238E27FC236}">
                <a16:creationId xmlns:a16="http://schemas.microsoft.com/office/drawing/2014/main" xmlns="" id="{616FA260-5DF6-4615-98C2-DD2C65F55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4492"/>
            <a:ext cx="2743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Содержательно</a:t>
            </a:r>
          </a:p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насыщенная</a:t>
            </a:r>
            <a:endParaRPr lang="ko-KR" altLang="en-US" sz="2800" dirty="0">
              <a:ln>
                <a:solidFill>
                  <a:schemeClr val="tx1"/>
                </a:solidFill>
              </a:ln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C5FFB9F-B0B2-4B70-899A-272D9FA414CB}"/>
              </a:ext>
            </a:extLst>
          </p:cNvPr>
          <p:cNvSpPr txBox="1"/>
          <p:nvPr/>
        </p:nvSpPr>
        <p:spPr>
          <a:xfrm>
            <a:off x="2400301" y="5173569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Доступная</a:t>
            </a:r>
            <a:endParaRPr lang="ru-RU" sz="2800" dirty="0" smtClean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7C99247-6446-4B99-A3EF-46B8DDB17314}"/>
              </a:ext>
            </a:extLst>
          </p:cNvPr>
          <p:cNvSpPr txBox="1"/>
          <p:nvPr/>
        </p:nvSpPr>
        <p:spPr>
          <a:xfrm>
            <a:off x="9602368" y="1984732"/>
            <a:ext cx="2589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4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Безопасная</a:t>
            </a:r>
            <a:endParaRPr lang="ko-KR" altLang="en-US" sz="2800" b="1" dirty="0">
              <a:ln>
                <a:solidFill>
                  <a:schemeClr val="tx1"/>
                </a:solidFill>
              </a:ln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31" name="자유형: 도형 53">
            <a:extLst>
              <a:ext uri="{FF2B5EF4-FFF2-40B4-BE49-F238E27FC236}">
                <a16:creationId xmlns:a16="http://schemas.microsoft.com/office/drawing/2014/main" xmlns="" id="{C321C9D8-BA99-4970-876D-DD4CF67A6AD9}"/>
              </a:ext>
            </a:extLst>
          </p:cNvPr>
          <p:cNvSpPr/>
          <p:nvPr/>
        </p:nvSpPr>
        <p:spPr>
          <a:xfrm rot="17698001">
            <a:off x="6562111" y="3143830"/>
            <a:ext cx="1151036" cy="1826543"/>
          </a:xfrm>
          <a:custGeom>
            <a:avLst/>
            <a:gdLst>
              <a:gd name="connsiteX0" fmla="*/ 836512 w 847466"/>
              <a:gd name="connsiteY0" fmla="*/ 0 h 1474812"/>
              <a:gd name="connsiteX1" fmla="*/ 778399 w 847466"/>
              <a:gd name="connsiteY1" fmla="*/ 158777 h 1474812"/>
              <a:gd name="connsiteX2" fmla="*/ 693799 w 847466"/>
              <a:gd name="connsiteY2" fmla="*/ 718353 h 1474812"/>
              <a:gd name="connsiteX3" fmla="*/ 841677 w 847466"/>
              <a:gd name="connsiteY3" fmla="*/ 1450817 h 1474812"/>
              <a:gd name="connsiteX4" fmla="*/ 847466 w 847466"/>
              <a:gd name="connsiteY4" fmla="*/ 1462835 h 1474812"/>
              <a:gd name="connsiteX5" fmla="*/ 803187 w 847466"/>
              <a:gd name="connsiteY5" fmla="*/ 1413877 h 1474812"/>
              <a:gd name="connsiteX6" fmla="*/ 195858 w 847466"/>
              <a:gd name="connsiteY6" fmla="*/ 1321421 h 1474812"/>
              <a:gd name="connsiteX7" fmla="*/ 18000 w 847466"/>
              <a:gd name="connsiteY7" fmla="*/ 1452054 h 1474812"/>
              <a:gd name="connsiteX8" fmla="*/ 1082 w 847466"/>
              <a:gd name="connsiteY8" fmla="*/ 1474812 h 1474812"/>
              <a:gd name="connsiteX9" fmla="*/ 0 w 847466"/>
              <a:gd name="connsiteY9" fmla="*/ 1474812 h 1474812"/>
              <a:gd name="connsiteX10" fmla="*/ 11560 w 847466"/>
              <a:gd name="connsiteY10" fmla="*/ 1450817 h 1474812"/>
              <a:gd name="connsiteX11" fmla="*/ 159437 w 847466"/>
              <a:gd name="connsiteY11" fmla="*/ 718353 h 1474812"/>
              <a:gd name="connsiteX12" fmla="*/ 74837 w 847466"/>
              <a:gd name="connsiteY12" fmla="*/ 158777 h 1474812"/>
              <a:gd name="connsiteX13" fmla="*/ 18424 w 847466"/>
              <a:gd name="connsiteY13" fmla="*/ 4645 h 1474812"/>
              <a:gd name="connsiteX14" fmla="*/ 50161 w 847466"/>
              <a:gd name="connsiteY14" fmla="*/ 39674 h 1474812"/>
              <a:gd name="connsiteX15" fmla="*/ 657490 w 847466"/>
              <a:gd name="connsiteY15" fmla="*/ 131966 h 1474812"/>
              <a:gd name="connsiteX16" fmla="*/ 835348 w 847466"/>
              <a:gd name="connsiteY16" fmla="*/ 1563 h 1474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47466" h="1474812">
                <a:moveTo>
                  <a:pt x="836512" y="0"/>
                </a:moveTo>
                <a:lnTo>
                  <a:pt x="778399" y="158777"/>
                </a:lnTo>
                <a:cubicBezTo>
                  <a:pt x="723418" y="335547"/>
                  <a:pt x="693799" y="523491"/>
                  <a:pt x="693799" y="718353"/>
                </a:cubicBezTo>
                <a:cubicBezTo>
                  <a:pt x="693799" y="978169"/>
                  <a:pt x="746455" y="1225687"/>
                  <a:pt x="841677" y="1450817"/>
                </a:cubicBezTo>
                <a:lnTo>
                  <a:pt x="847466" y="1462835"/>
                </a:lnTo>
                <a:lnTo>
                  <a:pt x="803187" y="1413877"/>
                </a:lnTo>
                <a:cubicBezTo>
                  <a:pt x="642731" y="1268431"/>
                  <a:pt x="404678" y="1224568"/>
                  <a:pt x="195858" y="1321421"/>
                </a:cubicBezTo>
                <a:cubicBezTo>
                  <a:pt x="126251" y="1353706"/>
                  <a:pt x="66482" y="1398569"/>
                  <a:pt x="18000" y="1452054"/>
                </a:cubicBezTo>
                <a:lnTo>
                  <a:pt x="1082" y="1474812"/>
                </a:lnTo>
                <a:lnTo>
                  <a:pt x="0" y="1474812"/>
                </a:lnTo>
                <a:lnTo>
                  <a:pt x="11560" y="1450817"/>
                </a:lnTo>
                <a:cubicBezTo>
                  <a:pt x="106781" y="1225687"/>
                  <a:pt x="159437" y="978169"/>
                  <a:pt x="159437" y="718353"/>
                </a:cubicBezTo>
                <a:cubicBezTo>
                  <a:pt x="159437" y="523491"/>
                  <a:pt x="129818" y="335547"/>
                  <a:pt x="74837" y="158777"/>
                </a:cubicBezTo>
                <a:lnTo>
                  <a:pt x="18424" y="4645"/>
                </a:lnTo>
                <a:lnTo>
                  <a:pt x="50161" y="39674"/>
                </a:lnTo>
                <a:cubicBezTo>
                  <a:pt x="210617" y="184865"/>
                  <a:pt x="448670" y="228650"/>
                  <a:pt x="657490" y="131966"/>
                </a:cubicBezTo>
                <a:cubicBezTo>
                  <a:pt x="727097" y="99739"/>
                  <a:pt x="786866" y="54955"/>
                  <a:pt x="835348" y="156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34" name="Block Arc 25">
            <a:extLst>
              <a:ext uri="{FF2B5EF4-FFF2-40B4-BE49-F238E27FC236}">
                <a16:creationId xmlns:a16="http://schemas.microsoft.com/office/drawing/2014/main" xmlns="" id="{2385F7AE-6A0B-4B22-8DD9-58559DA705C9}"/>
              </a:ext>
            </a:extLst>
          </p:cNvPr>
          <p:cNvSpPr>
            <a:spLocks noChangeAspect="1"/>
          </p:cNvSpPr>
          <p:nvPr/>
        </p:nvSpPr>
        <p:spPr>
          <a:xfrm>
            <a:off x="10720856" y="3045592"/>
            <a:ext cx="508396" cy="617150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83771" y="228127"/>
            <a:ext cx="10629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Развивающая предметно – пространственная среда ДО в соответствии с ФГОС ДОО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406671" y="1662050"/>
            <a:ext cx="37616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Трансформируемая и </a:t>
            </a:r>
          </a:p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полифункциональная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243592" y="5351401"/>
            <a:ext cx="25173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3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Вариативная  </a:t>
            </a:r>
            <a:endParaRPr lang="ru-RU" sz="2800" dirty="0" smtClean="0">
              <a:ln>
                <a:solidFill>
                  <a:schemeClr val="tx1"/>
                </a:solidFill>
              </a:ln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xmlns="" id="{DD59881D-26FD-493B-8AE1-06C59DF34840}"/>
              </a:ext>
            </a:extLst>
          </p:cNvPr>
          <p:cNvSpPr/>
          <p:nvPr/>
        </p:nvSpPr>
        <p:spPr>
          <a:xfrm>
            <a:off x="8049986" y="4310744"/>
            <a:ext cx="646059" cy="601580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3" name="Oval 21">
            <a:extLst>
              <a:ext uri="{FF2B5EF4-FFF2-40B4-BE49-F238E27FC236}">
                <a16:creationId xmlns:a16="http://schemas.microsoft.com/office/drawing/2014/main" xmlns="" id="{B92F2676-D90E-40BF-8AC5-C623D6EC5932}"/>
              </a:ext>
            </a:extLst>
          </p:cNvPr>
          <p:cNvSpPr>
            <a:spLocks noChangeAspect="1"/>
          </p:cNvSpPr>
          <p:nvPr/>
        </p:nvSpPr>
        <p:spPr>
          <a:xfrm>
            <a:off x="3035272" y="4060295"/>
            <a:ext cx="769285" cy="75663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44" name="Block Arc 41">
            <a:extLst>
              <a:ext uri="{FF2B5EF4-FFF2-40B4-BE49-F238E27FC236}">
                <a16:creationId xmlns:a16="http://schemas.microsoft.com/office/drawing/2014/main" xmlns="" id="{36DCD789-FED8-401C-8C81-CF9F331DAB6D}"/>
              </a:ext>
            </a:extLst>
          </p:cNvPr>
          <p:cNvSpPr/>
          <p:nvPr/>
        </p:nvSpPr>
        <p:spPr>
          <a:xfrm>
            <a:off x="5502571" y="3074277"/>
            <a:ext cx="653300" cy="681294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 dirty="0">
              <a:solidFill>
                <a:schemeClr val="accent2"/>
              </a:solidFill>
            </a:endParaRPr>
          </a:p>
        </p:txBody>
      </p:sp>
      <p:sp>
        <p:nvSpPr>
          <p:cNvPr id="45" name="Oval 31">
            <a:extLst>
              <a:ext uri="{FF2B5EF4-FFF2-40B4-BE49-F238E27FC236}">
                <a16:creationId xmlns:a16="http://schemas.microsoft.com/office/drawing/2014/main" xmlns="" id="{9CEA4298-5C72-495F-935E-04B7A42F93E1}"/>
              </a:ext>
            </a:extLst>
          </p:cNvPr>
          <p:cNvSpPr/>
          <p:nvPr/>
        </p:nvSpPr>
        <p:spPr>
          <a:xfrm>
            <a:off x="636815" y="2859950"/>
            <a:ext cx="767442" cy="748663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xmlns="" val="39796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636814" y="669471"/>
            <a:ext cx="11103429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Безопасность предметно-пространственной среды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физкультурного зала предполагает соответствие всех ее элементов требованиям по обеспечению надежности и безопасности их использования.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IMG2022040509402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37514" y="2592162"/>
            <a:ext cx="5666015" cy="4037238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4" name="Рисунок 3" descr="IMG20220405094853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2543442"/>
            <a:ext cx="5600700" cy="403697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20220405093944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0072" y="1489982"/>
            <a:ext cx="6487885" cy="507410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6" name="Рисунок 5" descr="IMG20220405094339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1255" y="241606"/>
            <a:ext cx="6035117" cy="452633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20220405095927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271" y="228599"/>
            <a:ext cx="6237516" cy="4678137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2" name="Рисунок 1" descr="20220404_100343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 l="1741" t="11429" r="2098"/>
          <a:stretch>
            <a:fillRect/>
          </a:stretch>
        </p:blipFill>
        <p:spPr>
          <a:xfrm>
            <a:off x="5617030" y="2752981"/>
            <a:ext cx="6335486" cy="3794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979714" y="0"/>
            <a:ext cx="10499272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Доступность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среды предполагает 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свободный доступ детей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том числе детей с ограниченными возможностями здоровья и детей-инвалидов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 играм, игрушкам, материалам, пособиям, обеспечивающим все основные виды детской активности;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исправность и сохранность материалов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 оборудования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IMG20220405095436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47756" y="3004457"/>
            <a:ext cx="5312229" cy="36576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2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21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D23F"/>
      </a:accent1>
      <a:accent2>
        <a:srgbClr val="F79465"/>
      </a:accent2>
      <a:accent3>
        <a:srgbClr val="ED3B55"/>
      </a:accent3>
      <a:accent4>
        <a:srgbClr val="54CBA0"/>
      </a:accent4>
      <a:accent5>
        <a:srgbClr val="78AAE1"/>
      </a:accent5>
      <a:accent6>
        <a:srgbClr val="77DBE1"/>
      </a:accent6>
      <a:hlink>
        <a:srgbClr val="FFFF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4105</TotalTime>
  <Words>559</Words>
  <Application>Microsoft Office PowerPoint</Application>
  <PresentationFormat>Произвольный</PresentationFormat>
  <Paragraphs>79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Contents Slide Master</vt:lpstr>
      <vt:lpstr>Section Break Slide Master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UeerAsus</cp:lastModifiedBy>
  <cp:revision>129</cp:revision>
  <dcterms:created xsi:type="dcterms:W3CDTF">2020-01-20T05:08:25Z</dcterms:created>
  <dcterms:modified xsi:type="dcterms:W3CDTF">2022-04-06T07:01:37Z</dcterms:modified>
</cp:coreProperties>
</file>