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1"/>
  </p:sldMasterIdLst>
  <p:notesMasterIdLst>
    <p:notesMasterId r:id="rId29"/>
  </p:notesMasterIdLst>
  <p:sldIdLst>
    <p:sldId id="256" r:id="rId2"/>
    <p:sldId id="260" r:id="rId3"/>
    <p:sldId id="272" r:id="rId4"/>
    <p:sldId id="267" r:id="rId5"/>
    <p:sldId id="274" r:id="rId6"/>
    <p:sldId id="268" r:id="rId7"/>
    <p:sldId id="270" r:id="rId8"/>
    <p:sldId id="277" r:id="rId9"/>
    <p:sldId id="280" r:id="rId10"/>
    <p:sldId id="273" r:id="rId11"/>
    <p:sldId id="271" r:id="rId12"/>
    <p:sldId id="264" r:id="rId13"/>
    <p:sldId id="281" r:id="rId14"/>
    <p:sldId id="293" r:id="rId15"/>
    <p:sldId id="299" r:id="rId16"/>
    <p:sldId id="300" r:id="rId17"/>
    <p:sldId id="288" r:id="rId18"/>
    <p:sldId id="284" r:id="rId19"/>
    <p:sldId id="297" r:id="rId20"/>
    <p:sldId id="283" r:id="rId21"/>
    <p:sldId id="282" r:id="rId22"/>
    <p:sldId id="295" r:id="rId23"/>
    <p:sldId id="296" r:id="rId24"/>
    <p:sldId id="287" r:id="rId25"/>
    <p:sldId id="285" r:id="rId26"/>
    <p:sldId id="286" r:id="rId27"/>
    <p:sldId id="258" r:id="rId2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E286"/>
    <a:srgbClr val="B0E799"/>
    <a:srgbClr val="90C448"/>
    <a:srgbClr val="00C659"/>
    <a:srgbClr val="6AA8BC"/>
    <a:srgbClr val="0148A4"/>
    <a:srgbClr val="AFD7E1"/>
    <a:srgbClr val="DE496E"/>
    <a:srgbClr val="973D49"/>
    <a:srgbClr val="BE516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987" autoAdjust="0"/>
  </p:normalViewPr>
  <p:slideViewPr>
    <p:cSldViewPr snapToGrid="0">
      <p:cViewPr varScale="1">
        <p:scale>
          <a:sx n="52" d="100"/>
          <a:sy n="52" d="100"/>
        </p:scale>
        <p:origin x="-127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62" y="5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8137F2F-0A1C-4690-8F0E-BD2F17332C76}" type="datetimeFigureOut">
              <a:rPr lang="ru-RU"/>
              <a:pPr>
                <a:defRPr/>
              </a:pPr>
              <a:t>12.03.2021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9A382EC-4C58-4DF1-A942-084BEF0E6E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29482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6F5237-E72C-4CCC-B25E-2FA30DFDB360}" type="slidenum">
              <a:rPr lang="ru-RU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951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A382EC-4C58-4DF1-A942-084BEF0E6E8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A382EC-4C58-4DF1-A942-084BEF0E6E8E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83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1318900" y="586727"/>
            <a:ext cx="9554199" cy="5445696"/>
          </a:xfrm>
          <a:prstGeom prst="rect">
            <a:avLst/>
          </a:prstGeom>
          <a:solidFill>
            <a:srgbClr val="FFFFFF">
              <a:shade val="85000"/>
              <a:alpha val="70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2" descr="https://avatanplus.com/files/resources/mid/585501a168b311590c0e5e95.png"/>
          <p:cNvPicPr>
            <a:picLocks noChangeAspect="1" noChangeArrowheads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6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1327446" y="586727"/>
            <a:ext cx="9554199" cy="5445696"/>
          </a:xfrm>
          <a:prstGeom prst="rect">
            <a:avLst/>
          </a:prstGeom>
          <a:solidFill>
            <a:srgbClr val="FFFFFF">
              <a:shade val="85000"/>
              <a:alpha val="70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47" y="586727"/>
            <a:ext cx="9554198" cy="5417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266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557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7864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6983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5976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5562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0256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4071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493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playcast.ru/uploads/2016/04/16/18284071.jpg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1" y="5728945"/>
            <a:ext cx="1133474" cy="9925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330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59222" y="343159"/>
            <a:ext cx="11673555" cy="6171684"/>
          </a:xfrm>
          <a:prstGeom prst="rect">
            <a:avLst/>
          </a:prstGeom>
          <a:solidFill>
            <a:srgbClr val="FFFFFF">
              <a:shade val="85000"/>
              <a:alpha val="48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https://i.ya-webdesign.com/images/colorful-music-note-png-7.png"/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563" y="4925619"/>
            <a:ext cx="975301" cy="1678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avatanplus.com/files/resources/mid/585501a168b311590c0e5e95.png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 smtClean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© </a:t>
            </a:r>
            <a:r>
              <a:rPr lang="ru-RU" sz="600" b="0" dirty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Полшкова В.В., </a:t>
            </a:r>
            <a:r>
              <a:rPr lang="ru-RU" sz="600" b="0" dirty="0" smtClean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2019</a:t>
            </a:r>
            <a:endParaRPr lang="ru-RU" sz="600" b="0" dirty="0">
              <a:solidFill>
                <a:schemeClr val="bg2">
                  <a:lumMod val="75000"/>
                </a:schemeClr>
              </a:solidFill>
              <a:latin typeface="AGReveranc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3996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04" y="470425"/>
            <a:ext cx="11206392" cy="5917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 userDrawn="1"/>
        </p:nvSpPr>
        <p:spPr>
          <a:xfrm>
            <a:off x="492804" y="439198"/>
            <a:ext cx="11206392" cy="5917152"/>
          </a:xfrm>
          <a:prstGeom prst="rect">
            <a:avLst/>
          </a:prstGeom>
          <a:solidFill>
            <a:srgbClr val="FFFFFF">
              <a:shade val="85000"/>
              <a:alpha val="85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2" descr="https://avatanplus.com/files/resources/mid/585501a168b311590c0e5e95.png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originals/3e/e9/63/3ee963f06ad14a63abfa9c05faeb5b9c.png"/>
          <p:cNvPicPr>
            <a:picLocks noChangeAspect="1" noChangeArrowheads="1"/>
          </p:cNvPicPr>
          <p:nvPr userDrawn="1"/>
        </p:nvPicPr>
        <p:blipFill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050" y="5807476"/>
            <a:ext cx="860904" cy="913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 smtClean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© </a:t>
            </a:r>
            <a:r>
              <a:rPr lang="ru-RU" sz="600" b="0" dirty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Полшкова В.В., </a:t>
            </a:r>
            <a:r>
              <a:rPr lang="ru-RU" sz="600" b="0" dirty="0" smtClean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2019</a:t>
            </a:r>
            <a:endParaRPr lang="ru-RU" sz="600" b="0" dirty="0">
              <a:solidFill>
                <a:schemeClr val="bg2">
                  <a:lumMod val="75000"/>
                </a:schemeClr>
              </a:solidFill>
              <a:latin typeface="AGReveranc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5457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i.pinimg.com/originals/3e/e9/63/3ee963f06ad14a63abfa9c05faeb5b9c.png"/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222" y="206634"/>
            <a:ext cx="860904" cy="913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с двумя усеченными противолежащими углами 7"/>
          <p:cNvSpPr/>
          <p:nvPr userDrawn="1"/>
        </p:nvSpPr>
        <p:spPr>
          <a:xfrm>
            <a:off x="259222" y="343159"/>
            <a:ext cx="11673555" cy="6171684"/>
          </a:xfrm>
          <a:prstGeom prst="snip2DiagRect">
            <a:avLst/>
          </a:prstGeom>
          <a:solidFill>
            <a:srgbClr val="FFFFFF">
              <a:shade val="85000"/>
              <a:alpha val="83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2" descr="https://avatanplus.com/files/resources/mid/585501a168b311590c0e5e95.png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 smtClean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© </a:t>
            </a:r>
            <a:r>
              <a:rPr lang="ru-RU" sz="600" b="0" dirty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Полшкова В.В., </a:t>
            </a:r>
            <a:r>
              <a:rPr lang="ru-RU" sz="600" b="0" dirty="0" smtClean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2019</a:t>
            </a:r>
            <a:endParaRPr lang="ru-RU" sz="600" b="0" dirty="0">
              <a:solidFill>
                <a:schemeClr val="bg2">
                  <a:lumMod val="75000"/>
                </a:schemeClr>
              </a:solidFill>
              <a:latin typeface="AGReveranc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691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04" y="470425"/>
            <a:ext cx="11206392" cy="5917152"/>
          </a:xfrm>
          <a:prstGeom prst="rect">
            <a:avLst/>
          </a:prstGeom>
          <a:solidFill>
            <a:srgbClr val="FFFFFF">
              <a:shade val="85000"/>
              <a:alpha val="6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 userDrawn="1"/>
        </p:nvSpPr>
        <p:spPr>
          <a:xfrm>
            <a:off x="492804" y="439198"/>
            <a:ext cx="11206392" cy="5917152"/>
          </a:xfrm>
          <a:prstGeom prst="rect">
            <a:avLst/>
          </a:prstGeom>
          <a:solidFill>
            <a:srgbClr val="FFFFFF">
              <a:shade val="85000"/>
              <a:alpha val="63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2" descr="https://avatanplus.com/files/resources/mid/585501a168b311590c0e5e95.png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 smtClean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© </a:t>
            </a:r>
            <a:r>
              <a:rPr lang="ru-RU" sz="600" b="0" dirty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Полшкова В.В., </a:t>
            </a:r>
            <a:r>
              <a:rPr lang="ru-RU" sz="600" b="0" dirty="0" smtClean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2019</a:t>
            </a:r>
            <a:endParaRPr lang="ru-RU" sz="600" b="0" dirty="0">
              <a:solidFill>
                <a:schemeClr val="bg2">
                  <a:lumMod val="75000"/>
                </a:schemeClr>
              </a:solidFill>
              <a:latin typeface="AGReveranc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734" y="2005012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451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59222" y="343159"/>
            <a:ext cx="11673555" cy="6171684"/>
          </a:xfrm>
          <a:prstGeom prst="rect">
            <a:avLst/>
          </a:prstGeom>
          <a:solidFill>
            <a:srgbClr val="FFFFFF">
              <a:shade val="85000"/>
              <a:alpha val="83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2" descr="https://avatanplus.com/files/resources/mid/585501a168b311590c0e5e95.png"/>
          <p:cNvPicPr>
            <a:picLocks noChangeAspect="1" noChangeArrowheads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g-fotki.yandex.ru/get/9811/56195015.1dc/0_c4222_c528f497_XL.png"/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Glass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521" y="6017504"/>
            <a:ext cx="1422163" cy="7039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 smtClean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© </a:t>
            </a:r>
            <a:r>
              <a:rPr lang="ru-RU" sz="600" b="0" dirty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Полшкова В.В., </a:t>
            </a:r>
            <a:r>
              <a:rPr lang="ru-RU" sz="600" b="0" dirty="0" smtClean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2019</a:t>
            </a:r>
            <a:endParaRPr lang="ru-RU" sz="600" b="0" dirty="0">
              <a:solidFill>
                <a:schemeClr val="bg2">
                  <a:lumMod val="75000"/>
                </a:schemeClr>
              </a:solidFill>
              <a:latin typeface="AGReveranc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027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https://avatanplus.com/files/resources/mid/585501a168b311590c0e5e95.png"/>
          <p:cNvPicPr>
            <a:picLocks noChangeAspect="1" noChangeArrowheads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492804" y="470424"/>
            <a:ext cx="11206392" cy="5917152"/>
          </a:xfrm>
          <a:prstGeom prst="rect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8" descr="https://i.pinimg.com/originals/42/c8/f0/42c8f0563276644fae57fbe901567ec0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2995" y="5526696"/>
            <a:ext cx="1496938" cy="842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g-fotki.yandex.ru/get/9811/56195015.1dc/0_c4222_c528f497_XL.png"/>
          <p:cNvPicPr>
            <a:picLocks noChangeAspect="1" noChangeArrowheads="1"/>
          </p:cNvPicPr>
          <p:nvPr userDrawn="1"/>
        </p:nvPicPr>
        <p:blipFill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733604"/>
            <a:ext cx="1422163" cy="7039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 smtClean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© </a:t>
            </a:r>
            <a:r>
              <a:rPr lang="ru-RU" sz="600" b="0" dirty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Полшкова В.В., </a:t>
            </a:r>
            <a:r>
              <a:rPr lang="ru-RU" sz="600" b="0" dirty="0" smtClean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2019</a:t>
            </a:r>
            <a:endParaRPr lang="ru-RU" sz="600" b="0" dirty="0">
              <a:solidFill>
                <a:schemeClr val="bg2">
                  <a:lumMod val="75000"/>
                </a:schemeClr>
              </a:solidFill>
              <a:latin typeface="AGReveranc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0655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7029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 descr="https://avatanplus.com/files/resources/mid/585501a168b311590c0e5e95.png"/>
          <p:cNvPicPr>
            <a:picLocks noChangeAspect="1" noChangeArrowheads="1"/>
          </p:cNvPicPr>
          <p:nvPr userDrawn="1"/>
        </p:nvPicPr>
        <p:blipFill>
          <a:blip r:embed="rId20">
            <a:biLevel thresh="25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 userDrawn="1"/>
        </p:nvSpPr>
        <p:spPr>
          <a:xfrm>
            <a:off x="259222" y="343159"/>
            <a:ext cx="11673555" cy="6171684"/>
          </a:xfrm>
          <a:prstGeom prst="rect">
            <a:avLst/>
          </a:prstGeom>
          <a:solidFill>
            <a:srgbClr val="FFFFFF">
              <a:shade val="85000"/>
              <a:alpha val="92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 smtClean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© </a:t>
            </a:r>
            <a:r>
              <a:rPr lang="ru-RU" sz="600" b="0" dirty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Полшкова В.В., </a:t>
            </a:r>
            <a:r>
              <a:rPr lang="ru-RU" sz="600" b="0" dirty="0" smtClean="0">
                <a:solidFill>
                  <a:schemeClr val="bg2">
                    <a:lumMod val="75000"/>
                  </a:schemeClr>
                </a:solidFill>
                <a:latin typeface="AGReverance" pitchFamily="2" charset="0"/>
              </a:rPr>
              <a:t>2019</a:t>
            </a:r>
            <a:endParaRPr lang="ru-RU" sz="600" b="0" dirty="0">
              <a:solidFill>
                <a:schemeClr val="bg2">
                  <a:lumMod val="75000"/>
                </a:schemeClr>
              </a:solidFill>
              <a:latin typeface="AGReverance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7E086-C182-49E0-ABAB-5B818274B6FA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50DC1-1EA6-4EAD-9E6F-0E23B36FB3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599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3273" y="4805652"/>
            <a:ext cx="9144000" cy="1039977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00000"/>
              </a:lnSpc>
            </a:pPr>
            <a:r>
              <a:rPr lang="ru-RU" sz="1600" dirty="0" err="1" smtClean="0"/>
              <a:t>Каламбет</a:t>
            </a:r>
            <a:r>
              <a:rPr lang="ru-RU" sz="1600" dirty="0" smtClean="0"/>
              <a:t>  Лариса Николаевна  </a:t>
            </a:r>
          </a:p>
          <a:p>
            <a:pPr algn="r">
              <a:lnSpc>
                <a:spcPct val="100000"/>
              </a:lnSpc>
            </a:pPr>
            <a:r>
              <a:rPr lang="ru-RU" sz="1600" dirty="0" smtClean="0"/>
              <a:t>музыкальный руководитель 1 </a:t>
            </a:r>
            <a:r>
              <a:rPr lang="ru-RU" sz="1600" dirty="0" err="1" smtClean="0"/>
              <a:t>к.к</a:t>
            </a:r>
            <a:r>
              <a:rPr lang="ru-RU" sz="1600" dirty="0" smtClean="0"/>
              <a:t>. </a:t>
            </a:r>
          </a:p>
          <a:p>
            <a:pPr algn="r">
              <a:lnSpc>
                <a:spcPct val="100000"/>
              </a:lnSpc>
            </a:pPr>
            <a:r>
              <a:rPr lang="ru-RU" sz="1600" dirty="0" smtClean="0"/>
              <a:t>МДОАУ «Детский сад № </a:t>
            </a:r>
            <a:r>
              <a:rPr lang="en-US" sz="1600" dirty="0" smtClean="0"/>
              <a:t>62</a:t>
            </a:r>
            <a:r>
              <a:rPr lang="ru-RU" sz="1600" dirty="0" smtClean="0"/>
              <a:t> г. Орска»</a:t>
            </a:r>
          </a:p>
        </p:txBody>
      </p:sp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57181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Музыкально </a:t>
            </a:r>
            <a:r>
              <a:rPr lang="ru-RU" dirty="0" smtClean="0"/>
              <a:t>- дидактические игры и  пособия  </a:t>
            </a:r>
            <a:br>
              <a:rPr lang="ru-RU" dirty="0" smtClean="0"/>
            </a:br>
            <a:r>
              <a:rPr lang="ru-RU" dirty="0" smtClean="0"/>
              <a:t>развивающие  </a:t>
            </a:r>
            <a:r>
              <a:rPr lang="ru-RU" dirty="0" smtClean="0"/>
              <a:t>голос  </a:t>
            </a:r>
            <a:r>
              <a:rPr lang="ru-RU" dirty="0" smtClean="0"/>
              <a:t>и </a:t>
            </a:r>
            <a:r>
              <a:rPr lang="ru-RU" dirty="0" smtClean="0"/>
              <a:t>слух детей дошкольного </a:t>
            </a:r>
            <a:r>
              <a:rPr lang="ru-RU" dirty="0" err="1" smtClean="0"/>
              <a:t>возроста</a:t>
            </a:r>
            <a:endParaRPr lang="ru-RU" dirty="0" smtClean="0">
              <a:ln>
                <a:noFill/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Дыхательные </a:t>
            </a:r>
            <a:r>
              <a:rPr lang="ru-RU" dirty="0"/>
              <a:t>упражнения можно разделить на несколько групп:</a:t>
            </a:r>
          </a:p>
          <a:p>
            <a:pPr lvl="0"/>
            <a:r>
              <a:rPr lang="ru-RU" dirty="0"/>
              <a:t>упражнения для развития дыхания без звука;</a:t>
            </a:r>
          </a:p>
          <a:p>
            <a:pPr lvl="0"/>
            <a:r>
              <a:rPr lang="ru-RU" dirty="0"/>
              <a:t>звуковые дыхательные упражнения;</a:t>
            </a:r>
          </a:p>
          <a:p>
            <a:pPr lvl="0"/>
            <a:r>
              <a:rPr lang="ru-RU" dirty="0"/>
              <a:t>дыхательные упражнения с движениями;</a:t>
            </a:r>
          </a:p>
          <a:p>
            <a:pPr lvl="0"/>
            <a:r>
              <a:rPr lang="ru-RU" dirty="0"/>
              <a:t>дыхательные упражнения с предметами;</a:t>
            </a:r>
          </a:p>
          <a:p>
            <a:pPr lvl="0"/>
            <a:r>
              <a:rPr lang="ru-RU" dirty="0"/>
              <a:t>упражнения на развитие дыхания под музыку;</a:t>
            </a:r>
          </a:p>
          <a:p>
            <a:pPr lvl="0"/>
            <a:r>
              <a:rPr lang="ru-RU" dirty="0"/>
              <a:t>игровые дыхательные упражнения по </a:t>
            </a:r>
            <a:r>
              <a:rPr lang="ru-RU" dirty="0" err="1"/>
              <a:t>Б.С.Толкачёву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.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Дыхание</a:t>
            </a:r>
            <a:r>
              <a:rPr lang="ru-RU" sz="2400" dirty="0" smtClean="0"/>
              <a:t> </a:t>
            </a:r>
            <a:r>
              <a:rPr lang="ru-RU" sz="2400" dirty="0"/>
              <a:t>– один из основных факторов голосообразования. Если в повседневной жизни дыхание производится непроизвольно, то певческое дыхание требует волевых усилий. Оно состоит из вдоха, задержки дыхания и выдоха.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477410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Тренажеры для дыхания</a:t>
            </a:r>
            <a:endParaRPr lang="ru-RU" dirty="0"/>
          </a:p>
        </p:txBody>
      </p:sp>
      <p:pic>
        <p:nvPicPr>
          <p:cNvPr id="8" name="Содержимое 7" descr="SxGOk-qzo1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4773" y="1379094"/>
            <a:ext cx="5861155" cy="5231567"/>
          </a:xfrm>
        </p:spPr>
      </p:pic>
      <p:pic>
        <p:nvPicPr>
          <p:cNvPr id="9" name="Содержимое 8" descr="W7rcmRQxybU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6509" b="-10419"/>
          <a:stretch>
            <a:fillRect/>
          </a:stretch>
        </p:blipFill>
        <p:spPr>
          <a:xfrm>
            <a:off x="6298647" y="1446415"/>
            <a:ext cx="5488800" cy="5811142"/>
          </a:xfrm>
        </p:spPr>
      </p:pic>
    </p:spTree>
    <p:extLst>
      <p:ext uri="{BB962C8B-B14F-4D97-AF65-F5344CB8AC3E}">
        <p14:creationId xmlns="" xmlns:p14="http://schemas.microsoft.com/office/powerpoint/2010/main" val="117724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</a:t>
            </a:r>
            <a:endParaRPr lang="ru-RU" dirty="0"/>
          </a:p>
        </p:txBody>
      </p:sp>
      <p:pic>
        <p:nvPicPr>
          <p:cNvPr id="5" name="Содержимое 4" descr="I_JH7w9GWCg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2986" y="284813"/>
            <a:ext cx="3263504" cy="4438104"/>
          </a:xfrm>
        </p:spPr>
      </p:pic>
      <p:pic>
        <p:nvPicPr>
          <p:cNvPr id="7" name="Содержимое 6" descr="6EKH6sdIW_8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68126" y="1330950"/>
            <a:ext cx="3436818" cy="4351338"/>
          </a:xfrm>
        </p:spPr>
      </p:pic>
      <p:pic>
        <p:nvPicPr>
          <p:cNvPr id="3074" name="Picture 2" descr="C:\Users\Yul\Desktop\картинки призентация\k-EecUhlhG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4728" y="1977203"/>
            <a:ext cx="3754251" cy="4573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4379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1RvC7mxZPp0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77004" y="1300971"/>
            <a:ext cx="4351338" cy="4351338"/>
          </a:xfrm>
        </p:spPr>
      </p:pic>
      <p:pic>
        <p:nvPicPr>
          <p:cNvPr id="6" name="Содержимое 5" descr="8aWOqD5VIcc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825672" y="2611593"/>
            <a:ext cx="4001567" cy="3819187"/>
          </a:xfrm>
        </p:spPr>
      </p:pic>
      <p:pic>
        <p:nvPicPr>
          <p:cNvPr id="4098" name="Picture 2" descr="C:\Users\Yul\Desktop\картинки призентация\gHG0Lck4JWk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9821" y="209862"/>
            <a:ext cx="3432749" cy="4616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dirty="0" smtClean="0"/>
              <a:t>Красивое пение складывается из чистого, точного звука, имеющего приятную тембровую окраску. Достигается красота пения только путём многократных повторений и постоянной, кропотливой работы педагога над звуком. В этом помогают многообразные упражнения, которые мы подразделяем на:</a:t>
            </a:r>
            <a:br>
              <a:rPr lang="ru-RU" dirty="0" smtClean="0"/>
            </a:br>
            <a:r>
              <a:rPr lang="ru-RU" dirty="0" smtClean="0"/>
              <a:t>упражнения на формирования правильного звукообразования;</a:t>
            </a: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7161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2uTvvlBVH0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89744"/>
            <a:ext cx="5181600" cy="6041036"/>
          </a:xfrm>
        </p:spPr>
      </p:pic>
      <p:pic>
        <p:nvPicPr>
          <p:cNvPr id="12" name="Содержимое 11" descr="861bzb1Zolo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61165" y="391886"/>
            <a:ext cx="5564777" cy="6061165"/>
          </a:xfrm>
        </p:spPr>
      </p:pic>
    </p:spTree>
    <p:extLst>
      <p:ext uri="{BB962C8B-B14F-4D97-AF65-F5344CB8AC3E}">
        <p14:creationId xmlns="" xmlns:p14="http://schemas.microsoft.com/office/powerpoint/2010/main" val="22949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J-k9Eg-KBK0 (1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5216" y="512064"/>
            <a:ext cx="5833872" cy="6035040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Фото с пружинкой</a:t>
            </a:r>
          </a:p>
          <a:p>
            <a:endParaRPr lang="ru-RU" dirty="0"/>
          </a:p>
        </p:txBody>
      </p:sp>
      <p:pic>
        <p:nvPicPr>
          <p:cNvPr id="2050" name="Picture 2" descr="C:\Users\Yul\Desktop\для презентаций\o_onQH2_-j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8816" y="475488"/>
            <a:ext cx="5138928" cy="610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48145"/>
            <a:ext cx="10515600" cy="942543"/>
          </a:xfrm>
        </p:spPr>
        <p:txBody>
          <a:bodyPr>
            <a:normAutofit/>
          </a:bodyPr>
          <a:lstStyle/>
          <a:p>
            <a:r>
              <a:rPr lang="ru-RU" dirty="0" smtClean="0"/>
              <a:t>«Веселые  ребята»</a:t>
            </a:r>
            <a:endParaRPr lang="ru-RU" dirty="0"/>
          </a:p>
        </p:txBody>
      </p:sp>
      <p:pic>
        <p:nvPicPr>
          <p:cNvPr id="5" name="Содержимое 4" descr="-WHNsnVuBt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3311" y="1517904"/>
            <a:ext cx="10063625" cy="490902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6MByEXnYncU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5047" y="256032"/>
            <a:ext cx="10970623" cy="5834666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                     «Стрекоза»</a:t>
            </a:r>
            <a:endParaRPr lang="ru-RU" dirty="0"/>
          </a:p>
        </p:txBody>
      </p:sp>
      <p:pic>
        <p:nvPicPr>
          <p:cNvPr id="5" name="Содержимое 4" descr="b4WCND3SeIw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1902" t="-8193" r="-6521"/>
          <a:stretch>
            <a:fillRect/>
          </a:stretch>
        </p:blipFill>
        <p:spPr>
          <a:xfrm>
            <a:off x="570253" y="0"/>
            <a:ext cx="6483927" cy="6435712"/>
          </a:xfrm>
        </p:spPr>
      </p:pic>
      <p:pic>
        <p:nvPicPr>
          <p:cNvPr id="6" name="Содержимое 5" descr="wwgMFt2bKEY (1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3681" y="2277687"/>
            <a:ext cx="5137264" cy="4015841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dirty="0"/>
              <a:t>Пение наиболее доступный исполнительский вид музыкальной деятельности детей дошкольного возраста. Дети поют охотно и с удовольствием, что способствует у них развитию активного восприятия музыки, умение искренне и глубоко выразить свои чувства и переживания.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 «Запоют дети – запоёт народ»</a:t>
            </a:r>
            <a:br>
              <a:rPr lang="ru-RU" dirty="0" smtClean="0"/>
            </a:br>
            <a:r>
              <a:rPr lang="ru-RU" dirty="0" smtClean="0"/>
              <a:t> К.Д. Ушинского: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«Пчела»</a:t>
            </a:r>
            <a:endParaRPr lang="ru-RU" dirty="0"/>
          </a:p>
        </p:txBody>
      </p:sp>
      <p:pic>
        <p:nvPicPr>
          <p:cNvPr id="7" name="Содержимое 6" descr="-bVgmzJ8hz4 (1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9269" y="1481328"/>
            <a:ext cx="5277394" cy="4867220"/>
          </a:xfrm>
        </p:spPr>
      </p:pic>
      <p:pic>
        <p:nvPicPr>
          <p:cNvPr id="8" name="Содержимое 7" descr="hzZAJBZWj88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87291" y="548640"/>
            <a:ext cx="5564777" cy="56283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Узоры и самолет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Dvkk8vVKEOk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914" t="8351" r="3548" b="3370"/>
          <a:stretch>
            <a:fillRect/>
          </a:stretch>
        </p:blipFill>
        <p:spPr>
          <a:xfrm>
            <a:off x="332509" y="482138"/>
            <a:ext cx="5436524" cy="6001789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Содержимое 11" descr="5NVMj6o8oAA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12615" t="17830" r="4878" b="3101"/>
          <a:stretch>
            <a:fillRect/>
          </a:stretch>
        </p:blipFill>
        <p:spPr>
          <a:xfrm>
            <a:off x="5785659" y="515388"/>
            <a:ext cx="5818910" cy="60516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Лесенка. Собачки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Hb1KSeiHeiM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8785" y="282633"/>
            <a:ext cx="5776008" cy="599846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P3relTjB-Ks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68291" y="249382"/>
            <a:ext cx="5818909" cy="6084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Динамика – совокупность явлений, связанных с громкостью – силой звучания. Динамика в музыкальном произведении обозначается нюансами.</a:t>
            </a:r>
          </a:p>
          <a:p>
            <a:r>
              <a:rPr lang="ru-RU" dirty="0" smtClean="0"/>
              <a:t>Нюансы – динамические оттенки звука.</a:t>
            </a:r>
          </a:p>
          <a:p>
            <a:r>
              <a:rPr lang="ru-RU" dirty="0" smtClean="0"/>
              <a:t>Вся вокальная работа с дошкольниками должна строиться на негромкой динамике. Основой воспитания детского голоса должна быть выработка активного </a:t>
            </a:r>
            <a:r>
              <a:rPr lang="en-US" i="1" dirty="0" smtClean="0"/>
              <a:t>piano</a:t>
            </a:r>
            <a:r>
              <a:rPr lang="ru-RU" i="1" dirty="0" smtClean="0"/>
              <a:t>.</a:t>
            </a:r>
            <a:r>
              <a:rPr lang="ru-RU" dirty="0" smtClean="0"/>
              <a:t> Это значит, что и дыхание, и звукообразование должны быть также активны, как при пении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/>
              <a:t>Дидактическая игры для развития динамического слуха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6oCq2vjxQPg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7816"/>
          <a:stretch>
            <a:fillRect/>
          </a:stretch>
        </p:blipFill>
        <p:spPr>
          <a:xfrm>
            <a:off x="330523" y="216130"/>
            <a:ext cx="4912784" cy="405661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27poxd4Finc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5487" r="144"/>
          <a:stretch>
            <a:fillRect/>
          </a:stretch>
        </p:blipFill>
        <p:spPr>
          <a:xfrm>
            <a:off x="8030095" y="3175462"/>
            <a:ext cx="3923608" cy="3463089"/>
          </a:xfrm>
        </p:spPr>
      </p:pic>
      <p:pic>
        <p:nvPicPr>
          <p:cNvPr id="1026" name="Picture 2" descr="C:\Users\Yul\Desktop\новоеее\kSO88VFUdcg.jpg"/>
          <p:cNvPicPr>
            <a:picLocks noChangeAspect="1" noChangeArrowheads="1"/>
          </p:cNvPicPr>
          <p:nvPr/>
        </p:nvPicPr>
        <p:blipFill>
          <a:blip r:embed="rId4"/>
          <a:srcRect t="6726"/>
          <a:stretch>
            <a:fillRect/>
          </a:stretch>
        </p:blipFill>
        <p:spPr bwMode="auto">
          <a:xfrm>
            <a:off x="4771505" y="1712422"/>
            <a:ext cx="3441470" cy="4089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на развитие динамического слуха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cYBqCp7EWow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5265" y="1124262"/>
            <a:ext cx="5520742" cy="530651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CgZ511rzx0M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2897"/>
          <a:stretch>
            <a:fillRect/>
          </a:stretch>
        </p:blipFill>
        <p:spPr>
          <a:xfrm>
            <a:off x="6048394" y="1180408"/>
            <a:ext cx="5838806" cy="52370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oQfXbCNfQwo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4647" y="266007"/>
            <a:ext cx="10944537" cy="62445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897775"/>
            <a:ext cx="9144000" cy="436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21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n>
                  <a:noFill/>
                </a:ln>
              </a:rPr>
              <a:t>Спасибо </a:t>
            </a:r>
            <a:r>
              <a:rPr lang="ru-RU" smtClean="0">
                <a:ln>
                  <a:noFill/>
                </a:ln>
              </a:rPr>
              <a:t>за внимание! </a:t>
            </a:r>
            <a:endParaRPr lang="ru-RU" dirty="0" smtClean="0">
              <a:ln>
                <a:noFill/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38200" y="1469571"/>
            <a:ext cx="10515600" cy="4707392"/>
          </a:xfrm>
        </p:spPr>
        <p:txBody>
          <a:bodyPr>
            <a:normAutofit lnSpcReduction="10000"/>
          </a:bodyPr>
          <a:lstStyle/>
          <a:p>
            <a:pPr marL="0" lvl="0" indent="0" fontAlgn="base">
              <a:buNone/>
            </a:pPr>
            <a:r>
              <a:rPr lang="ru-RU" b="1" dirty="0" smtClean="0"/>
              <a:t>Задачи:</a:t>
            </a:r>
          </a:p>
          <a:p>
            <a:pPr lvl="0" fontAlgn="base"/>
            <a:r>
              <a:rPr lang="ru-RU" dirty="0" smtClean="0"/>
              <a:t>Воспитывать интерес к вокальному искусству. </a:t>
            </a:r>
          </a:p>
          <a:p>
            <a:pPr lvl="0" fontAlgn="base"/>
            <a:r>
              <a:rPr lang="ru-RU" dirty="0" smtClean="0"/>
              <a:t>Научить детей правильно и выразительно петь. </a:t>
            </a:r>
          </a:p>
          <a:p>
            <a:pPr lvl="0" fontAlgn="base"/>
            <a:r>
              <a:rPr lang="ru-RU" dirty="0" smtClean="0"/>
              <a:t>Учить детей петь естественным голосом, без напряжения.  </a:t>
            </a:r>
          </a:p>
          <a:p>
            <a:pPr lvl="0" fontAlgn="base"/>
            <a:r>
              <a:rPr lang="ru-RU" dirty="0" smtClean="0"/>
              <a:t>Развивать музыкальный слух, координацию слуха и голоса. </a:t>
            </a:r>
          </a:p>
          <a:p>
            <a:pPr lvl="0" fontAlgn="base"/>
            <a:r>
              <a:rPr lang="ru-RU" dirty="0" smtClean="0"/>
              <a:t>Развивать умение различать звуки по высоте. </a:t>
            </a:r>
          </a:p>
          <a:p>
            <a:pPr lvl="0" fontAlgn="base"/>
            <a:r>
              <a:rPr lang="ru-RU" dirty="0" smtClean="0"/>
              <a:t>Развивать чистоту интонирования, четкую дикцию, правильное певческое дыхание, артикуляцию. </a:t>
            </a:r>
          </a:p>
          <a:p>
            <a:pPr lvl="0" fontAlgn="base"/>
            <a:r>
              <a:rPr lang="ru-RU" dirty="0" smtClean="0"/>
              <a:t>Создать условия для развития личности ребенка, его эмоциональной сферы, интеллекта, развития эстетических чувств.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Цель:</a:t>
            </a:r>
            <a:r>
              <a:rPr lang="ru-RU" sz="3200" dirty="0" smtClean="0"/>
              <a:t> Развитие  певческих способностей детей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1) всегда ставить перед детьми конкретную учебную задачу – объяснить, что они должны сделать (делать под музыку короткий вдох и медленный выдох; спеть </a:t>
            </a:r>
            <a:r>
              <a:rPr lang="ru-RU" dirty="0" err="1" smtClean="0"/>
              <a:t>попевку</a:t>
            </a:r>
            <a:r>
              <a:rPr lang="ru-RU" dirty="0" smtClean="0"/>
              <a:t> на звук «у», при этом вытянув губы «трубочкой» и т.п.);</a:t>
            </a:r>
          </a:p>
          <a:p>
            <a:pPr marL="0" indent="0">
              <a:buNone/>
            </a:pPr>
            <a:r>
              <a:rPr lang="ru-RU" dirty="0" smtClean="0"/>
              <a:t>2) показать способ выполнения действия, словесно пояснить – принцип «Делай, как я» («Послушайте как надо спеть и обратите внимание, как  я чётко произношу окончания слов»);</a:t>
            </a:r>
          </a:p>
          <a:p>
            <a:pPr marL="0" indent="0">
              <a:buNone/>
            </a:pPr>
            <a:r>
              <a:rPr lang="ru-RU" dirty="0" smtClean="0"/>
              <a:t>3) неоднократно повторять упражнение для усвоения умений, с этой целью транспонируя его по полутонам вверх и вниз или видоизменяя задачу (например, если первый раз </a:t>
            </a:r>
            <a:r>
              <a:rPr lang="ru-RU" dirty="0" err="1" smtClean="0"/>
              <a:t>пропевали</a:t>
            </a:r>
            <a:r>
              <a:rPr lang="ru-RU" dirty="0" smtClean="0"/>
              <a:t>  упражнение тихо, второй раз споём громко);</a:t>
            </a:r>
          </a:p>
          <a:p>
            <a:pPr marL="0" indent="0">
              <a:buNone/>
            </a:pPr>
            <a:r>
              <a:rPr lang="ru-RU" dirty="0" smtClean="0"/>
              <a:t>4) постоянно контролировать выполнение детьми вокально-артикуляционных упражнений, чтобы дети приобрели правильный навык выполнения того или иного упражнения;</a:t>
            </a:r>
          </a:p>
          <a:p>
            <a:pPr marL="0" indent="0">
              <a:buNone/>
            </a:pPr>
            <a:r>
              <a:rPr lang="ru-RU" dirty="0" smtClean="0"/>
              <a:t>5) включать вокально-хоровые упражнения в каждое музыкальное занятие.  </a:t>
            </a: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latin typeface="Arial Black" pitchFamily="34" charset="0"/>
              </a:rPr>
              <a:t>При проведении упражнений музыкальный руководитель должен  четко ставить цели и руководствоваться следующими дидактическими правилами: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7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Певческие установки</a:t>
            </a:r>
            <a:endParaRPr lang="ru-RU" dirty="0"/>
          </a:p>
        </p:txBody>
      </p:sp>
      <p:pic>
        <p:nvPicPr>
          <p:cNvPr id="7" name="Содержимое 6" descr="8HrsymvOwyo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8269" y="1330036"/>
            <a:ext cx="4887884" cy="5015346"/>
          </a:xfrm>
        </p:spPr>
      </p:pic>
      <p:pic>
        <p:nvPicPr>
          <p:cNvPr id="8" name="Содержимое 7" descr="ZURoNqOsMmo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1638" r="10776"/>
          <a:stretch>
            <a:fillRect/>
          </a:stretch>
        </p:blipFill>
        <p:spPr>
          <a:xfrm>
            <a:off x="8969114" y="2818152"/>
            <a:ext cx="2698230" cy="3665095"/>
          </a:xfrm>
        </p:spPr>
      </p:pic>
      <p:pic>
        <p:nvPicPr>
          <p:cNvPr id="1026" name="Picture 2" descr="C:\Users\Yul\Desktop\для презентаций\YzvpsKmMKF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4890" y="1245819"/>
            <a:ext cx="2848131" cy="4107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6061364" y="2712893"/>
            <a:ext cx="5183188" cy="368458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е</a:t>
            </a:r>
            <a:endParaRPr lang="ru-RU" dirty="0"/>
          </a:p>
        </p:txBody>
      </p:sp>
      <p:pic>
        <p:nvPicPr>
          <p:cNvPr id="1026" name="Picture 2" descr="C:\Users\Yul\Desktop\картинки призентация\comquAOr_9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50" y="273685"/>
            <a:ext cx="3212758" cy="3103418"/>
          </a:xfrm>
          <a:prstGeom prst="rect">
            <a:avLst/>
          </a:prstGeom>
          <a:noFill/>
        </p:spPr>
      </p:pic>
      <p:pic>
        <p:nvPicPr>
          <p:cNvPr id="1027" name="Picture 3" descr="C:\Users\Yul\Desktop\картинки призентация\oHoqbw84ET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097831" y="2678598"/>
            <a:ext cx="2968844" cy="4179402"/>
          </a:xfrm>
          <a:prstGeom prst="rect">
            <a:avLst/>
          </a:prstGeom>
          <a:noFill/>
        </p:spPr>
      </p:pic>
      <p:pic>
        <p:nvPicPr>
          <p:cNvPr id="1028" name="Picture 4" descr="C:\Users\Yul\Desktop\картинки призентация\9EV-Beifzo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7776" y="359764"/>
            <a:ext cx="2826327" cy="3491346"/>
          </a:xfrm>
          <a:prstGeom prst="rect">
            <a:avLst/>
          </a:prstGeom>
          <a:noFill/>
        </p:spPr>
      </p:pic>
      <p:pic>
        <p:nvPicPr>
          <p:cNvPr id="1029" name="Picture 5" descr="C:\Users\Yul\Desktop\картинки призентация\A6nhdorMVP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6177" y="1596453"/>
            <a:ext cx="3726190" cy="52615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8430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Артикуляционная гимнастика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Владимир\Searches\Desktop\image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91" y="1125415"/>
            <a:ext cx="5609493" cy="5240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5" descr="jm6t_RHDRiM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40839" y="1094282"/>
            <a:ext cx="5261548" cy="5351488"/>
          </a:xfrm>
        </p:spPr>
      </p:pic>
    </p:spTree>
    <p:extLst>
      <p:ext uri="{BB962C8B-B14F-4D97-AF65-F5344CB8AC3E}">
        <p14:creationId xmlns="" xmlns:p14="http://schemas.microsoft.com/office/powerpoint/2010/main" val="3539684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C9Yi2WsYKkM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33077" y="336459"/>
            <a:ext cx="3263504" cy="4351338"/>
          </a:xfrm>
        </p:spPr>
      </p:pic>
      <p:pic>
        <p:nvPicPr>
          <p:cNvPr id="5" name="Picture 3" descr="C:\Users\Владимир\Searches\Desktop\Без назван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51" y="365761"/>
            <a:ext cx="4389120" cy="60089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Yul\Desktop\картинки призентация\P0rrzT9aL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29404" y="2158584"/>
            <a:ext cx="3147934" cy="42721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g8rUI2vq9p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70820" y="344773"/>
            <a:ext cx="4871803" cy="6011055"/>
          </a:xfrm>
        </p:spPr>
      </p:pic>
      <p:pic>
        <p:nvPicPr>
          <p:cNvPr id="6" name="Содержимое 5" descr="591a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6182" y="299804"/>
            <a:ext cx="5509745" cy="5997082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6" id="{2CDF2E8C-E8CC-4CE0-9862-8C0B0BFEB2F1}" vid="{435A8EDD-47D5-4A90-8F9A-E338A61F5D2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«Музыка» 9 с цветочными уголками</Template>
  <TotalTime>895</TotalTime>
  <Words>494</Words>
  <Application>Microsoft Office PowerPoint</Application>
  <PresentationFormat>Произвольный</PresentationFormat>
  <Paragraphs>54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Специальное оформление</vt:lpstr>
      <vt:lpstr>       Музыкально - дидактические игры и  пособия   развивающие  голос  и слух детей дошкольного возроста</vt:lpstr>
      <vt:lpstr> «Запоют дети – запоёт народ»  К.Д. Ушинского:</vt:lpstr>
      <vt:lpstr>Цель: Развитие  певческих способностей детей</vt:lpstr>
      <vt:lpstr>При проведении упражнений музыкальный руководитель должен  четко ставить цели и руководствоваться следующими дидактическими правилами: </vt:lpstr>
      <vt:lpstr>Певческие установки</vt:lpstr>
      <vt:lpstr>Слайд 6</vt:lpstr>
      <vt:lpstr>Артикуляционная гимнастика </vt:lpstr>
      <vt:lpstr>Слайд 8</vt:lpstr>
      <vt:lpstr>Слайд 9</vt:lpstr>
      <vt:lpstr>.  Дыхание – один из основных факторов голосообразования. Если в повседневной жизни дыхание производится непроизвольно, то певческое дыхание требует волевых усилий. Оно состоит из вдоха, задержки дыхания и выдоха. </vt:lpstr>
      <vt:lpstr>Тренажеры для дыхания</vt:lpstr>
      <vt:lpstr>Фот</vt:lpstr>
      <vt:lpstr>Слайд 13</vt:lpstr>
      <vt:lpstr>   </vt:lpstr>
      <vt:lpstr>Слайд 15</vt:lpstr>
      <vt:lpstr>Слайд 16</vt:lpstr>
      <vt:lpstr>«Веселые  ребята»</vt:lpstr>
      <vt:lpstr>Слайд 18</vt:lpstr>
      <vt:lpstr>                                                                                «Стрекоза»</vt:lpstr>
      <vt:lpstr>«Пчела»</vt:lpstr>
      <vt:lpstr>Узоры и самолет</vt:lpstr>
      <vt:lpstr>Лесенка. Собачки </vt:lpstr>
      <vt:lpstr>Дидактическая игры для развития динамического слуха</vt:lpstr>
      <vt:lpstr>Слайд 24</vt:lpstr>
      <vt:lpstr>Игры на развитие динамического слуха </vt:lpstr>
      <vt:lpstr>литература</vt:lpstr>
      <vt:lpstr>Спасибо за внимание! </vt:lpstr>
    </vt:vector>
  </TitlesOfParts>
  <Manager>Полшкова Виктория Валерьяновна</Manager>
  <Company>МАОУ ДО ЦРТДиЮ Каменского района Пензенской области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Музыка</dc:title>
  <dc:subject>музыка</dc:subject>
  <dc:creator>Viktoriya Polshkova</dc:creator>
  <cp:keywords>шаблон музыка;пользовательские шаблоны;музыкальные шаблоны</cp:keywords>
  <cp:lastModifiedBy>Yul</cp:lastModifiedBy>
  <cp:revision>120</cp:revision>
  <dcterms:created xsi:type="dcterms:W3CDTF">2019-08-16T03:53:52Z</dcterms:created>
  <dcterms:modified xsi:type="dcterms:W3CDTF">2021-03-12T20:36:48Z</dcterms:modified>
</cp:coreProperties>
</file>