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1"/>
  </p:notesMasterIdLst>
  <p:sldIdLst>
    <p:sldId id="256" r:id="rId2"/>
    <p:sldId id="261" r:id="rId3"/>
    <p:sldId id="275" r:id="rId4"/>
    <p:sldId id="276" r:id="rId5"/>
    <p:sldId id="277" r:id="rId6"/>
    <p:sldId id="287" r:id="rId7"/>
    <p:sldId id="288" r:id="rId8"/>
    <p:sldId id="278" r:id="rId9"/>
    <p:sldId id="279" r:id="rId10"/>
    <p:sldId id="260" r:id="rId11"/>
    <p:sldId id="263" r:id="rId12"/>
    <p:sldId id="264" r:id="rId13"/>
    <p:sldId id="265" r:id="rId14"/>
    <p:sldId id="266" r:id="rId15"/>
    <p:sldId id="268" r:id="rId16"/>
    <p:sldId id="269" r:id="rId17"/>
    <p:sldId id="270" r:id="rId18"/>
    <p:sldId id="267" r:id="rId19"/>
    <p:sldId id="271" r:id="rId20"/>
    <p:sldId id="272" r:id="rId21"/>
    <p:sldId id="273" r:id="rId22"/>
    <p:sldId id="280" r:id="rId23"/>
    <p:sldId id="281" r:id="rId24"/>
    <p:sldId id="285" r:id="rId25"/>
    <p:sldId id="283" r:id="rId26"/>
    <p:sldId id="284" r:id="rId27"/>
    <p:sldId id="286" r:id="rId28"/>
    <p:sldId id="274" r:id="rId29"/>
    <p:sldId id="289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-1003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7231A0-A1F9-4181-98A4-4B5C91DCBF0C}" type="datetimeFigureOut">
              <a:rPr lang="ru-RU" smtClean="0"/>
              <a:pPr/>
              <a:t>21.11.2022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865C9B-8F79-47E2-AFFC-DBD88813BF7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6054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865C9B-8F79-47E2-AFFC-DBD88813BF70}" type="slidenum">
              <a:rPr lang="ru-RU" smtClean="0"/>
              <a:pPr/>
              <a:t>4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21.11.2022</a:t>
            </a:fld>
            <a:endParaRPr lang="ru-RU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pull dir="ru"/>
    <p:sndAc>
      <p:stSnd>
        <p:snd r:embed="rId1" name="camera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pull dir="ru"/>
    <p:sndAc>
      <p:stSnd>
        <p:snd r:embed="rId1" name="camera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pull dir="ru"/>
    <p:sndAc>
      <p:stSnd>
        <p:snd r:embed="rId1" name="camera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21.11.2022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pull dir="ru"/>
    <p:sndAc>
      <p:stSnd>
        <p:snd r:embed="rId1" name="camera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21.11.2022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pull dir="ru"/>
    <p:sndAc>
      <p:stSnd>
        <p:snd r:embed="rId1" name="camera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21.11.2022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pull dir="ru"/>
    <p:sndAc>
      <p:stSnd>
        <p:snd r:embed="rId1" name="camera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Ovr>
    <a:masterClrMapping/>
  </p:clrMapOvr>
  <p:transition>
    <p:pull dir="ru"/>
    <p:sndAc>
      <p:stSnd>
        <p:snd r:embed="rId1" name="camera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21.11.2022</a:t>
            </a:fld>
            <a:endParaRPr lang="ru-RU" dirty="0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pull dir="ru"/>
    <p:sndAc>
      <p:stSnd>
        <p:snd r:embed="rId1" name="camera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21.11.2022</a:t>
            </a:fld>
            <a:endParaRPr lang="ru-RU" dirty="0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pull dir="ru"/>
    <p:sndAc>
      <p:stSnd>
        <p:snd r:embed="rId1" name="camera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21.11.2022</a:t>
            </a:fld>
            <a:endParaRPr lang="ru-RU" dirty="0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pull dir="ru"/>
    <p:sndAc>
      <p:stSnd>
        <p:snd r:embed="rId1" name="camera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>
    <p:pull dir="ru"/>
    <p:sndAc>
      <p:stSnd>
        <p:snd r:embed="rId1" name="camera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21.11.2022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>
    <p:pull dir="ru"/>
    <p:sndAc>
      <p:stSnd>
        <p:snd r:embed="rId13" name="camera.wav"/>
      </p:stSnd>
    </p:sndAc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05105" y="1196752"/>
            <a:ext cx="6696744" cy="2554545"/>
          </a:xfrm>
          <a:prstGeom prst="rect">
            <a:avLst/>
          </a:prstGeom>
          <a:solidFill>
            <a:srgbClr val="FF0000"/>
          </a:soli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М</a:t>
            </a:r>
            <a:r>
              <a:rPr lang="ru-RU" sz="40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астер-класс для педагогов </a:t>
            </a:r>
          </a:p>
          <a:p>
            <a:pPr algn="ctr"/>
            <a:r>
              <a:rPr lang="ru-RU" sz="40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МДОАУ № 120</a:t>
            </a:r>
          </a:p>
          <a:p>
            <a:pPr algn="ctr"/>
            <a:r>
              <a:rPr lang="ru-RU" sz="4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«Папье-маше» </a:t>
            </a:r>
          </a:p>
          <a:p>
            <a:pPr algn="ctr"/>
            <a:r>
              <a:rPr lang="ru-RU" sz="4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из яичных лотков</a:t>
            </a:r>
            <a:endParaRPr lang="ru-RU" sz="40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104573"/>
            <a:ext cx="8496944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Муниципальное дошкольное образовательное автономное учреждение  «Центр развития ребенка  -детский сад №  120 г. Орска « Крепыш»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644008" y="4941168"/>
            <a:ext cx="4433161" cy="1477328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 Black" pitchFamily="34" charset="0"/>
              </a:rPr>
              <a:t>Подготовила : </a:t>
            </a:r>
          </a:p>
          <a:p>
            <a:pPr algn="ctr"/>
            <a:r>
              <a:rPr lang="ru-RU" dirty="0" smtClean="0">
                <a:latin typeface="Arial Black" pitchFamily="34" charset="0"/>
              </a:rPr>
              <a:t>педагог первой квалификационной категории</a:t>
            </a:r>
          </a:p>
          <a:p>
            <a:pPr algn="ctr"/>
            <a:r>
              <a:rPr lang="ru-RU" dirty="0" smtClean="0">
                <a:latin typeface="Arial Black" pitchFamily="34" charset="0"/>
              </a:rPr>
              <a:t>Герасимова Екатерина Сергеевна</a:t>
            </a:r>
            <a:endParaRPr lang="ru-RU" dirty="0">
              <a:latin typeface="Arial Black" pitchFamily="34" charset="0"/>
            </a:endParaRPr>
          </a:p>
        </p:txBody>
      </p:sp>
      <p:pic>
        <p:nvPicPr>
          <p:cNvPr id="2050" name="Picture 2" descr="C:\Users\Asus\Desktop\1614596014_57-p-ornament-na-belom-fone-6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204864"/>
            <a:ext cx="4452833" cy="4343428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u"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31032" y="332656"/>
            <a:ext cx="8712968" cy="10378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" name="Содержимое 5" descr="IMG_20211012_141502.jpg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/>
          <a:srcRect t="30711" r="-3304" b="24508"/>
          <a:stretch/>
        </p:blipFill>
        <p:spPr>
          <a:xfrm>
            <a:off x="827584" y="2564904"/>
            <a:ext cx="3836739" cy="3631824"/>
          </a:xfrm>
        </p:spPr>
      </p:pic>
      <p:pic>
        <p:nvPicPr>
          <p:cNvPr id="7" name="Содержимое 6" descr="IMG_20211012_141731.jpg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/>
          <a:srcRect t="23020" r="-3276" b="24780"/>
          <a:stretch/>
        </p:blipFill>
        <p:spPr>
          <a:xfrm>
            <a:off x="5076056" y="2204864"/>
            <a:ext cx="3552234" cy="3894644"/>
          </a:xfrm>
        </p:spPr>
      </p:pic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755576" y="764704"/>
            <a:ext cx="7344816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Roboto"/>
                <a:ea typeface="Times New Roman" pitchFamily="18" charset="0"/>
                <a:cs typeface="Times New Roman" pitchFamily="18" charset="0"/>
              </a:rPr>
              <a:t>Начинать надо с разрывания картонной тары на кусочки.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Roboto"/>
                <a:ea typeface="Times New Roman" pitchFamily="18" charset="0"/>
                <a:cs typeface="Times New Roman" pitchFamily="18" charset="0"/>
              </a:rPr>
              <a:t>обрывки закладываются в чашку или кастрюльку;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Roboto"/>
                <a:ea typeface="Times New Roman" pitchFamily="18" charset="0"/>
                <a:cs typeface="Times New Roman" pitchFamily="18" charset="0"/>
              </a:rPr>
              <a:t>заливаются кипятком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Roboto"/>
                <a:ea typeface="Times New Roman" pitchFamily="18" charset="0"/>
                <a:cs typeface="Times New Roman" pitchFamily="18" charset="0"/>
              </a:rPr>
              <a:t>слегка остужается,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Roboto"/>
                <a:ea typeface="Times New Roman" pitchFamily="18" charset="0"/>
                <a:cs typeface="Times New Roman" pitchFamily="18" charset="0"/>
              </a:rPr>
              <a:t>все отжимается;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pull dir="ru"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Приготовление  </a:t>
            </a:r>
            <a:endParaRPr lang="ru-RU" dirty="0"/>
          </a:p>
        </p:txBody>
      </p:sp>
      <p:pic>
        <p:nvPicPr>
          <p:cNvPr id="5" name="Рисунок 4" descr="IMG_20211012_142719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18306" r="18306"/>
          <a:stretch>
            <a:fillRect/>
          </a:stretch>
        </p:blipFill>
        <p:spPr>
          <a:xfrm>
            <a:off x="1907704" y="548679"/>
            <a:ext cx="6109320" cy="4443142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ru-RU" sz="2000" b="1" dirty="0" smtClean="0"/>
              <a:t>Добавляем клей ПВА, смотрим по густоте,  перемешивается, если слишком жидко, добавляем крахмал.</a:t>
            </a:r>
          </a:p>
          <a:p>
            <a:endParaRPr lang="ru-RU" dirty="0"/>
          </a:p>
        </p:txBody>
      </p:sp>
    </p:spTree>
  </p:cSld>
  <p:clrMapOvr>
    <a:masterClrMapping/>
  </p:clrMapOvr>
  <p:transition>
    <p:pull dir="ru"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Рисунок 8" descr="IMG_20211012_143014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33236" b="33236"/>
          <a:stretch>
            <a:fillRect/>
          </a:stretch>
        </p:blipFill>
        <p:spPr>
          <a:xfrm>
            <a:off x="-88869" y="0"/>
            <a:ext cx="9429750" cy="6858000"/>
          </a:xfrm>
        </p:spPr>
      </p:pic>
    </p:spTree>
  </p:cSld>
  <p:clrMapOvr>
    <a:masterClrMapping/>
  </p:clrMapOvr>
  <p:transition>
    <p:pull dir="ru"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Все перемешивается и начинаем лепить</a:t>
            </a:r>
            <a:endParaRPr lang="ru-RU" dirty="0"/>
          </a:p>
        </p:txBody>
      </p:sp>
      <p:pic>
        <p:nvPicPr>
          <p:cNvPr id="5" name="Содержимое 4" descr="IMG_20211012_143314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311326" y="1600200"/>
            <a:ext cx="2177948" cy="4724400"/>
          </a:xfrm>
        </p:spPr>
      </p:pic>
      <p:pic>
        <p:nvPicPr>
          <p:cNvPr id="6" name="Содержимое 5" descr="IMG_20211013_072459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5730926" y="1600200"/>
            <a:ext cx="2177948" cy="4724400"/>
          </a:xfrm>
        </p:spPr>
      </p:pic>
    </p:spTree>
  </p:cSld>
  <p:clrMapOvr>
    <a:masterClrMapping/>
  </p:clrMapOvr>
  <p:transition>
    <p:pull dir="ru"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Русская барышня с ребенком</a:t>
            </a:r>
            <a:endParaRPr lang="ru-RU" dirty="0"/>
          </a:p>
        </p:txBody>
      </p:sp>
      <p:pic>
        <p:nvPicPr>
          <p:cNvPr id="5" name="Содержимое 4" descr="IMG_20211107_180327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311326" y="1600200"/>
            <a:ext cx="2177948" cy="4724400"/>
          </a:xfrm>
        </p:spPr>
      </p:pic>
      <p:pic>
        <p:nvPicPr>
          <p:cNvPr id="6" name="Содержимое 5" descr="IMG_20211108_105001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5730926" y="1600200"/>
            <a:ext cx="2177948" cy="4724400"/>
          </a:xfrm>
        </p:spPr>
      </p:pic>
    </p:spTree>
  </p:cSld>
  <p:clrMapOvr>
    <a:masterClrMapping/>
  </p:clrMapOvr>
  <p:transition>
    <p:pull dir="ru"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Грибы и хлебо-булочные изделия</a:t>
            </a:r>
            <a:endParaRPr lang="ru-RU" dirty="0"/>
          </a:p>
        </p:txBody>
      </p:sp>
      <p:pic>
        <p:nvPicPr>
          <p:cNvPr id="5" name="Содержимое 4" descr="IMG_20211108_105014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311326" y="1600200"/>
            <a:ext cx="2177948" cy="4724400"/>
          </a:xfrm>
        </p:spPr>
      </p:pic>
      <p:pic>
        <p:nvPicPr>
          <p:cNvPr id="6" name="Содержимое 5" descr="IMG_20211108_105031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5730926" y="1600200"/>
            <a:ext cx="2177948" cy="4724400"/>
          </a:xfrm>
        </p:spPr>
      </p:pic>
    </p:spTree>
  </p:cSld>
  <p:clrMapOvr>
    <a:masterClrMapping/>
  </p:clrMapOvr>
  <p:transition>
    <p:pull dir="ru"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Божьи коровки и бусы на нитке</a:t>
            </a:r>
            <a:endParaRPr lang="ru-RU" dirty="0"/>
          </a:p>
        </p:txBody>
      </p:sp>
      <p:pic>
        <p:nvPicPr>
          <p:cNvPr id="5" name="Содержимое 4" descr="IMG_20211108_105046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311326" y="1600200"/>
            <a:ext cx="2177948" cy="4724400"/>
          </a:xfrm>
        </p:spPr>
      </p:pic>
      <p:pic>
        <p:nvPicPr>
          <p:cNvPr id="6" name="Содержимое 5" descr="IMG_20211116_214107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5730926" y="1600200"/>
            <a:ext cx="2177948" cy="4724400"/>
          </a:xfrm>
        </p:spPr>
      </p:pic>
    </p:spTree>
  </p:cSld>
  <p:clrMapOvr>
    <a:masterClrMapping/>
  </p:clrMapOvr>
  <p:transition>
    <p:pull dir="ru"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Работаем над подарком для мамы</a:t>
            </a:r>
            <a:endParaRPr lang="ru-RU" dirty="0"/>
          </a:p>
        </p:txBody>
      </p:sp>
      <p:pic>
        <p:nvPicPr>
          <p:cNvPr id="5" name="Содержимое 4" descr="IMG_20211122_074042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311326" y="1600200"/>
            <a:ext cx="2177948" cy="4724400"/>
          </a:xfrm>
        </p:spPr>
      </p:pic>
      <p:pic>
        <p:nvPicPr>
          <p:cNvPr id="6" name="Содержимое 5" descr="IMG_20211122_074045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5730926" y="1600200"/>
            <a:ext cx="2177948" cy="4724400"/>
          </a:xfrm>
        </p:spPr>
      </p:pic>
    </p:spTree>
  </p:cSld>
  <p:clrMapOvr>
    <a:masterClrMapping/>
  </p:clrMapOvr>
  <p:transition>
    <p:pull dir="ru"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805264"/>
            <a:ext cx="8208912" cy="720080"/>
          </a:xfrm>
        </p:spPr>
        <p:txBody>
          <a:bodyPr>
            <a:normAutofit/>
          </a:bodyPr>
          <a:lstStyle/>
          <a:p>
            <a:r>
              <a:rPr lang="ru-RU" dirty="0" smtClean="0"/>
              <a:t>« Бусы для мамы»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Все прокрашивается</a:t>
            </a:r>
            <a:endParaRPr lang="ru-RU" dirty="0"/>
          </a:p>
        </p:txBody>
      </p:sp>
      <p:pic>
        <p:nvPicPr>
          <p:cNvPr id="7" name="Содержимое 6" descr="IMG_20211122_135000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1115616" y="1340768"/>
            <a:ext cx="2016224" cy="4373588"/>
          </a:xfrm>
        </p:spPr>
      </p:pic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ru-RU" dirty="0" smtClean="0"/>
              <a:t>И  сушится 1-2 дня</a:t>
            </a:r>
            <a:endParaRPr lang="ru-RU" dirty="0"/>
          </a:p>
        </p:txBody>
      </p:sp>
      <p:pic>
        <p:nvPicPr>
          <p:cNvPr id="8" name="Содержимое 7" descr="IMG_20211122_135014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5076056" y="1196752"/>
            <a:ext cx="2049368" cy="4445484"/>
          </a:xfrm>
        </p:spPr>
      </p:pic>
    </p:spTree>
  </p:cSld>
  <p:clrMapOvr>
    <a:masterClrMapping/>
  </p:clrMapOvr>
  <p:transition>
    <p:pull dir="ru"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«Еж»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Формируем массу руками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Просушиваем -4 дня, т.к. массы много</a:t>
            </a:r>
            <a:endParaRPr lang="ru-RU" dirty="0"/>
          </a:p>
        </p:txBody>
      </p:sp>
      <p:pic>
        <p:nvPicPr>
          <p:cNvPr id="7" name="Содержимое 6" descr="IMG_20211116_214151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1517918" y="1316038"/>
            <a:ext cx="1817152" cy="3941762"/>
          </a:xfrm>
        </p:spPr>
      </p:pic>
      <p:pic>
        <p:nvPicPr>
          <p:cNvPr id="8" name="Содержимое 7" descr="IMG_20211120_172759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5884336" y="1316038"/>
            <a:ext cx="1817152" cy="3941762"/>
          </a:xfrm>
        </p:spPr>
      </p:pic>
    </p:spTree>
  </p:cSld>
  <p:clrMapOvr>
    <a:masterClrMapping/>
  </p:clrMapOvr>
  <p:transition>
    <p:pull dir="ru"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303045"/>
            <a:ext cx="8388423" cy="1077218"/>
          </a:xfrm>
          <a:prstGeom prst="rect">
            <a:avLst/>
          </a:prstGeom>
          <a:solidFill>
            <a:srgbClr val="FF9999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latin typeface="Arial Narrow" pitchFamily="34" charset="0"/>
              </a:rPr>
              <a:t>История возникновения техники </a:t>
            </a:r>
          </a:p>
          <a:p>
            <a:pPr algn="ctr"/>
            <a:r>
              <a:rPr lang="ru-RU" sz="3200" dirty="0" smtClean="0">
                <a:solidFill>
                  <a:srgbClr val="FF0000"/>
                </a:solidFill>
                <a:latin typeface="Arial Narrow" pitchFamily="34" charset="0"/>
              </a:rPr>
              <a:t>«Папье – маше»</a:t>
            </a:r>
            <a:endParaRPr lang="ru-RU" sz="32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528" y="1772816"/>
            <a:ext cx="828092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Что такое папье- маше?</a:t>
            </a:r>
          </a:p>
          <a:p>
            <a:pPr algn="just"/>
            <a:r>
              <a:rPr lang="ru-RU" sz="2800" dirty="0" smtClean="0"/>
              <a:t>   Папье- маше ( </a:t>
            </a:r>
            <a:r>
              <a:rPr lang="en-US" sz="2800" dirty="0" smtClean="0"/>
              <a:t>papier – mache) – </a:t>
            </a:r>
            <a:r>
              <a:rPr lang="ru-RU" sz="2800" dirty="0" smtClean="0"/>
              <a:t>французское слово, которое переводится как «рваная» или «жеванная» бумага.</a:t>
            </a:r>
          </a:p>
          <a:p>
            <a:pPr algn="just"/>
            <a:r>
              <a:rPr lang="ru-RU" sz="2800" dirty="0" smtClean="0"/>
              <a:t>   Вся премудрость техники папье – маше заключается в оклеивании какой- нибудь формы кусочками рваной бумаги в несколько слоев.</a:t>
            </a:r>
          </a:p>
          <a:p>
            <a:pPr algn="just"/>
            <a:r>
              <a:rPr lang="ru-RU" sz="2800" dirty="0" smtClean="0"/>
              <a:t>Техника папье- маше относиться к одному з самых распространенных видов декоративно – прикладного искусства.</a:t>
            </a:r>
            <a:endParaRPr lang="ru-RU" sz="2800" dirty="0"/>
          </a:p>
        </p:txBody>
      </p:sp>
    </p:spTree>
  </p:cSld>
  <p:clrMapOvr>
    <a:masterClrMapping/>
  </p:clrMapOvr>
  <p:transition>
    <p:pull dir="ru"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Раскрашиваем гуашью и покрываем лаком</a:t>
            </a:r>
            <a:endParaRPr lang="ru-RU" dirty="0"/>
          </a:p>
        </p:txBody>
      </p:sp>
      <p:pic>
        <p:nvPicPr>
          <p:cNvPr id="18" name="Содержимое 17" descr="IMG_20211121_10391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059832" y="1189105"/>
            <a:ext cx="3384376" cy="5379062"/>
          </a:xfrm>
        </p:spPr>
      </p:pic>
    </p:spTree>
  </p:cSld>
  <p:clrMapOvr>
    <a:masterClrMapping/>
  </p:clrMapOvr>
  <p:transition>
    <p:pull dir="ru"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«Сердце для мамы»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Стас  с поделкой- сердцем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ru-RU" dirty="0" smtClean="0"/>
              <a:t>Саша со своей поделкой</a:t>
            </a:r>
            <a:endParaRPr lang="ru-RU" dirty="0"/>
          </a:p>
        </p:txBody>
      </p:sp>
      <p:pic>
        <p:nvPicPr>
          <p:cNvPr id="7" name="Содержимое 6" descr="IMG_20211126_162219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1517918" y="1316038"/>
            <a:ext cx="1817152" cy="3941762"/>
          </a:xfrm>
        </p:spPr>
      </p:pic>
      <p:pic>
        <p:nvPicPr>
          <p:cNvPr id="8" name="Содержимое 7" descr="IMG_20211126_162232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5884336" y="1316038"/>
            <a:ext cx="1817152" cy="3941762"/>
          </a:xfrm>
        </p:spPr>
      </p:pic>
    </p:spTree>
  </p:cSld>
  <p:clrMapOvr>
    <a:masterClrMapping/>
  </p:clrMapOvr>
  <p:transition>
    <p:pull dir="ru"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Работа педагогов МДОАУ </a:t>
            </a:r>
            <a:r>
              <a:rPr lang="ru-RU" dirty="0" err="1" smtClean="0"/>
              <a:t>Црр</a:t>
            </a:r>
            <a:r>
              <a:rPr lang="ru-RU" dirty="0" smtClean="0"/>
              <a:t>- </a:t>
            </a:r>
            <a:r>
              <a:rPr lang="ru-RU" dirty="0" err="1" smtClean="0"/>
              <a:t>д</a:t>
            </a:r>
            <a:r>
              <a:rPr lang="ru-RU" dirty="0" smtClean="0"/>
              <a:t>/с </a:t>
            </a:r>
            <a:r>
              <a:rPr lang="ru-RU" dirty="0" smtClean="0"/>
              <a:t>120</a:t>
            </a:r>
            <a:endParaRPr lang="ru-RU" dirty="0"/>
          </a:p>
        </p:txBody>
      </p:sp>
      <p:pic>
        <p:nvPicPr>
          <p:cNvPr id="9" name="Содержимое 8" descr="изображение_viber_2022-04-05_13-52-07-09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331640" y="1412776"/>
            <a:ext cx="6223132" cy="4667349"/>
          </a:xfrm>
        </p:spPr>
      </p:pic>
    </p:spTree>
  </p:cSld>
  <p:clrMapOvr>
    <a:masterClrMapping/>
  </p:clrMapOvr>
  <p:transition>
    <p:pull dir="ru"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60648"/>
            <a:ext cx="6995120" cy="720080"/>
          </a:xfrm>
        </p:spPr>
        <p:txBody>
          <a:bodyPr>
            <a:normAutofit/>
          </a:bodyPr>
          <a:lstStyle/>
          <a:p>
            <a:r>
              <a:rPr lang="ru-RU" dirty="0" smtClean="0"/>
              <a:t>Раскрашивание готовых изделий</a:t>
            </a:r>
            <a:endParaRPr lang="ru-RU" dirty="0"/>
          </a:p>
        </p:txBody>
      </p:sp>
      <p:pic>
        <p:nvPicPr>
          <p:cNvPr id="14" name="Содержимое 13" descr="изображение_viber_2022-04-05_14-34-44-427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6012160" y="1124744"/>
            <a:ext cx="2748892" cy="4880056"/>
          </a:xfrm>
        </p:spPr>
      </p:pic>
      <p:pic>
        <p:nvPicPr>
          <p:cNvPr id="15" name="Содержимое 14" descr="A6t1ijUMEqxFy0R1DcOTbbZUZqrRqO9QNlfEg_JAfyjcvnvLvcQOx5Mjl5M48oNdeWTgF9m1M3w8kc5BE_zXQa_1.jpg"/>
          <p:cNvPicPr>
            <a:picLocks noGrp="1" noChangeAspect="1"/>
          </p:cNvPicPr>
          <p:nvPr>
            <p:ph sz="quarter" idx="4294967295"/>
          </p:nvPr>
        </p:nvPicPr>
        <p:blipFill>
          <a:blip r:embed="rId4" cstate="print"/>
          <a:stretch>
            <a:fillRect/>
          </a:stretch>
        </p:blipFill>
        <p:spPr>
          <a:xfrm>
            <a:off x="467544" y="2276872"/>
            <a:ext cx="4895850" cy="3671887"/>
          </a:xfrm>
        </p:spPr>
      </p:pic>
    </p:spTree>
  </p:cSld>
  <p:clrMapOvr>
    <a:masterClrMapping/>
  </p:clrMapOvr>
  <p:transition>
    <p:pull dir="ru"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587680" cy="53908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Педагоги очень старались!!!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Покрытие изделий лаком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ru-RU" dirty="0" smtClean="0"/>
              <a:t>Очень увлеченное занятие</a:t>
            </a:r>
            <a:endParaRPr lang="ru-RU" dirty="0"/>
          </a:p>
        </p:txBody>
      </p:sp>
      <p:pic>
        <p:nvPicPr>
          <p:cNvPr id="7" name="Содержимое 6" descr="изображение_viber_2022-04-05_14-34-40-412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1316641" y="1316038"/>
            <a:ext cx="2219705" cy="3941762"/>
          </a:xfrm>
        </p:spPr>
      </p:pic>
      <p:pic>
        <p:nvPicPr>
          <p:cNvPr id="8" name="Содержимое 7" descr="изображение_viber_2022-04-05_14-34-40-640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5683060" y="1316038"/>
            <a:ext cx="2219705" cy="3941762"/>
          </a:xfrm>
        </p:spPr>
      </p:pic>
    </p:spTree>
  </p:cSld>
  <p:clrMapOvr>
    <a:masterClrMapping/>
  </p:clrMapOvr>
  <p:transition>
    <p:pull dir="ru"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изображение_viber_2022-04-05_14-34-40-757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323528" y="692696"/>
            <a:ext cx="3312368" cy="5882118"/>
          </a:xfrm>
        </p:spPr>
      </p:pic>
      <p:pic>
        <p:nvPicPr>
          <p:cNvPr id="8" name="Содержимое 7" descr="изображение_viber_2022-04-05_14-34-41-289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5292080" y="620688"/>
            <a:ext cx="3312368" cy="5882118"/>
          </a:xfrm>
        </p:spPr>
      </p:pic>
    </p:spTree>
  </p:cSld>
  <p:clrMapOvr>
    <a:masterClrMapping/>
  </p:clrMapOvr>
  <p:transition>
    <p:pull dir="ru"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04800" y="457200"/>
            <a:ext cx="8515672" cy="883568"/>
          </a:xfrm>
        </p:spPr>
        <p:txBody>
          <a:bodyPr/>
          <a:lstStyle/>
          <a:p>
            <a:r>
              <a:rPr lang="ru-RU" dirty="0" smtClean="0"/>
              <a:t>Конечный результат</a:t>
            </a:r>
            <a:endParaRPr lang="ru-RU" dirty="0"/>
          </a:p>
        </p:txBody>
      </p:sp>
      <p:pic>
        <p:nvPicPr>
          <p:cNvPr id="9" name="Содержимое 8" descr="изображение_viber_2022-04-05_14-34-39-62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29588" y="1554163"/>
            <a:ext cx="8037224" cy="4525962"/>
          </a:xfrm>
        </p:spPr>
      </p:pic>
    </p:spTree>
  </p:cSld>
  <p:clrMapOvr>
    <a:masterClrMapping/>
  </p:clrMapOvr>
  <p:transition>
    <p:pull dir="ru"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083624" cy="811560"/>
          </a:xfrm>
        </p:spPr>
        <p:txBody>
          <a:bodyPr/>
          <a:lstStyle/>
          <a:p>
            <a:r>
              <a:rPr lang="ru-RU" dirty="0" smtClean="0"/>
              <a:t>           Итог  мастер-класса</a:t>
            </a:r>
            <a:endParaRPr lang="ru-RU" dirty="0"/>
          </a:p>
        </p:txBody>
      </p:sp>
      <p:pic>
        <p:nvPicPr>
          <p:cNvPr id="4" name="Содержимое 3" descr="изображение_viber_2022-04-05_14-34-40-00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971600" y="1772816"/>
            <a:ext cx="2592288" cy="4603398"/>
          </a:xfrm>
        </p:spPr>
      </p:pic>
      <p:pic>
        <p:nvPicPr>
          <p:cNvPr id="6" name="Рисунок 5" descr="изображение_viber_2022-04-05_14-34-40-5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1916832"/>
            <a:ext cx="2623746" cy="4659261"/>
          </a:xfrm>
          <a:prstGeom prst="rect">
            <a:avLst/>
          </a:prstGeom>
        </p:spPr>
      </p:pic>
    </p:spTree>
  </p:cSld>
  <p:clrMapOvr>
    <a:masterClrMapping/>
  </p:clrMapOvr>
  <p:transition>
    <p:pull dir="ru"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899592" y="994491"/>
            <a:ext cx="7560840" cy="526297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Изделия, выполненные по технике папье-маше, дают нам возможность разнообразить интерьер группы в детском саду. Материалы, используемые для создания изделий по данной технике, являются не токсичными и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гипоаллергенными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поэтому, они безопасны для здоровья детей. Поэтому, мы можем встретить данное изделие, во многих уголках группы: овощи и фрукты в кухонном уголке, куклы и маски в театральном уголке и т.д. Изделия из папье-маше могут использоваться как в игре, так и в методических целях.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pull dir="ru"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sus\Downloads\img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u"/>
    <p:sndAc>
      <p:stSnd>
        <p:snd r:embed="rId2" name="camera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sus\Desktop\img33.jpg"/>
          <p:cNvPicPr>
            <a:picLocks noChangeAspect="1" noChangeArrowheads="1"/>
          </p:cNvPicPr>
          <p:nvPr/>
        </p:nvPicPr>
        <p:blipFill rotWithShape="1">
          <a:blip r:embed="rId3" cstate="print">
            <a:lum contrast="40000"/>
          </a:blip>
          <a:srcRect t="3434" r="16515" b="4646"/>
          <a:stretch/>
        </p:blipFill>
        <p:spPr bwMode="auto">
          <a:xfrm>
            <a:off x="827584" y="253930"/>
            <a:ext cx="7633855" cy="6303818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u"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067944" y="4509120"/>
            <a:ext cx="4847456" cy="1497980"/>
          </a:xfrm>
        </p:spPr>
        <p:txBody>
          <a:bodyPr>
            <a:normAutofit/>
          </a:bodyPr>
          <a:lstStyle/>
          <a:p>
            <a:r>
              <a:rPr lang="ru-RU" dirty="0" smtClean="0"/>
              <a:t>Макет села Федоскино и деревни Данилково. Автор макета: А.Н. Мажаев.</a:t>
            </a:r>
            <a:endParaRPr lang="ru-RU" dirty="0"/>
          </a:p>
        </p:txBody>
      </p:sp>
      <p:pic>
        <p:nvPicPr>
          <p:cNvPr id="6" name="Содержимое 5" descr="vekEMgNAN0keLty2sIpCxdGCggCck6Wzuycbtmn0wYrHh92EPHCrlM5PNOtNRrTz1ajJumL99-cuAbdotKEgWBYiFYMCfOpVOanjtFlAu9ZCJlFf1kXxfguil-tz8xlBHv8oTNWccQvo5ZlwtZnr5Q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3995936" y="1124744"/>
            <a:ext cx="4953000" cy="3288030"/>
          </a:xfrm>
        </p:spPr>
      </p:pic>
      <p:sp>
        <p:nvSpPr>
          <p:cNvPr id="5" name="Текст 4"/>
          <p:cNvSpPr>
            <a:spLocks noGrp="1"/>
          </p:cNvSpPr>
          <p:nvPr>
            <p:ph type="body" idx="2"/>
          </p:nvPr>
        </p:nvSpPr>
        <p:spPr>
          <a:xfrm>
            <a:off x="457200" y="260648"/>
            <a:ext cx="3394720" cy="5149552"/>
          </a:xfrm>
        </p:spPr>
        <p:txBody>
          <a:bodyPr>
            <a:noAutofit/>
          </a:bodyPr>
          <a:lstStyle/>
          <a:p>
            <a:r>
              <a:rPr lang="ru-RU" sz="1600" dirty="0" smtClean="0"/>
              <a:t>Некоторое время Федоскино и соседнее имение Аксаково принадлежали основоположнику рода Аксаковых, Ивану Федоровичу Вельяминову. В начале XVI века эти земли стали собственностью Богоявленского монастыря, а в конце XVIII столетия это имение перешло во владение Петра Ивановича Коробова, благодаря которому и зародился федоскинский художественный промысел. Первыми изделиями из лака, которые начали производить в этом селе, стали …небольшие табакерки. Эти аксессуары, украшенные живописными изображениями, стали набирать стремительную популярность. Помимо этого, в Федоскино начали выпускать лаковые козырьки из папье-маше для головных уборов служащих российской армии.</a:t>
            </a:r>
            <a:endParaRPr lang="ru-RU" sz="1600" dirty="0"/>
          </a:p>
        </p:txBody>
      </p:sp>
    </p:spTree>
  </p:cSld>
  <p:clrMapOvr>
    <a:masterClrMapping/>
  </p:clrMapOvr>
  <p:transition>
    <p:pull dir="ru"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5486400"/>
            <a:ext cx="4127376" cy="5207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Лаковый козырек из папье -маше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ru-RU" sz="1800" dirty="0" smtClean="0"/>
              <a:t>Николай Коробов открыл здесь производство лаковых козырьков. Тема была актуальная, ведь шла война с Наполеоном. Козырьки делались из бумаги: она размельчалась, прессовалась, а потом - покрывалась лаком. Спустя какое-то время купец решил делать не только козырьки, но и модные табакерки.</a:t>
            </a:r>
            <a:br>
              <a:rPr lang="ru-RU" sz="1800" dirty="0" smtClean="0"/>
            </a:br>
            <a:r>
              <a:rPr lang="ru-RU" sz="1800" dirty="0" smtClean="0"/>
              <a:t>Ну а отсюда до знаменитых шкатулок - рукой подать.</a:t>
            </a:r>
            <a:endParaRPr lang="ru-RU" sz="1800" dirty="0"/>
          </a:p>
        </p:txBody>
      </p:sp>
      <p:pic>
        <p:nvPicPr>
          <p:cNvPr id="5" name="Содержимое 4" descr="DSCN1745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788024" y="332656"/>
            <a:ext cx="3744416" cy="4992554"/>
          </a:xfrm>
        </p:spPr>
      </p:pic>
    </p:spTree>
  </p:cSld>
  <p:clrMapOvr>
    <a:masterClrMapping/>
  </p:clrMapOvr>
  <p:transition>
    <p:pull dir="ru"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Знаменитые лаковые шкатулки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>
            <a:normAutofit fontScale="55000" lnSpcReduction="20000"/>
          </a:bodyPr>
          <a:lstStyle/>
          <a:p>
            <a:pPr fontAlgn="base"/>
            <a:r>
              <a:rPr lang="ru-RU" sz="2100" dirty="0" smtClean="0"/>
              <a:t>Рождение </a:t>
            </a:r>
            <a:r>
              <a:rPr lang="ru-RU" sz="2100" dirty="0" err="1" smtClean="0"/>
              <a:t>Федоскинской</a:t>
            </a:r>
            <a:r>
              <a:rPr lang="ru-RU" sz="2100" dirty="0" smtClean="0"/>
              <a:t> шкатулки — процесс долгий и размеренный, на одно изделие уходит от 3 до 6 месяцев работы. Зачатие происходит на заготовительном участке, где заранее подготовленные листы картона навивают на деревянную колодку и проклеивают. Заготовка долго просыхает, затем проваривается в чанах с льняным маслом, а потом снова сушится — и в печах, и при комнатной температуре. Просушка может занимать недели, в зависимости от размеров будущего изделия</a:t>
            </a:r>
            <a:r>
              <a:rPr lang="ru-RU" sz="2100" dirty="0" smtClean="0"/>
              <a:t>.</a:t>
            </a:r>
            <a:r>
              <a:rPr lang="ru-RU" sz="2100" dirty="0" smtClean="0"/>
              <a:t> Когда форма готова, в дело вступает мастер по обработке. Он отпиливает необходимый размер шкатулки, снимает фаски, обрабатывает края, подгоняет крышку, чтобы все работало ладно. Машинный труд минимизирован настолько, что </a:t>
            </a:r>
            <a:r>
              <a:rPr lang="ru-RU" sz="2100" dirty="0" err="1" smtClean="0"/>
              <a:t>федоскинские</a:t>
            </a:r>
            <a:r>
              <a:rPr lang="ru-RU" sz="2100" dirty="0" smtClean="0"/>
              <a:t> смело заявляют: «У нас 90–95% ручной работы!»</a:t>
            </a:r>
          </a:p>
          <a:p>
            <a:pPr fontAlgn="base"/>
            <a:r>
              <a:rPr lang="ru-RU" sz="2100" dirty="0" smtClean="0"/>
              <a:t>Мастеров по обработке папье-маше нигде не обучают, на фабрике их несколько человек, которые сами освоили технологию и теперь на вес золота.</a:t>
            </a:r>
          </a:p>
          <a:p>
            <a:pPr fontAlgn="base"/>
            <a:r>
              <a:rPr lang="ru-RU" sz="2100" dirty="0" smtClean="0"/>
              <a:t>Когда база для шкатулки сделана, следуют этапы многослойной грунтовки, шлифовки, а затем лакировки черным и красным лаком. И после каждого слоя — просушка. Знай себе, лакируй да суши!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Содержимое 4" descr="photoContest.jpe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575050" y="1007894"/>
            <a:ext cx="5340350" cy="4004011"/>
          </a:xfrm>
        </p:spPr>
      </p:pic>
    </p:spTree>
  </p:cSld>
  <p:clrMapOvr>
    <a:masterClrMapping/>
  </p:clrMapOvr>
  <p:transition>
    <p:pull dir="ru"/>
    <p:sndAc>
      <p:stSnd>
        <p:snd r:embed="rId2" name="camera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Лаковая миниатюра  на </a:t>
            </a:r>
            <a:r>
              <a:rPr lang="ru-RU" dirty="0" err="1" smtClean="0"/>
              <a:t>Федоскинской</a:t>
            </a:r>
            <a:r>
              <a:rPr lang="ru-RU" dirty="0" smtClean="0"/>
              <a:t> шкатулке из </a:t>
            </a:r>
            <a:r>
              <a:rPr lang="ru-RU" dirty="0" err="1" smtClean="0"/>
              <a:t>папье</a:t>
            </a:r>
            <a:r>
              <a:rPr lang="ru-RU" dirty="0" smtClean="0"/>
              <a:t>- </a:t>
            </a:r>
            <a:r>
              <a:rPr lang="ru-RU" dirty="0" err="1" smtClean="0"/>
              <a:t>маше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ru-RU" dirty="0" smtClean="0"/>
              <a:t>Фабрика по производству лаковых эксклюзивных изделий существует и по сей день, на фабрике проводятся мастер- классы, где сохранен в большей степени опыт древних умельцев. </a:t>
            </a:r>
          </a:p>
          <a:p>
            <a:r>
              <a:rPr lang="ru-RU" dirty="0" smtClean="0"/>
              <a:t>Функционирует музей, где очень часто проводятся экскурсии, где собраны различные экспонаты их </a:t>
            </a:r>
            <a:r>
              <a:rPr lang="ru-RU" dirty="0" err="1" smtClean="0"/>
              <a:t>папье</a:t>
            </a:r>
            <a:r>
              <a:rPr lang="ru-RU" dirty="0" smtClean="0"/>
              <a:t>-  </a:t>
            </a:r>
            <a:r>
              <a:rPr lang="ru-RU" dirty="0" err="1" smtClean="0"/>
              <a:t>маше</a:t>
            </a:r>
            <a:r>
              <a:rPr lang="ru-RU" dirty="0" smtClean="0"/>
              <a:t>, которым уже более 200 лет.</a:t>
            </a:r>
          </a:p>
          <a:p>
            <a:r>
              <a:rPr lang="ru-RU" dirty="0" smtClean="0"/>
              <a:t>Существует и высшая школа народны искусств. </a:t>
            </a:r>
            <a:r>
              <a:rPr lang="ru-RU" dirty="0" smtClean="0"/>
              <a:t>Это единственное учреждение, где обучают искусству росписи папье-маше, </a:t>
            </a:r>
            <a:r>
              <a:rPr lang="ru-RU" dirty="0" err="1" smtClean="0"/>
              <a:t>жостовскому</a:t>
            </a:r>
            <a:r>
              <a:rPr lang="ru-RU" dirty="0" smtClean="0"/>
              <a:t> и ростовскому художественному стилю. Училище играет огромную роль в сохранении и дальнейшем развитии этих видов народных промыслов</a:t>
            </a:r>
            <a:endParaRPr lang="ru-RU" dirty="0"/>
          </a:p>
        </p:txBody>
      </p:sp>
      <p:pic>
        <p:nvPicPr>
          <p:cNvPr id="5" name="Содержимое 4" descr="e47330257c5f06ace5cd356ddac4625f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471670" y="609600"/>
            <a:ext cx="3547110" cy="4800600"/>
          </a:xfrm>
        </p:spPr>
      </p:pic>
    </p:spTree>
  </p:cSld>
  <p:clrMapOvr>
    <a:masterClrMapping/>
  </p:clrMapOvr>
  <p:transition>
    <p:pull dir="ru"/>
    <p:sndAc>
      <p:stSnd>
        <p:snd r:embed="rId2" name="camera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9552" y="620688"/>
            <a:ext cx="3008313" cy="5267672"/>
          </a:xfrm>
        </p:spPr>
        <p:txBody>
          <a:bodyPr>
            <a:normAutofit lnSpcReduction="10000"/>
          </a:bodyPr>
          <a:lstStyle/>
          <a:p>
            <a:r>
              <a:rPr lang="ru-RU" sz="1600" dirty="0" smtClean="0"/>
              <a:t>Изготовление разнообразных поделок и игрушек из папье-маше является популярным занятием в домашних условиях и в детских учебных учреждениях. Эта техника заслужила свою любовь тем, что в результате получаются уникальные, декоративные, прочные и гладкие вещи, которыми можно оформлять, в нашем случае группу и  территорию ДОУ. Процесс изготовления изделий из бумаги или картона не отличается большой трудоемкостью, для него не потребуется большого количества необходимых материалов, особых умений, а делать поделки и заниматься творчеством понравиться детям и педагогам.</a:t>
            </a:r>
          </a:p>
          <a:p>
            <a:endParaRPr lang="ru-RU" dirty="0"/>
          </a:p>
        </p:txBody>
      </p:sp>
      <p:pic>
        <p:nvPicPr>
          <p:cNvPr id="5" name="Содержимое 4" descr="изображение_viber_2022-04-05_14-34-41-289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932040" y="404664"/>
            <a:ext cx="2990812" cy="5311098"/>
          </a:xfrm>
        </p:spPr>
      </p:pic>
    </p:spTree>
  </p:cSld>
  <p:clrMapOvr>
    <a:masterClrMapping/>
  </p:clrMapOvr>
  <p:transition>
    <p:pull dir="ru"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467544" y="157071"/>
            <a:ext cx="7992888" cy="652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Объект работы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техника папье-маше.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Предмет работы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особенности технологии изготовления изделий из папье-маше и их применение в ДОУ.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Обогатить образовательную среду в МДОАУ № 120 города Орска «Крепыш» изделиями из папье-маше( яичных лотков), которые  послужат  отличным материалом для сюжетно-ролевых игр и дидактических занятий.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Задачи: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познакомить педагогов с новым видом работы с папье-маше из яичных лотков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Научить коллег навыкам работы с яичными лотками, склеивать детали между собой ( после высыхания), разрисовывать изделие красками 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3.Развивать творческие способности, фантазию.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 Расширять кругозор. Вызвать интерес к данной работе.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Материал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Яичные лотки картонные , клей ПВА, вода, салфетки, лак , тарелочки, выставка изделий из папье-маше. 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pull dir="ru"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238</TotalTime>
  <Words>920</Words>
  <Application>Microsoft Office PowerPoint</Application>
  <PresentationFormat>Экран (4:3)</PresentationFormat>
  <Paragraphs>71</Paragraphs>
  <Slides>29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Трек</vt:lpstr>
      <vt:lpstr>Слайд 1</vt:lpstr>
      <vt:lpstr>Слайд 2</vt:lpstr>
      <vt:lpstr>Слайд 3</vt:lpstr>
      <vt:lpstr>Макет села Федоскино и деревни Данилково. Автор макета: А.Н. Мажаев.</vt:lpstr>
      <vt:lpstr>Лаковый козырек из папье -маше</vt:lpstr>
      <vt:lpstr>Знаменитые лаковые шкатулки</vt:lpstr>
      <vt:lpstr>Лаковая миниатюра  на Федоскинской шкатулке из папье- маше</vt:lpstr>
      <vt:lpstr>Слайд 8</vt:lpstr>
      <vt:lpstr>Слайд 9</vt:lpstr>
      <vt:lpstr> </vt:lpstr>
      <vt:lpstr>Приготовление  </vt:lpstr>
      <vt:lpstr>Слайд 12</vt:lpstr>
      <vt:lpstr>Все перемешивается и начинаем лепить</vt:lpstr>
      <vt:lpstr>Русская барышня с ребенком</vt:lpstr>
      <vt:lpstr>Грибы и хлебо-булочные изделия</vt:lpstr>
      <vt:lpstr>Божьи коровки и бусы на нитке</vt:lpstr>
      <vt:lpstr>Работаем над подарком для мамы</vt:lpstr>
      <vt:lpstr>« Бусы для мамы»</vt:lpstr>
      <vt:lpstr>«Еж»</vt:lpstr>
      <vt:lpstr>Раскрашиваем гуашью и покрываем лаком</vt:lpstr>
      <vt:lpstr>«Сердце для мамы»</vt:lpstr>
      <vt:lpstr>Работа педагогов МДОАУ Црр- д/с 120</vt:lpstr>
      <vt:lpstr>Раскрашивание готовых изделий</vt:lpstr>
      <vt:lpstr>Педагоги очень старались!!!</vt:lpstr>
      <vt:lpstr>Слайд 25</vt:lpstr>
      <vt:lpstr>Конечный результат</vt:lpstr>
      <vt:lpstr>           Итог  мастер-класса</vt:lpstr>
      <vt:lpstr>Слайд 28</vt:lpstr>
      <vt:lpstr>Слайд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Asus</dc:creator>
  <cp:lastModifiedBy>Asus</cp:lastModifiedBy>
  <cp:revision>38</cp:revision>
  <dcterms:created xsi:type="dcterms:W3CDTF">2022-02-03T20:50:00Z</dcterms:created>
  <dcterms:modified xsi:type="dcterms:W3CDTF">2022-11-21T16:29:03Z</dcterms:modified>
</cp:coreProperties>
</file>