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70" r:id="rId6"/>
    <p:sldId id="259" r:id="rId7"/>
    <p:sldId id="260" r:id="rId8"/>
    <p:sldId id="261" r:id="rId9"/>
    <p:sldId id="262" r:id="rId10"/>
    <p:sldId id="273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8" autoAdjust="0"/>
    <p:restoredTop sz="94660"/>
  </p:normalViewPr>
  <p:slideViewPr>
    <p:cSldViewPr>
      <p:cViewPr varScale="1">
        <p:scale>
          <a:sx n="68" d="100"/>
          <a:sy n="68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0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23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7031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2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6942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545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8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09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60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27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5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1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33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9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4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3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06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5" y="-243408"/>
            <a:ext cx="5826719" cy="648072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" Музыкотерапия, как средство </a:t>
            </a:r>
            <a:r>
              <a:rPr lang="ru-RU" sz="3600" b="1" dirty="0" err="1">
                <a:solidFill>
                  <a:srgbClr val="FF0000"/>
                </a:solidFill>
              </a:rPr>
              <a:t>психокоррекции</a:t>
            </a:r>
            <a:r>
              <a:rPr lang="ru-RU" sz="3600" b="1" dirty="0">
                <a:solidFill>
                  <a:srgbClr val="FF0000"/>
                </a:solidFill>
              </a:rPr>
              <a:t>  эмоциональных нарушений у детей раннего возраста специализированного дома ребёнка".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99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742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7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2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 </a:t>
            </a:r>
            <a:r>
              <a:rPr lang="ru-RU" sz="3600" b="1" u="sng" dirty="0">
                <a:solidFill>
                  <a:srgbClr val="FF0000"/>
                </a:solidFill>
              </a:rPr>
              <a:t>Упражнение «Цветная музыка»</a:t>
            </a:r>
            <a:r>
              <a:rPr lang="ru-RU" sz="3600" u="sng" dirty="0">
                <a:solidFill>
                  <a:srgbClr val="FF0000"/>
                </a:solidFill>
              </a:rPr>
              <a:t> </a:t>
            </a:r>
          </a:p>
          <a:p>
            <a:endParaRPr lang="ru-RU" dirty="0"/>
          </a:p>
          <a:p>
            <a:r>
              <a:rPr lang="ru-RU" dirty="0"/>
              <a:t>  -Упражнение содержит элементы  </a:t>
            </a:r>
            <a:r>
              <a:rPr lang="ru-RU" dirty="0" err="1"/>
              <a:t>цветотерапии</a:t>
            </a:r>
            <a:r>
              <a:rPr lang="ru-RU" dirty="0"/>
              <a:t>,</a:t>
            </a:r>
          </a:p>
          <a:p>
            <a:r>
              <a:rPr lang="ru-RU" dirty="0"/>
              <a:t>- Использование различных атрибутов определенного цвета :шелковые шарфики, ленточки, косынки.     </a:t>
            </a:r>
          </a:p>
          <a:p>
            <a:r>
              <a:rPr lang="ru-RU" dirty="0"/>
              <a:t> Музыкальное сопровождение упражнения и цвет предметов будет зависеть от настроения, которое нужно создать.                                              Чтобы </a:t>
            </a:r>
            <a:r>
              <a:rPr lang="ru-RU" b="1" dirty="0"/>
              <a:t>успокоить </a:t>
            </a:r>
            <a:r>
              <a:rPr lang="ru-RU" dirty="0"/>
              <a:t>детей,-  танцевальная  импровизация под музыку вальса,  шелковые платочки </a:t>
            </a:r>
            <a:r>
              <a:rPr lang="ru-RU" b="1" dirty="0"/>
              <a:t>синего, голубого или зеленого цветов.</a:t>
            </a:r>
            <a:r>
              <a:rPr lang="ru-RU" dirty="0"/>
              <a:t>                            Чтобы </a:t>
            </a:r>
            <a:r>
              <a:rPr lang="ru-RU" b="1" dirty="0"/>
              <a:t>подбодрить</a:t>
            </a:r>
            <a:r>
              <a:rPr lang="ru-RU" dirty="0"/>
              <a:t> детей-  ритмичная плясовая музыка в оживленном темпе, и   ленты или платочки </a:t>
            </a:r>
            <a:r>
              <a:rPr lang="ru-RU" b="1" dirty="0"/>
              <a:t>желтого или красного цветов.</a:t>
            </a:r>
            <a:r>
              <a:rPr lang="ru-RU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061537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79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u="sng" dirty="0">
              <a:solidFill>
                <a:srgbClr val="FF0000"/>
              </a:solidFill>
            </a:endParaRPr>
          </a:p>
          <a:p>
            <a:pPr algn="ctr"/>
            <a:r>
              <a:rPr lang="ru-RU" sz="3600" b="1" u="sng" dirty="0">
                <a:solidFill>
                  <a:srgbClr val="FF0000"/>
                </a:solidFill>
              </a:rPr>
              <a:t>Формы музыкальной терапии</a:t>
            </a:r>
            <a:r>
              <a:rPr lang="ru-RU" sz="3600" u="sng" dirty="0">
                <a:solidFill>
                  <a:srgbClr val="FF0000"/>
                </a:solidFill>
              </a:rPr>
              <a:t>  </a:t>
            </a:r>
            <a:endParaRPr lang="ru-RU" sz="3600" dirty="0">
              <a:solidFill>
                <a:srgbClr val="FF0000"/>
              </a:solidFill>
            </a:endParaRPr>
          </a:p>
          <a:p>
            <a:endParaRPr lang="ru-RU" sz="3600" b="1" dirty="0">
              <a:solidFill>
                <a:srgbClr val="FF0000"/>
              </a:solidFill>
            </a:endParaRPr>
          </a:p>
          <a:p>
            <a:r>
              <a:rPr lang="ru-RU" b="1" u="sng" dirty="0"/>
              <a:t>Рецептивная музыкотерапия </a:t>
            </a:r>
            <a:r>
              <a:rPr lang="ru-RU" b="1" dirty="0"/>
              <a:t>(пассивная</a:t>
            </a:r>
            <a:r>
              <a:rPr lang="ru-RU" dirty="0"/>
              <a:t>) отличается тем, что ребенок в процессе занятия не принимает в нем активного участия, занимая позицию простого слушателя. Ему предлагают прослушать различные музыкальные композиции, либо вслушиваться в различные звучания, отвечающие состоянию его психического здоровья. Здесь используется музыка для релаксации и медитации.                                                                                                                                   </a:t>
            </a:r>
            <a:r>
              <a:rPr lang="ru-RU" b="1" u="sng" dirty="0"/>
              <a:t>Активная</a:t>
            </a:r>
            <a:r>
              <a:rPr lang="ru-RU" u="sng" dirty="0"/>
              <a:t> </a:t>
            </a:r>
            <a:r>
              <a:rPr lang="ru-RU" b="1" u="sng" dirty="0"/>
              <a:t> музыкотерапия </a:t>
            </a:r>
            <a:r>
              <a:rPr lang="ru-RU" dirty="0"/>
              <a:t>основана на активной работе с музыкальным материалом: инструментальная игра, </a:t>
            </a:r>
            <a:r>
              <a:rPr lang="ru-RU" dirty="0" err="1"/>
              <a:t>пропевание</a:t>
            </a:r>
            <a:r>
              <a:rPr lang="ru-RU" dirty="0"/>
              <a:t> отдельных фраз с музыкальным руководителем, т.е. предполагает активную включенность ребенка в музыкальное занятие.                                                                     </a:t>
            </a:r>
            <a:r>
              <a:rPr lang="ru-RU" b="1" u="sng" dirty="0"/>
              <a:t>Интегративная</a:t>
            </a:r>
            <a:r>
              <a:rPr lang="ru-RU" u="sng" dirty="0"/>
              <a:t> </a:t>
            </a:r>
            <a:r>
              <a:rPr lang="ru-RU" b="1" u="sng" dirty="0"/>
              <a:t>музыкотерапия</a:t>
            </a:r>
            <a:r>
              <a:rPr lang="ru-RU" u="sng" dirty="0"/>
              <a:t> </a:t>
            </a:r>
            <a:r>
              <a:rPr lang="ru-RU" dirty="0"/>
              <a:t>наряду с музыкой задействует возможности других видов искусства: рисование под музыку ,  музыкально-подвижные игры, пластическая драматизация под музыку.  </a:t>
            </a:r>
          </a:p>
        </p:txBody>
      </p:sp>
    </p:spTree>
    <p:extLst>
      <p:ext uri="{BB962C8B-B14F-4D97-AF65-F5344CB8AC3E}">
        <p14:creationId xmlns:p14="http://schemas.microsoft.com/office/powerpoint/2010/main" val="3521948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sus\AppData\Local\Microsoft\Windows\INetCacheContent.Word\DSC_0349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35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746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5222" y="1268760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rgbClr val="FF0000"/>
                </a:solidFill>
              </a:rPr>
              <a:t>«Очень важно, чтобы музыкальное образование и воспитание охватывало все периоды развития ребенка, начиная с младенчества.»                       (Я. А. Коменский)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06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2084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СПАСИБО ЗА ВНИМАНИЕ!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static5.depositphotos.com/1007989/400/i/950/depositphotos_4009748-stock-photo-musical-rainb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705584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95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9B420A-5730-4C6D-AC7D-73FB8E4933F2}"/>
              </a:ext>
            </a:extLst>
          </p:cNvPr>
          <p:cNvSpPr/>
          <p:nvPr/>
        </p:nvSpPr>
        <p:spPr>
          <a:xfrm>
            <a:off x="323528" y="476673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ГКУЗ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Орский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специализированный дом ребенка»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906F46-1710-4CAF-BE0B-95306AD0F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8338"/>
            <a:ext cx="9144000" cy="591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3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flipH="1">
            <a:off x="539552" y="332656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endParaRPr lang="ru-RU" b="1" dirty="0"/>
          </a:p>
          <a:p>
            <a:r>
              <a:rPr lang="ru-RU" sz="3200" b="1" dirty="0">
                <a:solidFill>
                  <a:srgbClr val="FF0000"/>
                </a:solidFill>
              </a:rPr>
              <a:t>Цель:</a:t>
            </a:r>
            <a:r>
              <a:rPr lang="ru-RU" sz="3200" dirty="0">
                <a:solidFill>
                  <a:srgbClr val="FF0000"/>
                </a:solidFill>
              </a:rPr>
              <a:t>  </a:t>
            </a:r>
            <a:r>
              <a:rPr lang="ru-RU" dirty="0"/>
              <a:t>Применение   музыкотерапии в музыкальных занятиях для выравнивания психоэмоциональной сферы у детей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3200" b="1" dirty="0">
                <a:solidFill>
                  <a:srgbClr val="FF0000"/>
                </a:solidFill>
              </a:rPr>
              <a:t>  Задачи:</a:t>
            </a:r>
            <a:endParaRPr lang="ru-RU" sz="3200" dirty="0">
              <a:solidFill>
                <a:srgbClr val="FF0000"/>
              </a:solidFill>
            </a:endParaRPr>
          </a:p>
          <a:p>
            <a:pPr lvl="0"/>
            <a:r>
              <a:rPr lang="ru-RU" dirty="0"/>
              <a:t>- Воспитывать эмоциональную отзывчивость на художественный образ, культуру слушания музыкальных произведений.</a:t>
            </a:r>
          </a:p>
          <a:p>
            <a:pPr lvl="0"/>
            <a:r>
              <a:rPr lang="ru-RU" dirty="0"/>
              <a:t>- Развивать у детей музыкальный вкус через слушание музыки, пение и подпевание, музыкально-ритмические движения. </a:t>
            </a:r>
          </a:p>
          <a:p>
            <a:pPr lvl="0"/>
            <a:r>
              <a:rPr lang="ru-RU" dirty="0"/>
              <a:t> - Пробуждать у детей средствами музыки потребность в творческой деятельности.     </a:t>
            </a:r>
          </a:p>
        </p:txBody>
      </p:sp>
    </p:spTree>
    <p:extLst>
      <p:ext uri="{BB962C8B-B14F-4D97-AF65-F5344CB8AC3E}">
        <p14:creationId xmlns:p14="http://schemas.microsoft.com/office/powerpoint/2010/main" val="83388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89844"/>
            <a:ext cx="799288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solidFill>
                  <a:srgbClr val="FF0000"/>
                </a:solidFill>
              </a:rPr>
              <a:t>Структура построения занятия:</a:t>
            </a:r>
          </a:p>
          <a:p>
            <a:endParaRPr lang="ru-RU" dirty="0"/>
          </a:p>
          <a:p>
            <a:r>
              <a:rPr lang="ru-RU" b="1" dirty="0"/>
              <a:t>1</a:t>
            </a:r>
            <a:r>
              <a:rPr lang="ru-RU" dirty="0"/>
              <a:t>.</a:t>
            </a:r>
            <a:r>
              <a:rPr lang="ru-RU" b="1" dirty="0"/>
              <a:t>Разминка</a:t>
            </a:r>
            <a:r>
              <a:rPr lang="ru-RU" dirty="0"/>
              <a:t>: двигательные и ритмические упражнения.  </a:t>
            </a:r>
          </a:p>
          <a:p>
            <a:r>
              <a:rPr lang="ru-RU" dirty="0"/>
              <a:t>                                                                                                                                                       </a:t>
            </a:r>
            <a:r>
              <a:rPr lang="ru-RU" b="1" dirty="0"/>
              <a:t>2.</a:t>
            </a:r>
            <a:r>
              <a:rPr lang="ru-RU" dirty="0"/>
              <a:t> </a:t>
            </a:r>
            <a:r>
              <a:rPr lang="ru-RU" b="1" dirty="0"/>
              <a:t>Основная часть</a:t>
            </a:r>
            <a:r>
              <a:rPr lang="ru-RU" dirty="0"/>
              <a:t>: восприятие музыки , исполнение танцевальных движений, игра на шумовых инструментах: </a:t>
            </a:r>
            <a:r>
              <a:rPr lang="ru-RU" i="1" dirty="0"/>
              <a:t>используются духовые инструменты (свирели, игрушечные дудочки, губные гармошки,  при слабой мелкой моторике пальцев - клавишные инструменты -игрушечное пианино или детский синтезатор),   </a:t>
            </a:r>
            <a:r>
              <a:rPr lang="ru-RU" dirty="0"/>
              <a:t>театрализованные игры</a:t>
            </a:r>
            <a:r>
              <a:rPr lang="ru-RU" i="1" dirty="0"/>
              <a:t>.  </a:t>
            </a:r>
          </a:p>
          <a:p>
            <a:r>
              <a:rPr lang="ru-RU" i="1" dirty="0"/>
              <a:t>                                                                                                                                                  </a:t>
            </a:r>
            <a:r>
              <a:rPr lang="ru-RU" b="1" dirty="0"/>
              <a:t>3.</a:t>
            </a:r>
            <a:r>
              <a:rPr lang="ru-RU" dirty="0"/>
              <a:t> </a:t>
            </a:r>
            <a:r>
              <a:rPr lang="ru-RU" b="1" dirty="0"/>
              <a:t>Релаксация</a:t>
            </a:r>
            <a:r>
              <a:rPr lang="ru-RU" dirty="0"/>
              <a:t>.  При эмоциональных проблемах, для снятия стресса или активизации эмоциональной сферы личности ребенка - музыка для релаксации и медитации,   записи шумов природы (звуков моря, леса, дождя)  </a:t>
            </a:r>
          </a:p>
        </p:txBody>
      </p:sp>
    </p:spTree>
    <p:extLst>
      <p:ext uri="{BB962C8B-B14F-4D97-AF65-F5344CB8AC3E}">
        <p14:creationId xmlns:p14="http://schemas.microsoft.com/office/powerpoint/2010/main" val="85562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214107/5a9fe26a-f952-42d2-b7d1-7efabc97e703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20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5846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Творческие задания, побуждающие детей  к танцевальному самовыражению:</a:t>
            </a:r>
          </a:p>
          <a:p>
            <a:endParaRPr lang="ru-RU" dirty="0"/>
          </a:p>
          <a:p>
            <a:pPr lvl="0"/>
            <a:r>
              <a:rPr lang="ru-RU" dirty="0"/>
              <a:t>Можно предложить детям под музыку отправиться на прогулку в сказочный лес. (</a:t>
            </a:r>
            <a:r>
              <a:rPr lang="ru-RU" i="1" dirty="0"/>
              <a:t>Шаги в медленном темпе,)                                                                                  </a:t>
            </a:r>
            <a:r>
              <a:rPr lang="ru-RU" dirty="0"/>
              <a:t>Предложить </a:t>
            </a:r>
            <a:r>
              <a:rPr lang="ru-RU" dirty="0" err="1"/>
              <a:t>помаршировать</a:t>
            </a:r>
            <a:r>
              <a:rPr lang="ru-RU" dirty="0"/>
              <a:t> по залу</a:t>
            </a:r>
            <a:r>
              <a:rPr lang="ru-RU" i="1" dirty="0"/>
              <a:t> (Идти уверенным  шагом).</a:t>
            </a:r>
            <a:endParaRPr lang="ru-RU" dirty="0"/>
          </a:p>
          <a:p>
            <a:pPr lvl="0"/>
            <a:r>
              <a:rPr lang="ru-RU" dirty="0"/>
              <a:t>Показать, как двигается:                                                                                                                      — крадущаяся кошка   </a:t>
            </a:r>
            <a:r>
              <a:rPr lang="ru-RU" i="1" dirty="0"/>
              <a:t>( движения плавные, с одной ноги на другую).                                                                                                                                            </a:t>
            </a:r>
            <a:r>
              <a:rPr lang="ru-RU" dirty="0"/>
              <a:t>--- порхает бабочка </a:t>
            </a:r>
            <a:r>
              <a:rPr lang="ru-RU" i="1" dirty="0"/>
              <a:t>(Лёгкие пружинистые шаги, с взмахом рук)     </a:t>
            </a:r>
            <a:r>
              <a:rPr lang="ru-RU" dirty="0"/>
              <a:t>                                                                                                                           —бежит мышка   </a:t>
            </a:r>
            <a:r>
              <a:rPr lang="ru-RU" i="1" dirty="0"/>
              <a:t>(на носочках бегут по кругу)</a:t>
            </a:r>
            <a:r>
              <a:rPr lang="ru-RU" dirty="0"/>
              <a:t>                                                                                                                                     —прыгает зайчик  </a:t>
            </a:r>
            <a:r>
              <a:rPr lang="ru-RU" i="1" dirty="0"/>
              <a:t>(лёгкие прыжки на месте)  </a:t>
            </a:r>
            <a:r>
              <a:rPr lang="ru-RU" dirty="0"/>
              <a:t>                                                                                                                                                    –  идет мишка      </a:t>
            </a:r>
            <a:r>
              <a:rPr lang="ru-RU" i="1" dirty="0"/>
              <a:t>(идут по кругу «вперевалку»)  </a:t>
            </a:r>
            <a:r>
              <a:rPr lang="ru-RU" dirty="0"/>
              <a:t>                                                                                                                       </a:t>
            </a:r>
          </a:p>
          <a:p>
            <a:pPr lvl="0"/>
            <a:r>
              <a:rPr lang="ru-RU" dirty="0"/>
              <a:t>Предложить полюбоваться цветком. </a:t>
            </a:r>
            <a:r>
              <a:rPr lang="ru-RU" i="1" dirty="0"/>
              <a:t>(Дети передают по кругу цветок ).</a:t>
            </a:r>
            <a:r>
              <a:rPr lang="ru-RU" dirty="0"/>
              <a:t>  </a:t>
            </a:r>
          </a:p>
          <a:p>
            <a:r>
              <a:rPr lang="ru-RU" dirty="0"/>
              <a:t>   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5672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28" y="692696"/>
            <a:ext cx="806489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solidFill>
                  <a:srgbClr val="FF0000"/>
                </a:solidFill>
              </a:rPr>
              <a:t>Музыкальное сопровождение:</a:t>
            </a:r>
            <a:r>
              <a:rPr lang="ru-RU" sz="3600" b="1" u="sng" dirty="0"/>
              <a:t>    </a:t>
            </a:r>
          </a:p>
          <a:p>
            <a:endParaRPr lang="ru-RU" b="1" u="sng" dirty="0"/>
          </a:p>
          <a:p>
            <a:r>
              <a:rPr lang="ru-RU" b="1" u="sng" dirty="0"/>
              <a:t>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  <a:p>
            <a:r>
              <a:rPr lang="ru-RU" dirty="0"/>
              <a:t>1. «Прогулка по сказочному лесу» (Н. Римский-Корсаков, ария </a:t>
            </a:r>
            <a:r>
              <a:rPr lang="ru-RU" dirty="0" err="1"/>
              <a:t>Февронии</a:t>
            </a:r>
            <a:r>
              <a:rPr lang="ru-RU" dirty="0"/>
              <a:t> из оперы «Сказание о невидимом граде Китеже») .</a:t>
            </a:r>
          </a:p>
          <a:p>
            <a:r>
              <a:rPr lang="ru-RU" dirty="0"/>
              <a:t>2. «Праздничный марш» (Н. Римский-Корсаков, вступление к опере  «Сказка о царе </a:t>
            </a:r>
            <a:r>
              <a:rPr lang="ru-RU" dirty="0" err="1"/>
              <a:t>Салтане</a:t>
            </a:r>
            <a:r>
              <a:rPr lang="ru-RU" dirty="0"/>
              <a:t>»).  </a:t>
            </a:r>
          </a:p>
          <a:p>
            <a:r>
              <a:rPr lang="ru-RU" dirty="0"/>
              <a:t>3. «Крадущаяся кошка» (Д. </a:t>
            </a:r>
            <a:r>
              <a:rPr lang="ru-RU" dirty="0" err="1"/>
              <a:t>Пучини</a:t>
            </a:r>
            <a:r>
              <a:rPr lang="ru-RU" dirty="0"/>
              <a:t>, «Вальс» из оперы «Богема»).    </a:t>
            </a:r>
          </a:p>
          <a:p>
            <a:r>
              <a:rPr lang="ru-RU" dirty="0"/>
              <a:t>4. «Порхающая бабочка» (А. Дворжак, «Юмореска»).  </a:t>
            </a:r>
          </a:p>
          <a:p>
            <a:r>
              <a:rPr lang="ru-RU" dirty="0"/>
              <a:t>5. «Любование цветком» (Н. Шопен, Вальс №7) </a:t>
            </a:r>
          </a:p>
        </p:txBody>
      </p:sp>
    </p:spTree>
    <p:extLst>
      <p:ext uri="{BB962C8B-B14F-4D97-AF65-F5344CB8AC3E}">
        <p14:creationId xmlns:p14="http://schemas.microsoft.com/office/powerpoint/2010/main" val="1695796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52736"/>
            <a:ext cx="74168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методы и приемы:</a:t>
            </a:r>
            <a:r>
              <a:rPr lang="ru-RU" sz="3600" b="1" u="sng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sz="4800" dirty="0">
              <a:solidFill>
                <a:srgbClr val="FF0000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ru-RU" sz="2400" b="1" dirty="0"/>
              <a:t>наглядно-слуховой (лично сама: показ движений и исполнение песен);</a:t>
            </a:r>
          </a:p>
          <a:p>
            <a:pPr marL="285750" lvl="0" indent="-285750">
              <a:buFontTx/>
              <a:buChar char="-"/>
            </a:pPr>
            <a:endParaRPr lang="ru-RU" sz="2400" b="1" dirty="0"/>
          </a:p>
          <a:p>
            <a:pPr marL="285750" lvl="0" indent="-285750">
              <a:buFontTx/>
              <a:buChar char="-"/>
            </a:pPr>
            <a:r>
              <a:rPr lang="ru-RU" sz="2400" b="1" dirty="0"/>
              <a:t>наглядно-зрительный (показ картинок, иллюстраций, совместное выполнение  движений)  </a:t>
            </a:r>
          </a:p>
          <a:p>
            <a:pPr lvl="0"/>
            <a:r>
              <a:rPr lang="ru-RU" sz="2400" b="1" dirty="0"/>
              <a:t>                                                                                                   -    свободный, непринужденный (ребенок самостоятельно  выполняет движения);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43142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060848"/>
            <a:ext cx="6912768" cy="4613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980728"/>
            <a:ext cx="5875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>
                <a:solidFill>
                  <a:srgbClr val="FF0000"/>
                </a:solidFill>
              </a:rPr>
              <a:t>Пальчиковые игры</a:t>
            </a:r>
          </a:p>
        </p:txBody>
      </p:sp>
    </p:spTree>
    <p:extLst>
      <p:ext uri="{BB962C8B-B14F-4D97-AF65-F5344CB8AC3E}">
        <p14:creationId xmlns:p14="http://schemas.microsoft.com/office/powerpoint/2010/main" val="195172938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194</TotalTime>
  <Words>645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Wingdings 3</vt:lpstr>
      <vt:lpstr>Аспект</vt:lpstr>
      <vt:lpstr>" Музыкотерапия, как средство психокоррекции  эмоциональных нарушений у детей раннего возраста специализированного дома ребёнка".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Валера</dc:creator>
  <cp:lastModifiedBy>asus</cp:lastModifiedBy>
  <cp:revision>27</cp:revision>
  <dcterms:created xsi:type="dcterms:W3CDTF">2020-02-07T10:36:36Z</dcterms:created>
  <dcterms:modified xsi:type="dcterms:W3CDTF">2020-09-15T07:06:53Z</dcterms:modified>
</cp:coreProperties>
</file>