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73" r:id="rId16"/>
    <p:sldId id="274" r:id="rId17"/>
    <p:sldId id="276" r:id="rId18"/>
    <p:sldId id="278" r:id="rId19"/>
    <p:sldId id="268" r:id="rId20"/>
    <p:sldId id="279" r:id="rId21"/>
    <p:sldId id="267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516" y="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CF20C1-997C-4B6B-845B-B624DE27ABB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322FAF-F4B8-4609-A324-47401DCE0BF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487527-16F8-41A2-B05D-75EE2D9F570A}" type="datetimeFigureOut">
              <a:rPr lang="ru-RU" smtClean="0"/>
              <a:pPr/>
              <a:t>25.03.2021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0ACBE-C1BC-4BBA-9517-4CF814AEA2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D:\шаблоны\3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28596" y="500043"/>
            <a:ext cx="8286808" cy="9756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1600" dirty="0" smtClean="0"/>
              <a:t>«Детский сад №5 «Реченька» г. Орска»</a:t>
            </a:r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>
              <a:solidFill>
                <a:srgbClr val="C00000"/>
              </a:solidFill>
            </a:endParaRPr>
          </a:p>
          <a:p>
            <a:pPr algn="ctr"/>
            <a:r>
              <a:rPr lang="ru-RU" sz="1600" dirty="0" smtClean="0">
                <a:solidFill>
                  <a:srgbClr val="C00000"/>
                </a:solidFill>
              </a:rPr>
              <a:t>«</a:t>
            </a:r>
            <a:r>
              <a:rPr lang="ru-RU" sz="2000" dirty="0" smtClean="0">
                <a:solidFill>
                  <a:srgbClr val="C00000"/>
                </a:solidFill>
              </a:rPr>
              <a:t>РАЗВИТИЕ МУЗЫКАЛЬНЫХ ТВОРЧЕСКИХ СПОСОБНОСТЕЙ ДЕТЕЙ СТАРШЕГО ДОШКОЛЬНОГО ВОЗРАСТА В МУЗЫКАЛЬНО-ОБРАЗОВАТЕЛЬНОЙ ДЕЯТЕЛЬНОСТИ»</a:t>
            </a:r>
          </a:p>
          <a:p>
            <a:pPr algn="ctr"/>
            <a:endParaRPr lang="ru-RU" sz="2000" dirty="0">
              <a:solidFill>
                <a:srgbClr val="C00000"/>
              </a:solidFill>
            </a:endParaRPr>
          </a:p>
          <a:p>
            <a:pPr algn="ctr"/>
            <a:r>
              <a:rPr lang="ru-RU" sz="2000" dirty="0" smtClean="0"/>
              <a:t>Мастер-класс.</a:t>
            </a:r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/>
          </a:p>
          <a:p>
            <a:r>
              <a:rPr lang="ru-RU" sz="1600" dirty="0" smtClean="0"/>
              <a:t> Немцова Ольга Михайловна -</a:t>
            </a:r>
          </a:p>
          <a:p>
            <a:r>
              <a:rPr lang="ru-RU" sz="1600" dirty="0"/>
              <a:t>м</a:t>
            </a:r>
            <a:r>
              <a:rPr lang="ru-RU" sz="1600" dirty="0" smtClean="0"/>
              <a:t>узыкальный  руководитель </a:t>
            </a:r>
          </a:p>
          <a:p>
            <a:r>
              <a:rPr lang="ru-RU" sz="1600" dirty="0"/>
              <a:t>в</a:t>
            </a:r>
            <a:r>
              <a:rPr lang="ru-RU" sz="1600" dirty="0" smtClean="0"/>
              <a:t>ысшей квалификационной категории.</a:t>
            </a:r>
          </a:p>
          <a:p>
            <a:endParaRPr lang="ru-RU" dirty="0"/>
          </a:p>
          <a:p>
            <a:endParaRPr lang="ru-RU" dirty="0" smtClean="0"/>
          </a:p>
          <a:p>
            <a:pPr algn="ctr"/>
            <a:endParaRPr lang="ru-RU" sz="20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  <a:p>
            <a:pPr algn="ctr"/>
            <a:endParaRPr lang="ru-RU" sz="1600" dirty="0" smtClean="0"/>
          </a:p>
          <a:p>
            <a:pPr algn="ctr"/>
            <a:endParaRPr lang="ru-RU" sz="1600" dirty="0" smtClean="0"/>
          </a:p>
          <a:p>
            <a:pPr algn="ctr"/>
            <a:endParaRPr lang="ru-RU" sz="1600" dirty="0"/>
          </a:p>
        </p:txBody>
      </p:sp>
      <p:pic>
        <p:nvPicPr>
          <p:cNvPr id="1029" name="Picture 5" descr="C:\Users\Home\Desktop\20210311_084920.mp4_snapshot_00.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3500438"/>
            <a:ext cx="3993183" cy="264320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500298" y="5214950"/>
            <a:ext cx="20717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</a:t>
            </a:r>
          </a:p>
          <a:p>
            <a:r>
              <a:rPr lang="ru-RU" dirty="0" smtClean="0"/>
              <a:t>            2020-2021 гг.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1285852" y="714356"/>
            <a:ext cx="7143800" cy="5386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Принципы системности работы </a:t>
            </a:r>
            <a:r>
              <a:rPr lang="ru-RU" sz="2400" b="1" i="1" dirty="0" smtClean="0">
                <a:solidFill>
                  <a:srgbClr val="C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Принцип  целенаправленности.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Принцип  систематичности  и  последовательности.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Принцип  доступности.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 Принцип  наглядности  обучения.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 Принцип  интегрированного  подхода.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 Принцип  воспитывающего  и  развивающего  обучения.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 Принцип  адаптивности.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 Принцип  прочности.  </a:t>
            </a:r>
            <a:endParaRPr kumimoji="0" lang="ru-RU" sz="200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2357422" y="0"/>
            <a:ext cx="4714908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lang="ru-RU" sz="13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13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Виды импровизаций.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228600" algn="l"/>
              </a:tabLst>
            </a:pPr>
            <a:r>
              <a:rPr lang="ru-RU" sz="2400" i="1" dirty="0" smtClean="0">
                <a:solidFill>
                  <a:schemeClr val="accent4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400" b="0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нструментальные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творческие задания различной степени сложности: от простых  звукоподражаний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 сочинения разных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 жанру и характеру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2286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мелодий.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2530" name="Picture 2" descr="F:\фото презентации\металло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3571876"/>
            <a:ext cx="2893960" cy="2784143"/>
          </a:xfrm>
          <a:prstGeom prst="rect">
            <a:avLst/>
          </a:prstGeom>
          <a:noFill/>
        </p:spPr>
      </p:pic>
      <p:pic>
        <p:nvPicPr>
          <p:cNvPr id="22531" name="Picture 3" descr="C:\Users\Пользователь\Desktop\Покров 2019 (48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7029" y="1928802"/>
            <a:ext cx="2241708" cy="3857652"/>
          </a:xfrm>
          <a:prstGeom prst="rect">
            <a:avLst/>
          </a:prstGeom>
          <a:noFill/>
        </p:spPr>
      </p:pic>
      <p:pic>
        <p:nvPicPr>
          <p:cNvPr id="22532" name="Picture 4" descr="C:\Users\Пользователь\Desktop\Покров 2019 (4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71538" y="2143116"/>
            <a:ext cx="1996070" cy="370204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000364" y="714356"/>
            <a:ext cx="435771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accent4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танцевальные 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1506" name="Picture 2" descr="F:\фото презентации\р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0849607">
            <a:off x="1402000" y="3805997"/>
            <a:ext cx="1786063" cy="2587969"/>
          </a:xfrm>
          <a:prstGeom prst="rect">
            <a:avLst/>
          </a:prstGeom>
          <a:noFill/>
        </p:spPr>
      </p:pic>
      <p:pic>
        <p:nvPicPr>
          <p:cNvPr id="21507" name="Picture 3" descr="F:\фото презентации\Ромка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734090">
            <a:off x="6668263" y="3804777"/>
            <a:ext cx="1785950" cy="2445810"/>
          </a:xfrm>
          <a:prstGeom prst="rect">
            <a:avLst/>
          </a:prstGeom>
          <a:noFill/>
        </p:spPr>
      </p:pic>
      <p:pic>
        <p:nvPicPr>
          <p:cNvPr id="21508" name="Picture 4" descr="F:\фото презентации\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57950" y="1214422"/>
            <a:ext cx="2244138" cy="2369281"/>
          </a:xfrm>
          <a:prstGeom prst="rect">
            <a:avLst/>
          </a:prstGeom>
          <a:noFill/>
        </p:spPr>
      </p:pic>
      <p:pic>
        <p:nvPicPr>
          <p:cNvPr id="21509" name="Picture 5" descr="F:\фото презентации\20200825_10564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714356"/>
            <a:ext cx="1571636" cy="2997550"/>
          </a:xfrm>
          <a:prstGeom prst="rect">
            <a:avLst/>
          </a:prstGeom>
          <a:noFill/>
        </p:spPr>
      </p:pic>
      <p:pic>
        <p:nvPicPr>
          <p:cNvPr id="21510" name="Picture 6" descr="F:\фото презентации\8 марта 2020 Радуга (26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14678" y="1428736"/>
            <a:ext cx="2664390" cy="2054996"/>
          </a:xfrm>
          <a:prstGeom prst="rect">
            <a:avLst/>
          </a:prstGeom>
          <a:noFill/>
        </p:spPr>
      </p:pic>
      <p:pic>
        <p:nvPicPr>
          <p:cNvPr id="21511" name="Picture 7" descr="C:\Users\Пользователь\Desktop\20200825_10570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643305" y="3714752"/>
            <a:ext cx="268643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86116" y="428604"/>
            <a:ext cx="235745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/>
                </a:solidFill>
              </a:rPr>
              <a:t>    вокальные</a:t>
            </a:r>
            <a:r>
              <a:rPr lang="ru-RU" sz="2800" b="1" dirty="0" smtClean="0">
                <a:solidFill>
                  <a:schemeClr val="accent4"/>
                </a:solidFill>
              </a:rPr>
              <a:t> 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28675" name="Picture 3" descr="F:\фото презентации\кот и кошк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8992" y="1000108"/>
            <a:ext cx="2733088" cy="2786082"/>
          </a:xfrm>
          <a:prstGeom prst="rect">
            <a:avLst/>
          </a:prstGeom>
          <a:noFill/>
        </p:spPr>
      </p:pic>
      <p:pic>
        <p:nvPicPr>
          <p:cNvPr id="28676" name="Picture 4" descr="F:\фото презентации\Покров 2019 (29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424356">
            <a:off x="1263136" y="3692755"/>
            <a:ext cx="2428892" cy="2840211"/>
          </a:xfrm>
          <a:prstGeom prst="rect">
            <a:avLst/>
          </a:prstGeom>
          <a:noFill/>
        </p:spPr>
      </p:pic>
      <p:pic>
        <p:nvPicPr>
          <p:cNvPr id="28678" name="Picture 6" descr="C:\Users\Пользователь\Desktop\в детстве всё бывает.mp4_snapshot_02.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92513">
            <a:off x="7085856" y="1078337"/>
            <a:ext cx="1752600" cy="2209800"/>
          </a:xfrm>
          <a:prstGeom prst="rect">
            <a:avLst/>
          </a:prstGeom>
          <a:noFill/>
        </p:spPr>
      </p:pic>
      <p:pic>
        <p:nvPicPr>
          <p:cNvPr id="28679" name="Picture 7" descr="C:\Users\Пользователь\Desktop\20200825_11200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839752">
            <a:off x="6058343" y="3771037"/>
            <a:ext cx="2789551" cy="2791063"/>
          </a:xfrm>
          <a:prstGeom prst="rect">
            <a:avLst/>
          </a:prstGeom>
          <a:noFill/>
        </p:spPr>
      </p:pic>
      <p:pic>
        <p:nvPicPr>
          <p:cNvPr id="28680" name="Picture 8" descr="C:\Users\Пользователь\Desktop\День Матери 2019 (23)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20370132">
            <a:off x="703468" y="1172996"/>
            <a:ext cx="2579693" cy="203635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571868" y="3286124"/>
            <a:ext cx="271464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i="1" dirty="0" smtClean="0"/>
              <a:t>«песенка </a:t>
            </a:r>
          </a:p>
          <a:p>
            <a:r>
              <a:rPr lang="ru-RU" sz="2000" b="1" i="1" dirty="0" smtClean="0"/>
              <a:t>про сытого кота </a:t>
            </a:r>
          </a:p>
          <a:p>
            <a:r>
              <a:rPr lang="ru-RU" sz="2000" b="1" i="1" dirty="0" smtClean="0"/>
              <a:t>и голодную кошечку</a:t>
            </a:r>
            <a:r>
              <a:rPr lang="ru-RU" sz="2000" dirty="0" smtClean="0"/>
              <a:t>»</a:t>
            </a:r>
            <a:endParaRPr lang="ru-RU" sz="2000" dirty="0"/>
          </a:p>
        </p:txBody>
      </p:sp>
      <p:sp>
        <p:nvSpPr>
          <p:cNvPr id="12" name="TextBox 11"/>
          <p:cNvSpPr txBox="1"/>
          <p:nvPr/>
        </p:nvSpPr>
        <p:spPr>
          <a:xfrm rot="20313851">
            <a:off x="878082" y="3198411"/>
            <a:ext cx="30775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tx2"/>
                </a:solidFill>
              </a:rPr>
              <a:t>«Певческие разговоры»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 rot="917606">
            <a:off x="6572264" y="3286124"/>
            <a:ext cx="2291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B050"/>
                </a:solidFill>
              </a:rPr>
              <a:t>Придумать концовку </a:t>
            </a:r>
            <a:endParaRPr lang="ru-RU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642918"/>
            <a:ext cx="328614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chemeClr val="accent4"/>
                </a:solidFill>
              </a:rPr>
              <a:t>       драматические</a:t>
            </a:r>
            <a:endParaRPr lang="ru-RU" sz="2800" b="1" dirty="0">
              <a:solidFill>
                <a:schemeClr val="accent4"/>
              </a:solidFill>
            </a:endParaRPr>
          </a:p>
        </p:txBody>
      </p:sp>
      <p:pic>
        <p:nvPicPr>
          <p:cNvPr id="29698" name="Picture 2" descr="C:\Users\Пользователь\Desktop\Покров 2019 (6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14678" y="1214422"/>
            <a:ext cx="3429024" cy="2893859"/>
          </a:xfrm>
          <a:prstGeom prst="rect">
            <a:avLst/>
          </a:prstGeom>
          <a:noFill/>
        </p:spPr>
      </p:pic>
      <p:pic>
        <p:nvPicPr>
          <p:cNvPr id="29700" name="Picture 4" descr="C:\Users\Пользователь\Desktop\диан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3785">
            <a:off x="7050585" y="1094515"/>
            <a:ext cx="1446155" cy="2647945"/>
          </a:xfrm>
          <a:prstGeom prst="rect">
            <a:avLst/>
          </a:prstGeom>
          <a:noFill/>
        </p:spPr>
      </p:pic>
      <p:pic>
        <p:nvPicPr>
          <p:cNvPr id="29701" name="Picture 5" descr="C:\Users\Пользователь\Desktop\8 марта 2020 Радуга (38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4357694"/>
            <a:ext cx="3714776" cy="2161403"/>
          </a:xfrm>
          <a:prstGeom prst="rect">
            <a:avLst/>
          </a:prstGeom>
          <a:noFill/>
        </p:spPr>
      </p:pic>
      <p:pic>
        <p:nvPicPr>
          <p:cNvPr id="29702" name="Picture 6" descr="C:\Users\Пользователь\Desktop\мишка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21243222">
            <a:off x="1212274" y="730522"/>
            <a:ext cx="1734842" cy="2807106"/>
          </a:xfrm>
          <a:prstGeom prst="rect">
            <a:avLst/>
          </a:prstGeom>
          <a:noFill/>
        </p:spPr>
      </p:pic>
      <p:pic>
        <p:nvPicPr>
          <p:cNvPr id="7170" name="Picture 2" descr="C:\Users\Home\Desktop\IMG-2187670bb5f732a4d72acb2ff6cc6c42-V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21219689">
            <a:off x="776225" y="3641632"/>
            <a:ext cx="2461343" cy="255134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 rot="21205590">
            <a:off x="517549" y="272679"/>
            <a:ext cx="3063868" cy="408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«Медведь и пчёлы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 rot="615302">
            <a:off x="7177128" y="698967"/>
            <a:ext cx="19023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«Ленивый кот»</a:t>
            </a:r>
            <a:endParaRPr lang="ru-RU" sz="2000" b="1" dirty="0"/>
          </a:p>
        </p:txBody>
      </p:sp>
      <p:sp>
        <p:nvSpPr>
          <p:cNvPr id="15" name="TextBox 14"/>
          <p:cNvSpPr txBox="1"/>
          <p:nvPr/>
        </p:nvSpPr>
        <p:spPr>
          <a:xfrm rot="21077177">
            <a:off x="1387099" y="5148542"/>
            <a:ext cx="39755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       </a:t>
            </a:r>
          </a:p>
          <a:p>
            <a:r>
              <a:rPr lang="ru-RU" sz="2000" b="1" dirty="0" smtClean="0"/>
              <a:t>         «МУХА денежку   нашла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6000760" y="4071942"/>
            <a:ext cx="3455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«Бабушки- старушки»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14356"/>
            <a:ext cx="708596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ОСНОВНЫЕ ЭТАПЫ В ТВОРЧЕСКОЙ ДЕЯТЕЛЬНОСТИ РЕБЕНКА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7290" y="1500174"/>
            <a:ext cx="7800084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1. ФОРМИРОВАНИЕ ЗАМЫСЛА- </a:t>
            </a:r>
          </a:p>
          <a:p>
            <a:r>
              <a:rPr lang="ru-RU" sz="2000" b="1" i="1" dirty="0" smtClean="0"/>
              <a:t> </a:t>
            </a:r>
            <a:r>
              <a:rPr lang="ru-RU" sz="2000" dirty="0" smtClean="0"/>
              <a:t>у ребенка возникает идея (самостоятельная или предложенная</a:t>
            </a:r>
          </a:p>
          <a:p>
            <a:r>
              <a:rPr lang="ru-RU" sz="2000" dirty="0" smtClean="0"/>
              <a:t>    взрослым) создания чего-то нового.</a:t>
            </a:r>
          </a:p>
          <a:p>
            <a:endParaRPr lang="ru-RU" dirty="0" smtClean="0"/>
          </a:p>
          <a:p>
            <a:r>
              <a:rPr lang="ru-RU" dirty="0" smtClean="0"/>
              <a:t>2. </a:t>
            </a:r>
            <a:r>
              <a:rPr lang="ru-RU" b="1" i="1" dirty="0" smtClean="0"/>
              <a:t>РЕАЛИЗАЦИЯ ЗАМЫСЛА-</a:t>
            </a:r>
          </a:p>
          <a:p>
            <a:r>
              <a:rPr lang="ru-RU" sz="2000" dirty="0" smtClean="0"/>
              <a:t>Используя воображение, опыт и различные инструменты, </a:t>
            </a:r>
          </a:p>
          <a:p>
            <a:r>
              <a:rPr lang="ru-RU" sz="2000" dirty="0" smtClean="0"/>
              <a:t>  ребенок приступает к осуществлению идеи .</a:t>
            </a:r>
          </a:p>
          <a:p>
            <a:endParaRPr lang="ru-RU" sz="2000" dirty="0" smtClean="0"/>
          </a:p>
          <a:p>
            <a:r>
              <a:rPr lang="ru-RU" dirty="0" smtClean="0"/>
              <a:t>3. </a:t>
            </a:r>
            <a:r>
              <a:rPr lang="ru-RU" b="1" i="1" dirty="0" smtClean="0"/>
              <a:t>АНАЛИЗ ТВОРЧЕСКОЙ РАБОТЫ –</a:t>
            </a:r>
          </a:p>
          <a:p>
            <a:r>
              <a:rPr lang="ru-RU" sz="2000" dirty="0" smtClean="0"/>
              <a:t>Исполнив творческий замысел, ребенок анализирует </a:t>
            </a:r>
          </a:p>
          <a:p>
            <a:r>
              <a:rPr lang="ru-RU" sz="2000" dirty="0" smtClean="0"/>
              <a:t> получившийся результат, привлекая к этому взрослых и сверстников.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142976" y="357167"/>
            <a:ext cx="650085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</a:rPr>
              <a:t>                                                ЭТАПЫ       </a:t>
            </a:r>
          </a:p>
          <a:p>
            <a:r>
              <a:rPr lang="ru-RU" sz="2000" b="1" dirty="0" smtClean="0">
                <a:solidFill>
                  <a:srgbClr val="C00000"/>
                </a:solidFill>
              </a:rPr>
              <a:t>в формировании музыкального  творчества детей</a:t>
            </a:r>
            <a:endParaRPr lang="ru-RU" sz="2000" b="1" dirty="0">
              <a:solidFill>
                <a:srgbClr val="C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42976" y="1214422"/>
            <a:ext cx="77867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Первый этап </a:t>
            </a:r>
            <a:r>
              <a:rPr lang="ru-RU" b="1" dirty="0" smtClean="0"/>
              <a:t>–</a:t>
            </a:r>
            <a:r>
              <a:rPr lang="ru-RU" dirty="0" smtClean="0"/>
              <a:t> </a:t>
            </a:r>
            <a:r>
              <a:rPr lang="ru-RU" sz="2000" dirty="0" smtClean="0"/>
              <a:t>ориентировка детей в новой для них деятельности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1142976" y="1785926"/>
            <a:ext cx="771530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Второй этап </a:t>
            </a:r>
            <a:r>
              <a:rPr lang="ru-RU" sz="2000" dirty="0" smtClean="0"/>
              <a:t>– усвоение детьми способов воплощение                    </a:t>
            </a:r>
          </a:p>
          <a:p>
            <a:r>
              <a:rPr lang="ru-RU" sz="2000" dirty="0" smtClean="0"/>
              <a:t>                                                       музыкально-художественного образа.</a:t>
            </a:r>
          </a:p>
          <a:p>
            <a:r>
              <a:rPr lang="ru-RU" sz="2400" b="1" dirty="0" smtClean="0"/>
              <a:t>Третий этап –</a:t>
            </a:r>
            <a:r>
              <a:rPr lang="ru-RU" sz="2000" dirty="0" smtClean="0"/>
              <a:t> самостоятельное применение детьми усвоенных    </a:t>
            </a:r>
          </a:p>
          <a:p>
            <a:r>
              <a:rPr lang="ru-RU" sz="2000" dirty="0" smtClean="0"/>
              <a:t>                                   способов   творчества.</a:t>
            </a:r>
            <a:endParaRPr lang="ru-RU" sz="2000" dirty="0"/>
          </a:p>
        </p:txBody>
      </p:sp>
      <p:sp>
        <p:nvSpPr>
          <p:cNvPr id="13" name="TextBox 12"/>
          <p:cNvSpPr txBox="1"/>
          <p:nvPr/>
        </p:nvSpPr>
        <p:spPr>
          <a:xfrm>
            <a:off x="1214414" y="3286124"/>
            <a:ext cx="692948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Четвертый этап-</a:t>
            </a:r>
          </a:p>
          <a:p>
            <a:r>
              <a:rPr lang="ru-RU" sz="2000" dirty="0" smtClean="0"/>
              <a:t>          анализ самостоятельных творческих проявлений детей</a:t>
            </a:r>
            <a:endParaRPr lang="ru-RU" sz="2000" dirty="0"/>
          </a:p>
        </p:txBody>
      </p:sp>
      <p:pic>
        <p:nvPicPr>
          <p:cNvPr id="9" name="Picture 2" descr="C:\Users\Home\Desktop\IMG-fd58f4e872a07eb8d8c8198c99646f00-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86050" y="4000504"/>
            <a:ext cx="3500462" cy="24613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3" descr="F:\фото презентации\20200825_10570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3071810"/>
            <a:ext cx="1357322" cy="2714644"/>
          </a:xfrm>
          <a:prstGeom prst="rect">
            <a:avLst/>
          </a:prstGeom>
          <a:noFill/>
        </p:spPr>
      </p:pic>
      <p:pic>
        <p:nvPicPr>
          <p:cNvPr id="6" name="Picture 2" descr="F:\фото презентации\лиса 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57925" y="3000372"/>
            <a:ext cx="1622554" cy="2928958"/>
          </a:xfrm>
          <a:prstGeom prst="rect">
            <a:avLst/>
          </a:prstGeom>
          <a:noFill/>
        </p:spPr>
      </p:pic>
      <p:pic>
        <p:nvPicPr>
          <p:cNvPr id="4097" name="Picture 1" descr="C:\Users\Home\Desktop\20200818_1014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3143248"/>
            <a:ext cx="2071702" cy="2885037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1071538" y="785794"/>
            <a:ext cx="2286016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  «Жил-был </a:t>
            </a:r>
          </a:p>
          <a:p>
            <a:r>
              <a:rPr lang="ru-RU" sz="2000" b="1" dirty="0" smtClean="0"/>
              <a:t>у бабушки </a:t>
            </a:r>
          </a:p>
          <a:p>
            <a:r>
              <a:rPr lang="ru-RU" sz="2000" b="1" dirty="0" smtClean="0"/>
              <a:t>серенький</a:t>
            </a:r>
          </a:p>
          <a:p>
            <a:r>
              <a:rPr lang="ru-RU" sz="2000" b="1" dirty="0" smtClean="0"/>
              <a:t> козлик»</a:t>
            </a:r>
            <a:endParaRPr lang="ru-RU" sz="2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5286380" y="6000768"/>
            <a:ext cx="314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«Раз морозною зимой»</a:t>
            </a:r>
            <a:endParaRPr lang="ru-RU" sz="2000" b="1" dirty="0"/>
          </a:p>
        </p:txBody>
      </p:sp>
      <p:pic>
        <p:nvPicPr>
          <p:cNvPr id="4099" name="Picture 3" descr="C:\Users\Home\Desktop\20201013_11005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2285984" y="642918"/>
            <a:ext cx="4452190" cy="1885334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1643042" y="2571744"/>
            <a:ext cx="41434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              «Тень, тень, </a:t>
            </a:r>
            <a:r>
              <a:rPr lang="ru-RU" sz="2000" b="1" dirty="0" err="1" smtClean="0"/>
              <a:t>потетень</a:t>
            </a:r>
            <a:r>
              <a:rPr lang="ru-RU" sz="2000" b="1" dirty="0" smtClean="0"/>
              <a:t>»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357298"/>
            <a:ext cx="6463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00100" y="428604"/>
            <a:ext cx="75009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Как стимулировать развитие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rgbClr val="00B0F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творческих   способностей ребенка.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071538" y="1500174"/>
            <a:ext cx="807246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2000" dirty="0" smtClean="0"/>
              <a:t>1.Здоровый личный пример творческого подхода </a:t>
            </a:r>
          </a:p>
          <a:p>
            <a:pPr marL="342900" indent="-342900"/>
            <a:r>
              <a:rPr lang="ru-RU" sz="2000" dirty="0" smtClean="0"/>
              <a:t>                                                                       к решению разного рода проблем.</a:t>
            </a:r>
          </a:p>
          <a:p>
            <a:pPr marL="342900" indent="-342900"/>
            <a:endParaRPr lang="ru-RU" sz="2000" dirty="0" smtClean="0"/>
          </a:p>
          <a:p>
            <a:pPr marL="342900" indent="-342900">
              <a:buAutoNum type="arabicPeriod" startAt="2"/>
            </a:pPr>
            <a:r>
              <a:rPr lang="ru-RU" sz="2000" dirty="0" smtClean="0"/>
              <a:t>Предоставление возможности ребенку задавать вопросы по теме.</a:t>
            </a:r>
          </a:p>
          <a:p>
            <a:pPr marL="342900" indent="-342900">
              <a:buAutoNum type="arabicPeriod" startAt="2"/>
            </a:pPr>
            <a:endParaRPr lang="ru-RU" sz="2000" dirty="0" smtClean="0"/>
          </a:p>
          <a:p>
            <a:pPr marL="342900" indent="-342900"/>
            <a:r>
              <a:rPr lang="ru-RU" sz="2000" dirty="0" smtClean="0"/>
              <a:t>3.Возможность давать высказываться в процессе обучения , игр.</a:t>
            </a:r>
          </a:p>
          <a:p>
            <a:pPr marL="342900" indent="-342900"/>
            <a:endParaRPr lang="ru-RU" sz="2000" dirty="0" smtClean="0"/>
          </a:p>
          <a:p>
            <a:pPr marL="342900" indent="-342900"/>
            <a:r>
              <a:rPr lang="ru-RU" sz="2000" dirty="0" smtClean="0"/>
              <a:t>4.Отсутствие у ребенка страха быть непонятым или высмеянным в         случае, если что-либо не получается.</a:t>
            </a:r>
          </a:p>
          <a:p>
            <a:pPr marL="342900" indent="-342900">
              <a:buAutoNum type="arabicPeriod" startAt="2"/>
            </a:pPr>
            <a:endParaRPr lang="ru-RU" dirty="0" smtClean="0"/>
          </a:p>
          <a:p>
            <a:pPr marL="342900" indent="-342900">
              <a:buAutoNum type="arabicPeriod" startAt="2"/>
            </a:pPr>
            <a:endParaRPr lang="ru-RU" dirty="0"/>
          </a:p>
        </p:txBody>
      </p:sp>
      <p:pic>
        <p:nvPicPr>
          <p:cNvPr id="1026" name="Picture 2" descr="G:\фото презентации\20201015_11363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4286256"/>
            <a:ext cx="3429024" cy="2174254"/>
          </a:xfrm>
          <a:prstGeom prst="rect">
            <a:avLst/>
          </a:prstGeom>
          <a:noFill/>
        </p:spPr>
      </p:pic>
      <p:pic>
        <p:nvPicPr>
          <p:cNvPr id="1027" name="Picture 3" descr="C:\Users\Home\Desktop\IMG_083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85852" y="4429132"/>
            <a:ext cx="2612720" cy="21532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1214414" y="0"/>
            <a:ext cx="7358114" cy="4124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400" b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Показатель </a:t>
            </a:r>
            <a:r>
              <a:rPr lang="ru-RU" sz="2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успешности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системы в работе с дошкольниками –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когда ребёнок точнее передаёт характер игрового персонажа, движения становятся свободными, исчезает скованность, появляется уверенность.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При этом основными показателями творческой личности ребёнка является доминирование эмоций радости, интерес и увлечённость к фантазированию, способность быть самим собой, умение слушать своё «Я», преобладание образного восприятия мира, способность воплощать свои замыслы непосредственно в творчестве.</a:t>
            </a:r>
            <a:endParaRPr kumimoji="0" lang="ru-RU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2" name="Picture 4" descr="C:\Users\Home\Desktop\куклы заводные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6616" y="4286256"/>
            <a:ext cx="3421707" cy="1928826"/>
          </a:xfrm>
          <a:prstGeom prst="rect">
            <a:avLst/>
          </a:prstGeom>
          <a:noFill/>
        </p:spPr>
      </p:pic>
      <p:pic>
        <p:nvPicPr>
          <p:cNvPr id="2054" name="Picture 6" descr="C:\Users\Home\Desktop\День Матери 2019 (27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071942"/>
            <a:ext cx="1985708" cy="1928826"/>
          </a:xfrm>
          <a:prstGeom prst="rect">
            <a:avLst/>
          </a:prstGeom>
          <a:noFill/>
        </p:spPr>
      </p:pic>
      <p:pic>
        <p:nvPicPr>
          <p:cNvPr id="2055" name="Picture 7" descr="C:\Users\Home\Desktop\рыбки золотые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00826" y="3857628"/>
            <a:ext cx="2314776" cy="2651123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785786" y="6143644"/>
            <a:ext cx="26432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«КУКЛЫ ЗАВОДНЫЕ»</a:t>
            </a:r>
            <a:endParaRPr lang="ru-RU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000496" y="6072206"/>
            <a:ext cx="34514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«ПАРИКМАХЕРСКАЯ </a:t>
            </a:r>
          </a:p>
          <a:p>
            <a:r>
              <a:rPr lang="ru-RU" b="1" dirty="0" smtClean="0"/>
              <a:t>                        ПОЛЬКА</a:t>
            </a:r>
            <a:r>
              <a:rPr lang="ru-RU" dirty="0" smtClean="0"/>
              <a:t>»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428604"/>
            <a:ext cx="80010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«Надо развивать творческое начало у всех, чтобы мир не оставался</a:t>
            </a:r>
          </a:p>
          <a:p>
            <a:r>
              <a:rPr lang="ru-RU" i="1" dirty="0" smtClean="0"/>
              <a:t>   таким, какой он есть, а преображался. Преображался к лучшему…»</a:t>
            </a:r>
            <a:endParaRPr lang="ru-RU" dirty="0" smtClean="0"/>
          </a:p>
          <a:p>
            <a:r>
              <a:rPr lang="ru-RU" i="1" dirty="0" smtClean="0"/>
              <a:t>                                                                                                 </a:t>
            </a:r>
            <a:r>
              <a:rPr lang="ru-RU" i="1" dirty="0" err="1" smtClean="0"/>
              <a:t>Джанни</a:t>
            </a:r>
            <a:r>
              <a:rPr lang="ru-RU" i="1" dirty="0" smtClean="0"/>
              <a:t> </a:t>
            </a:r>
            <a:r>
              <a:rPr lang="ru-RU" i="1" dirty="0" err="1" smtClean="0"/>
              <a:t>Родари</a:t>
            </a:r>
            <a:r>
              <a:rPr lang="ru-RU" i="1" dirty="0" smtClean="0"/>
              <a:t>.</a:t>
            </a:r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i="1" dirty="0" smtClean="0"/>
          </a:p>
          <a:p>
            <a:endParaRPr lang="ru-RU" dirty="0" smtClean="0"/>
          </a:p>
          <a:p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357291" y="1571612"/>
            <a:ext cx="742955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>
                <a:solidFill>
                  <a:srgbClr val="FF0000"/>
                </a:solidFill>
              </a:rPr>
              <a:t>Актуальность</a:t>
            </a:r>
            <a:r>
              <a:rPr lang="ru-RU" i="1" dirty="0" smtClean="0"/>
              <a:t> </a:t>
            </a:r>
            <a:r>
              <a:rPr lang="ru-RU" dirty="0" smtClean="0"/>
              <a:t>развития творческих способностей вызвана потребностями окружающего мира и окружающей среды, так как творческий подход необходим во всех видах деятельности.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1428728" y="2643182"/>
            <a:ext cx="82153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smtClean="0"/>
              <a:t>Общество нуждается в активных творческих людях.</a:t>
            </a:r>
            <a:endParaRPr lang="ru-RU" dirty="0"/>
          </a:p>
        </p:txBody>
      </p:sp>
      <p:pic>
        <p:nvPicPr>
          <p:cNvPr id="4" name="Picture 2" descr="C:\Users\Home\Desktop\вам спасибо..mp4_snapshot_01.1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3143247"/>
            <a:ext cx="5786478" cy="33402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85852" y="500042"/>
            <a:ext cx="7572428" cy="26161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sng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300" b="1" i="1" u="sng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300" b="1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ВЫВОД: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Детское творчество, детские находки, детские мысли, - вот что создаёт атмосферу радости на занятиях, формирует личность, оптимизирует развитие созидательных способностей.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F:\в детстве всё бывает.mp4_snapshot_02.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00232" y="3214686"/>
            <a:ext cx="5564227" cy="30137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5" name="Picture 1" descr="C:\Users\Home\Desktop\в детстве всё бывает.mp4_snapshot_01.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3071810"/>
            <a:ext cx="6215106" cy="322501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28728" y="1357298"/>
            <a:ext cx="6529929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   СПАСИБО ЗА ВНИМАНИЕ.</a:t>
            </a:r>
            <a:endParaRPr lang="ru-RU" sz="40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285720" y="0"/>
            <a:ext cx="8429684" cy="5678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kumimoji="0" lang="ru-RU" sz="1300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«Человек должен родиться дважды, один раз естественно, </a:t>
            </a:r>
            <a:r>
              <a:rPr lang="ru-RU" b="1" i="1" dirty="0" smtClean="0"/>
              <a:t> а затем духовно».                                               </a:t>
            </a:r>
          </a:p>
          <a:p>
            <a:r>
              <a:rPr lang="ru-RU" b="1" i="1" dirty="0" smtClean="0"/>
              <a:t>                                                                                                                    (Г.В.Ф Гегель)</a:t>
            </a:r>
            <a:endParaRPr lang="ru-RU" dirty="0" smtClean="0"/>
          </a:p>
          <a:p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               «Способности </a:t>
            </a:r>
            <a:r>
              <a:rPr lang="ru-RU" dirty="0" smtClean="0"/>
              <a:t>- это внутренние условия развития человека, которые     </a:t>
            </a:r>
          </a:p>
          <a:p>
            <a:r>
              <a:rPr lang="ru-RU" dirty="0" smtClean="0"/>
              <a:t>                             формируются в процессе его взаимодействия с внешним миром.»</a:t>
            </a:r>
          </a:p>
          <a:p>
            <a:endParaRPr lang="ru-RU" dirty="0" smtClean="0"/>
          </a:p>
          <a:p>
            <a:r>
              <a:rPr lang="ru-RU" dirty="0" smtClean="0"/>
              <a:t>                   Для разных способностей характерно неодинаковое время их выявления.            </a:t>
            </a:r>
          </a:p>
          <a:p>
            <a:r>
              <a:rPr lang="ru-RU" dirty="0" smtClean="0"/>
              <a:t>          Ранее прочих проявляются дарования в области искусств, и прежде всего в                            </a:t>
            </a:r>
          </a:p>
          <a:p>
            <a:r>
              <a:rPr lang="ru-RU" dirty="0" smtClean="0"/>
              <a:t>           музыке. Установлено, что в дошкольном  возрасте развитие музыкальных </a:t>
            </a:r>
          </a:p>
          <a:p>
            <a:r>
              <a:rPr lang="ru-RU" dirty="0" smtClean="0"/>
              <a:t>            способностей происходит наиболее благоприятно, так как именно в это </a:t>
            </a:r>
          </a:p>
          <a:p>
            <a:r>
              <a:rPr lang="ru-RU" dirty="0" smtClean="0"/>
              <a:t>            время формируются музыкальный слух и музыкальная память ребёнка. 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rgbClr val="C00000"/>
                </a:solidFill>
              </a:rPr>
              <a:t>           Творческие способности</a:t>
            </a:r>
            <a:r>
              <a:rPr lang="ru-RU" b="1" dirty="0" smtClean="0">
                <a:solidFill>
                  <a:srgbClr val="C00000"/>
                </a:solidFill>
              </a:rPr>
              <a:t> – </a:t>
            </a:r>
            <a:r>
              <a:rPr lang="ru-RU" dirty="0" smtClean="0"/>
              <a:t>это индивидуальные качества и способности             </a:t>
            </a:r>
          </a:p>
          <a:p>
            <a:r>
              <a:rPr lang="ru-RU" dirty="0" smtClean="0"/>
              <a:t>      человека, которые проявляются в умении применить знания, умения и навыки в  </a:t>
            </a:r>
          </a:p>
          <a:p>
            <a:r>
              <a:rPr lang="ru-RU" dirty="0" smtClean="0"/>
              <a:t>             условиях нестандартной ситуации.</a:t>
            </a:r>
          </a:p>
          <a:p>
            <a:r>
              <a:rPr lang="ru-RU" dirty="0" smtClean="0"/>
              <a:t>          </a:t>
            </a:r>
          </a:p>
          <a:p>
            <a:r>
              <a:rPr lang="ru-RU" dirty="0" smtClean="0"/>
              <a:t>             «</a:t>
            </a:r>
            <a:r>
              <a:rPr lang="ru-RU" b="1" i="1" dirty="0" smtClean="0"/>
              <a:t>Способность, которая не развивается, которой на практике человек  </a:t>
            </a:r>
          </a:p>
          <a:p>
            <a:r>
              <a:rPr lang="ru-RU" b="1" i="1" dirty="0" smtClean="0"/>
              <a:t>                     перестаёт пользоваться, со временем теряется. » ( Теплов Б.М.)</a:t>
            </a:r>
            <a:r>
              <a:rPr lang="ru-RU" b="1" i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69" name="Picture 1" descr="G:\обобщение (5)\img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2071678"/>
            <a:ext cx="6572296" cy="4071966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00100" y="785794"/>
            <a:ext cx="714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b="1" dirty="0" smtClean="0">
                <a:solidFill>
                  <a:srgbClr val="C00000"/>
                </a:solidFill>
              </a:rPr>
              <a:t>    </a:t>
            </a:r>
            <a:r>
              <a:rPr lang="ru-RU" sz="2400" b="1" dirty="0" smtClean="0">
                <a:solidFill>
                  <a:srgbClr val="C00000"/>
                </a:solidFill>
              </a:rPr>
              <a:t>Развитие музыкально – творческих способностей </a:t>
            </a:r>
          </a:p>
          <a:p>
            <a:r>
              <a:rPr lang="ru-RU" sz="2400" b="1" dirty="0" smtClean="0">
                <a:solidFill>
                  <a:srgbClr val="C00000"/>
                </a:solidFill>
              </a:rPr>
              <a:t>                                 в дошкольном возрасте.</a:t>
            </a:r>
            <a:endParaRPr lang="ru-RU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5" name="Picture 1" descr="C:\Users\Home\Desktop\img2 (1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7786742" cy="3298865"/>
          </a:xfrm>
          <a:prstGeom prst="rect">
            <a:avLst/>
          </a:prstGeom>
          <a:noFill/>
        </p:spPr>
      </p:pic>
      <p:pic>
        <p:nvPicPr>
          <p:cNvPr id="6146" name="Picture 2" descr="C:\Users\Home\Desktop\img4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71539" y="3786190"/>
            <a:ext cx="7786742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7" y="857232"/>
            <a:ext cx="82968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Основные виды музыкального творчество</a:t>
            </a:r>
            <a:endParaRPr lang="ru-RU" sz="3200" b="1" dirty="0">
              <a:solidFill>
                <a:srgbClr val="C00000"/>
              </a:solidFill>
            </a:endParaRPr>
          </a:p>
        </p:txBody>
      </p:sp>
      <p:pic>
        <p:nvPicPr>
          <p:cNvPr id="1026" name="Picture 2" descr="C:\Users\Пользователь\Desktop\в детстве всё бывает.mp4_snapshot_02.50 —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46" y="1566863"/>
            <a:ext cx="2143141" cy="1817718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1857364"/>
            <a:ext cx="10001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ПЕНИЕ</a:t>
            </a:r>
            <a:endParaRPr lang="ru-RU" sz="2000" b="1" dirty="0"/>
          </a:p>
        </p:txBody>
      </p:sp>
      <p:pic>
        <p:nvPicPr>
          <p:cNvPr id="1027" name="Picture 3" descr="C:\Users\Пользователь\Desktop\CAM050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0923" y="1428736"/>
            <a:ext cx="2788729" cy="2214578"/>
          </a:xfrm>
          <a:prstGeom prst="rect">
            <a:avLst/>
          </a:prstGeom>
          <a:noFill/>
        </p:spPr>
      </p:pic>
      <p:pic>
        <p:nvPicPr>
          <p:cNvPr id="1028" name="Picture 4" descr="C:\Users\Пользователь\Desktop\1.4 сценка баушки и полицейский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28794" y="3786190"/>
            <a:ext cx="2214579" cy="2690955"/>
          </a:xfrm>
          <a:prstGeom prst="rect">
            <a:avLst/>
          </a:prstGeom>
          <a:noFill/>
        </p:spPr>
      </p:pic>
      <p:pic>
        <p:nvPicPr>
          <p:cNvPr id="1029" name="Picture 5" descr="C:\Users\Пользователь\Desktop\8 марта 2020 Радуга (22)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00826" y="3857628"/>
            <a:ext cx="2071702" cy="2500915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43438" y="2357430"/>
            <a:ext cx="9046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/>
              <a:t>ТАНЕЦ</a:t>
            </a:r>
            <a:endParaRPr lang="ru-RU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57224" y="3429000"/>
            <a:ext cx="25091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/>
              <a:t>     ДРАМАТИЗАЦИЯ</a:t>
            </a:r>
            <a:endParaRPr lang="ru-RU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214810" y="3500438"/>
            <a:ext cx="58239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b="1" dirty="0" smtClean="0"/>
          </a:p>
          <a:p>
            <a:r>
              <a:rPr lang="ru-RU" sz="2000" b="1" dirty="0" smtClean="0"/>
              <a:t>ИГРА НА ДЕТСКИХ </a:t>
            </a:r>
          </a:p>
          <a:p>
            <a:r>
              <a:rPr lang="ru-RU" sz="2000" b="1" dirty="0" smtClean="0"/>
              <a:t>МУЗЫКАЛЬНЫХ </a:t>
            </a:r>
          </a:p>
          <a:p>
            <a:r>
              <a:rPr lang="ru-RU" sz="2000" b="1" dirty="0" smtClean="0"/>
              <a:t>ИНСТРУМЕНТАХ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1071538" y="0"/>
            <a:ext cx="8072462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3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Детское творчество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—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одна из форм самостоятельной деятельности ребёнка, в процессе которой он отступает от привычных и знакомых ему способов проявления окружающего мира, экспериментирует и создаёт нечто новое для себя и других.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ля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успешного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развитие творческих способностей ребёнка 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нужна особая организация музыкально-образовательной деятельности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еобходимо: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специально подбирать музыкальный репертуар и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методы работы с ним;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 занятиях по 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восприятию музыки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использовать произведения</a:t>
            </a: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i="1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других  </a:t>
            </a:r>
            <a:r>
              <a:rPr lang="ru-RU" sz="20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видов музыкальной деятельности;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«включения» в занятие синтеза искусств, прежде всего изобразительного искусства и художественного слова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71538" y="0"/>
            <a:ext cx="7786742" cy="572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13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Критерии творчества: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Оригинальность</a:t>
            </a:r>
            <a:r>
              <a:rPr kumimoji="0" lang="ru-RU" sz="2000" b="1" i="0" u="none" strike="noStrike" cap="none" normalizeH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-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способности предложить новый замысел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игры, танца, песни.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быстрота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способность быстро адаптироваться в сложной ситуации.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гибкость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способность предложить новое использование для      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известного объекта.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вариативность 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dirty="0" smtClean="0">
                <a:solidFill>
                  <a:schemeClr val="tx2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умение предложить различные идеи в той или иной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ситуации.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lang="ru-RU" sz="20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шаблоны\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1071538" y="0"/>
            <a:ext cx="7715304" cy="6340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endParaRPr kumimoji="0" lang="ru-RU" sz="13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endParaRPr lang="ru-RU" sz="1300" b="1" i="1" dirty="0" smtClean="0">
              <a:solidFill>
                <a:srgbClr val="FF0000"/>
              </a:solidFill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13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lang="ru-RU" sz="2000" b="1" i="1" dirty="0" smtClean="0">
                <a:solidFill>
                  <a:srgbClr val="FF000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Условия для творчества:</a:t>
            </a:r>
            <a:endParaRPr lang="ru-RU" sz="2000" b="1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Слушание инструментальных и вокальных произведений, беседы о выразительных средствах музыкального языка, сравнение тембров голосов, звучания инструментов, их выразительных возможностей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основных музыкальных способностей детей — ладового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чувства, музыкально-слуховых представлений и чувства ритма.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Обогащение жизненного опыта ребёнка яркими музыкальными и художественными впечатлениями, знаниями, умениями и навыками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музыкальной деятельности.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Использование на занятиях творческих заданий,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упражнений.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Предоставление шанса каждому ребёнку для поиска и выявления,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индивидуальных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для него способов общения с музыкой.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одбор музыкальных произведений, составляющих основу для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импровизаций.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724</TotalTime>
  <Words>689</Words>
  <Application>Microsoft Office PowerPoint</Application>
  <PresentationFormat>Экран (4:3)</PresentationFormat>
  <Paragraphs>240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69</cp:revision>
  <dcterms:created xsi:type="dcterms:W3CDTF">2021-03-22T05:52:54Z</dcterms:created>
  <dcterms:modified xsi:type="dcterms:W3CDTF">2021-03-25T07:35:59Z</dcterms:modified>
</cp:coreProperties>
</file>