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7" r:id="rId2"/>
    <p:sldId id="268" r:id="rId3"/>
    <p:sldId id="282" r:id="rId4"/>
    <p:sldId id="264" r:id="rId5"/>
    <p:sldId id="258" r:id="rId6"/>
    <p:sldId id="260" r:id="rId7"/>
    <p:sldId id="263" r:id="rId8"/>
    <p:sldId id="259" r:id="rId9"/>
    <p:sldId id="276" r:id="rId10"/>
    <p:sldId id="283" r:id="rId11"/>
    <p:sldId id="284" r:id="rId12"/>
    <p:sldId id="285" r:id="rId13"/>
    <p:sldId id="262" r:id="rId14"/>
    <p:sldId id="256" r:id="rId15"/>
    <p:sldId id="281" r:id="rId16"/>
    <p:sldId id="273" r:id="rId17"/>
    <p:sldId id="274" r:id="rId18"/>
    <p:sldId id="265" r:id="rId19"/>
    <p:sldId id="266" r:id="rId20"/>
    <p:sldId id="269" r:id="rId21"/>
    <p:sldId id="277" r:id="rId22"/>
    <p:sldId id="289" r:id="rId23"/>
    <p:sldId id="290" r:id="rId24"/>
    <p:sldId id="270" r:id="rId25"/>
    <p:sldId id="275" r:id="rId26"/>
    <p:sldId id="271" r:id="rId27"/>
    <p:sldId id="272" r:id="rId28"/>
    <p:sldId id="278" r:id="rId29"/>
    <p:sldId id="279" r:id="rId30"/>
    <p:sldId id="288" r:id="rId31"/>
    <p:sldId id="286" r:id="rId32"/>
    <p:sldId id="287" r:id="rId33"/>
    <p:sldId id="280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69" d="100"/>
          <a:sy n="69" d="100"/>
        </p:scale>
        <p:origin x="-1452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568952" cy="1584176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404664"/>
            <a:ext cx="6768752" cy="6192688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Городское методическое объединение музыкальных руководителей города Орска</a:t>
            </a:r>
          </a:p>
          <a:p>
            <a:pPr algn="ctr"/>
            <a:endParaRPr lang="ru-RU" sz="2400" dirty="0" smtClean="0"/>
          </a:p>
          <a:p>
            <a:pPr algn="ctr"/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r>
              <a:rPr lang="ru-RU" sz="4400" dirty="0" smtClean="0"/>
              <a:t>МАСТЕР-КЛАСС</a:t>
            </a:r>
          </a:p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«Педагогические технологии Карла </a:t>
            </a:r>
            <a:r>
              <a:rPr lang="ru-RU" sz="4400" dirty="0" err="1" smtClean="0">
                <a:solidFill>
                  <a:srgbClr val="FFFF00"/>
                </a:solidFill>
              </a:rPr>
              <a:t>Орфа</a:t>
            </a:r>
            <a:r>
              <a:rPr lang="ru-RU" sz="4400" dirty="0" smtClean="0">
                <a:solidFill>
                  <a:srgbClr val="FFFF00"/>
                </a:solidFill>
              </a:rPr>
              <a:t>: традиции и инновации»</a:t>
            </a:r>
          </a:p>
          <a:p>
            <a:pPr algn="r"/>
            <a:endParaRPr lang="ru-RU" sz="1900" dirty="0" smtClean="0"/>
          </a:p>
          <a:p>
            <a:pPr algn="r"/>
            <a:endParaRPr lang="ru-RU" sz="1900" dirty="0"/>
          </a:p>
          <a:p>
            <a:pPr algn="r"/>
            <a:r>
              <a:rPr lang="ru-RU" sz="1900" dirty="0" smtClean="0"/>
              <a:t>Подготовила музыкальный руководитель</a:t>
            </a:r>
          </a:p>
          <a:p>
            <a:pPr algn="r"/>
            <a:r>
              <a:rPr lang="ru-RU" sz="1900" dirty="0" smtClean="0"/>
              <a:t> МДОАУ «Детский сад№95 г. Орска»</a:t>
            </a:r>
          </a:p>
          <a:p>
            <a:pPr algn="r"/>
            <a:r>
              <a:rPr lang="ru-RU" sz="1900" dirty="0" smtClean="0"/>
              <a:t>С.Г. Павлова</a:t>
            </a:r>
          </a:p>
          <a:p>
            <a:endParaRPr lang="ru-RU" sz="4400" dirty="0" smtClean="0">
              <a:solidFill>
                <a:srgbClr val="FFFF00"/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613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41120" y="620688"/>
            <a:ext cx="3273552" cy="681050"/>
          </a:xfrm>
        </p:spPr>
        <p:txBody>
          <a:bodyPr/>
          <a:lstStyle/>
          <a:p>
            <a:r>
              <a:rPr lang="ru-RU" sz="1800" dirty="0" smtClean="0">
                <a:solidFill>
                  <a:srgbClr val="FFFF00"/>
                </a:solidFill>
              </a:rPr>
              <a:t>Доступность материала, творческая фантазия при изготовлении</a:t>
            </a: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14474"/>
            <a:ext cx="4441701" cy="3858742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rgbClr val="FFFF00"/>
                </a:solidFill>
              </a:rPr>
              <a:t>Необходимый атрибут для ритмических музыкальных игр </a:t>
            </a: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71600"/>
            <a:ext cx="4320480" cy="4001616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4876800"/>
            <a:ext cx="8712968" cy="1648544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</a:rPr>
              <a:t>Маракасы с разными наполнителями и поэтому с разным звуком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441701" cy="4824536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6632"/>
            <a:ext cx="4248472" cy="4896544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4876800"/>
            <a:ext cx="8784976" cy="1792560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</a:rPr>
              <a:t>Коллекция ударных: разный объём, форма, материал-и поэтому разное звучание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76800"/>
            <a:ext cx="8640960" cy="1864568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Для творческой музыкальной импровизации, активного слушания музыки, пантомимы, театрализации: платочки на кольцах, колокольчики разных </a:t>
            </a:r>
            <a:r>
              <a:rPr lang="ru-RU" sz="2800" dirty="0" err="1" smtClean="0">
                <a:solidFill>
                  <a:srgbClr val="FFFF00"/>
                </a:solidFill>
              </a:rPr>
              <a:t>рзмеров</a:t>
            </a:r>
            <a:r>
              <a:rPr lang="ru-RU" sz="2800" dirty="0" smtClean="0">
                <a:solidFill>
                  <a:srgbClr val="FFFF00"/>
                </a:solidFill>
              </a:rPr>
              <a:t> и звучания. 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871664" cy="44644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320480" cy="4392488"/>
          </a:xfrm>
        </p:spPr>
      </p:pic>
    </p:spTree>
    <p:extLst>
      <p:ext uri="{BB962C8B-B14F-4D97-AF65-F5344CB8AC3E}">
        <p14:creationId xmlns:p14="http://schemas.microsoft.com/office/powerpoint/2010/main" val="13443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4725144"/>
            <a:ext cx="8856984" cy="1944216"/>
          </a:xfrm>
        </p:spPr>
        <p:txBody>
          <a:bodyPr/>
          <a:lstStyle/>
          <a:p>
            <a:r>
              <a:rPr lang="ru-RU" sz="3200" dirty="0" smtClean="0"/>
              <a:t>Инструменты Карла </a:t>
            </a:r>
            <a:r>
              <a:rPr lang="ru-RU" sz="3200" dirty="0" err="1" smtClean="0"/>
              <a:t>Орфа</a:t>
            </a:r>
            <a:r>
              <a:rPr lang="ru-RU" sz="3200" dirty="0" smtClean="0"/>
              <a:t> в МДОАУ «Детский сад№95 г. Орска»</a:t>
            </a:r>
            <a:br>
              <a:rPr lang="ru-RU" sz="3200" dirty="0" smtClean="0"/>
            </a:br>
            <a:r>
              <a:rPr lang="ru-RU" sz="3200" dirty="0" smtClean="0"/>
              <a:t>фольклорная коллекция из дерева.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598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568952" cy="1584176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1052736"/>
            <a:ext cx="6840760" cy="4176464"/>
          </a:xfrm>
        </p:spPr>
        <p:txBody>
          <a:bodyPr>
            <a:normAutofit fontScale="85000" lnSpcReduction="10000"/>
          </a:bodyPr>
          <a:lstStyle/>
          <a:p>
            <a:r>
              <a:rPr lang="ru-RU" sz="4400" dirty="0" smtClean="0"/>
              <a:t>Педагогические технологии Карла </a:t>
            </a:r>
            <a:r>
              <a:rPr lang="ru-RU" sz="4400" dirty="0" err="1" smtClean="0"/>
              <a:t>Орфа</a:t>
            </a:r>
            <a:r>
              <a:rPr lang="ru-RU" sz="4400" dirty="0"/>
              <a:t>  </a:t>
            </a:r>
            <a:r>
              <a:rPr lang="ru-RU" sz="4400" dirty="0" smtClean="0"/>
              <a:t>в системе музыкального развития</a:t>
            </a:r>
          </a:p>
          <a:p>
            <a:endParaRPr lang="ru-RU" sz="4400" dirty="0" smtClean="0"/>
          </a:p>
          <a:p>
            <a:r>
              <a:rPr lang="ru-RU" sz="4400" dirty="0" smtClean="0"/>
              <a:t>в  МДОАУ «Детский сад№95 г. Орска»:</a:t>
            </a:r>
          </a:p>
          <a:p>
            <a:r>
              <a:rPr lang="ru-RU" sz="4400" dirty="0">
                <a:solidFill>
                  <a:srgbClr val="FFFF00"/>
                </a:solidFill>
              </a:rPr>
              <a:t>о</a:t>
            </a:r>
            <a:r>
              <a:rPr lang="ru-RU" sz="4400" dirty="0" smtClean="0">
                <a:solidFill>
                  <a:srgbClr val="FFFF00"/>
                </a:solidFill>
              </a:rPr>
              <a:t>т традиций к инновациям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99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32657"/>
            <a:ext cx="8496944" cy="5472608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>
                <a:effectLst/>
              </a:rPr>
              <a:t>Развивать эмоциональную сферу ребёнка, способность к переживанию, эмоциональную отзывчивость.</a:t>
            </a:r>
          </a:p>
          <a:p>
            <a:pPr lvl="0"/>
            <a:r>
              <a:rPr lang="ru-RU" dirty="0">
                <a:effectLst/>
              </a:rPr>
              <a:t>Научить детей понимать содержание музыкальных произведений, его построение в самом общем виде, развитие сюжета, способность детей пользоваться мимикой, жестами и движениями, выражая тем своё отношение к музыке.</a:t>
            </a:r>
          </a:p>
          <a:p>
            <a:pPr lvl="0"/>
            <a:r>
              <a:rPr lang="ru-RU" dirty="0">
                <a:effectLst/>
              </a:rPr>
              <a:t>Развивать чувство ритма, ритмическую выразительность, умение свободно владеть своим телом.</a:t>
            </a:r>
          </a:p>
          <a:p>
            <a:pPr lvl="0"/>
            <a:r>
              <a:rPr lang="ru-RU" dirty="0">
                <a:effectLst/>
              </a:rPr>
              <a:t>Развивать художественно-творческие способности, фантазию и воображение.</a:t>
            </a:r>
          </a:p>
          <a:p>
            <a:pPr lvl="0"/>
            <a:r>
              <a:rPr lang="ru-RU" dirty="0">
                <a:effectLst/>
              </a:rPr>
              <a:t>Развивать способность детей исполнять музыку в шумовом оркестре под фонограмму или живую музыку.</a:t>
            </a:r>
          </a:p>
          <a:p>
            <a:pPr lvl="0"/>
            <a:r>
              <a:rPr lang="ru-RU" dirty="0">
                <a:effectLst/>
              </a:rPr>
              <a:t>Развивать активность, </a:t>
            </a:r>
            <a:r>
              <a:rPr lang="ru-RU" dirty="0" err="1">
                <a:effectLst/>
              </a:rPr>
              <a:t>коммуникативность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раскрепощённость</a:t>
            </a:r>
            <a:r>
              <a:rPr lang="ru-RU" dirty="0">
                <a:effectLst/>
              </a:rPr>
              <a:t> на музыкальных занятиях.</a:t>
            </a:r>
          </a:p>
          <a:p>
            <a:pPr lvl="0"/>
            <a:r>
              <a:rPr lang="ru-RU" dirty="0">
                <a:effectLst/>
              </a:rPr>
              <a:t>Развивать способность детей получать удовольствие от музыки, проявлять интерес к любым творческим проявлениям.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876800"/>
            <a:ext cx="8496944" cy="179256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Определяющие задачи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76800"/>
            <a:ext cx="8712968" cy="179256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Ритмические игры с </a:t>
            </a:r>
            <a:r>
              <a:rPr lang="ru-RU" sz="2800" dirty="0" err="1" smtClean="0">
                <a:solidFill>
                  <a:srgbClr val="FFFF00"/>
                </a:solidFill>
              </a:rPr>
              <a:t>клавесами</a:t>
            </a:r>
            <a:r>
              <a:rPr lang="ru-RU" sz="2800" dirty="0" smtClean="0">
                <a:solidFill>
                  <a:srgbClr val="FFFF00"/>
                </a:solidFill>
              </a:rPr>
              <a:t> и бубенцами с самого раннего возраста. 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Вторая младшая группа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896544" cy="48965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648"/>
            <a:ext cx="4608512" cy="5112568"/>
          </a:xfrm>
        </p:spPr>
      </p:pic>
    </p:spTree>
    <p:extLst>
      <p:ext uri="{BB962C8B-B14F-4D97-AF65-F5344CB8AC3E}">
        <p14:creationId xmlns:p14="http://schemas.microsoft.com/office/powerpoint/2010/main" val="54476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76800"/>
            <a:ext cx="8712968" cy="179256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Ритмические игры с барабанами с самого раннего возраста. 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Вторая младшая группа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366519" cy="50405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176464" cy="4968552"/>
          </a:xfrm>
        </p:spPr>
      </p:pic>
    </p:spTree>
    <p:extLst>
      <p:ext uri="{BB962C8B-B14F-4D97-AF65-F5344CB8AC3E}">
        <p14:creationId xmlns:p14="http://schemas.microsoft.com/office/powerpoint/2010/main" val="252021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293096"/>
            <a:ext cx="8568952" cy="2304256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</a:rPr>
              <a:t>Музыкальные коммуникативные игры с предметами (подушечки). 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176588" cy="49685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38" y="404664"/>
            <a:ext cx="4608958" cy="4896544"/>
          </a:xfrm>
        </p:spPr>
      </p:pic>
    </p:spTree>
    <p:extLst>
      <p:ext uri="{BB962C8B-B14F-4D97-AF65-F5344CB8AC3E}">
        <p14:creationId xmlns:p14="http://schemas.microsoft.com/office/powerpoint/2010/main" val="30737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65104"/>
            <a:ext cx="8964488" cy="2376264"/>
          </a:xfrm>
        </p:spPr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Музыкальные ритмические движения в сочетании со словом, движением и музыкой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438526" cy="511256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320480" cy="5328592"/>
          </a:xfrm>
        </p:spPr>
      </p:pic>
    </p:spTree>
    <p:extLst>
      <p:ext uri="{BB962C8B-B14F-4D97-AF65-F5344CB8AC3E}">
        <p14:creationId xmlns:p14="http://schemas.microsoft.com/office/powerpoint/2010/main" val="4371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80920" cy="43924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876800"/>
            <a:ext cx="8712968" cy="1864568"/>
          </a:xfrm>
        </p:spPr>
        <p:txBody>
          <a:bodyPr/>
          <a:lstStyle/>
          <a:p>
            <a:r>
              <a:rPr lang="ru-RU" sz="1800" dirty="0" smtClean="0"/>
              <a:t>Немецкий педагог (1895-1982) стал продолжателем идей швейцарского музыканта и педагога Жака Эмиля </a:t>
            </a:r>
            <a:r>
              <a:rPr lang="ru-RU" sz="1800" dirty="0" err="1" smtClean="0"/>
              <a:t>Далькроза</a:t>
            </a:r>
            <a:r>
              <a:rPr lang="ru-RU" sz="1800" dirty="0" smtClean="0"/>
              <a:t>. На первом месте игра как естественная деятельность, в процессе которой ребёнок познаёт жизнь. </a:t>
            </a:r>
            <a:r>
              <a:rPr lang="ru-RU" sz="1800" dirty="0" err="1" smtClean="0"/>
              <a:t>Орф</a:t>
            </a:r>
            <a:r>
              <a:rPr lang="ru-RU" sz="1800" dirty="0" smtClean="0"/>
              <a:t> стал одним из создателей института, разрабатывающего проблемы детского музыкального воспитания «</a:t>
            </a:r>
            <a:r>
              <a:rPr lang="ru-RU" sz="1800" dirty="0" err="1" smtClean="0"/>
              <a:t>Моцартеум</a:t>
            </a:r>
            <a:r>
              <a:rPr lang="ru-RU" sz="1800" dirty="0" smtClean="0"/>
              <a:t>» Академии музыки и изо; основал школу музыки и танца </a:t>
            </a:r>
            <a:r>
              <a:rPr lang="ru-RU" sz="1800" dirty="0" err="1" smtClean="0"/>
              <a:t>Гюнтершуле</a:t>
            </a:r>
            <a:r>
              <a:rPr lang="ru-RU" sz="1800" dirty="0" smtClean="0"/>
              <a:t> ; стал автором нового подхода в музыкальном образовании и воспитании детей.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7514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 спонтанности к творчеству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536504" cy="4032447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 родителями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38" y="404664"/>
            <a:ext cx="4105150" cy="4896543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4876800"/>
            <a:ext cx="8784976" cy="1720552"/>
          </a:xfrm>
        </p:spPr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Театрализованная деятельность детей: музыкальные сказки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76800"/>
            <a:ext cx="8784976" cy="1720552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</a:rPr>
              <a:t>Вариант сценария сказки: у каждого героя свой музыкальный инструмент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0649"/>
            <a:ext cx="3888432" cy="525658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680519" cy="5184576"/>
          </a:xfrm>
        </p:spPr>
      </p:pic>
    </p:spTree>
    <p:extLst>
      <p:ext uri="{BB962C8B-B14F-4D97-AF65-F5344CB8AC3E}">
        <p14:creationId xmlns:p14="http://schemas.microsoft.com/office/powerpoint/2010/main" val="561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876800"/>
            <a:ext cx="8928992" cy="1864568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</a:rPr>
              <a:t>Музыкальные инструменты озвучивают героев и события в сказках по Карлу </a:t>
            </a:r>
            <a:r>
              <a:rPr lang="ru-RU" sz="3600" dirty="0" err="1" smtClean="0">
                <a:solidFill>
                  <a:srgbClr val="FFFF00"/>
                </a:solidFill>
              </a:rPr>
              <a:t>Орфу</a:t>
            </a:r>
            <a:r>
              <a:rPr lang="ru-RU" sz="3600" dirty="0" smtClean="0">
                <a:solidFill>
                  <a:srgbClr val="FFFF00"/>
                </a:solidFill>
              </a:rPr>
              <a:t>.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464496" cy="49685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4248472" cy="4824536"/>
          </a:xfrm>
        </p:spPr>
      </p:pic>
    </p:spTree>
    <p:extLst>
      <p:ext uri="{BB962C8B-B14F-4D97-AF65-F5344CB8AC3E}">
        <p14:creationId xmlns:p14="http://schemas.microsoft.com/office/powerpoint/2010/main" val="247975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76800"/>
            <a:ext cx="8712968" cy="1720552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В реализации программы развития по Карлу </a:t>
            </a:r>
            <a:r>
              <a:rPr lang="ru-RU" sz="2400" dirty="0" err="1" smtClean="0">
                <a:solidFill>
                  <a:srgbClr val="FFFF00"/>
                </a:solidFill>
              </a:rPr>
              <a:t>Орфу</a:t>
            </a:r>
            <a:r>
              <a:rPr lang="ru-RU" sz="2400" dirty="0" smtClean="0">
                <a:solidFill>
                  <a:srgbClr val="FFFF00"/>
                </a:solidFill>
              </a:rPr>
              <a:t> активное участие принимают родители воспитанников. Постановка музыкальной сказки, где каждый герой озвучивается  своим музыкальным инструментом, изготовление дидактических материалов для детей.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88640"/>
            <a:ext cx="4150494" cy="44644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32656"/>
            <a:ext cx="3863280" cy="3528392"/>
          </a:xfrm>
        </p:spPr>
      </p:pic>
    </p:spTree>
    <p:extLst>
      <p:ext uri="{BB962C8B-B14F-4D97-AF65-F5344CB8AC3E}">
        <p14:creationId xmlns:p14="http://schemas.microsoft.com/office/powerpoint/2010/main" val="205421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680520" cy="4896544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8640"/>
            <a:ext cx="4007296" cy="4896543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5085184"/>
            <a:ext cx="8856984" cy="1440160"/>
          </a:xfrm>
        </p:spPr>
        <p:txBody>
          <a:bodyPr/>
          <a:lstStyle/>
          <a:p>
            <a:r>
              <a:rPr lang="ru-RU" sz="4400" dirty="0" smtClean="0">
                <a:solidFill>
                  <a:srgbClr val="FFFF00"/>
                </a:solidFill>
              </a:rPr>
              <a:t>Телесная </a:t>
            </a:r>
            <a:r>
              <a:rPr lang="ru-RU" sz="4400" dirty="0" err="1" smtClean="0">
                <a:solidFill>
                  <a:srgbClr val="FFFF00"/>
                </a:solidFill>
              </a:rPr>
              <a:t>перкуссия+ИКТ</a:t>
            </a:r>
            <a:r>
              <a:rPr lang="ru-RU" sz="4400" dirty="0" smtClean="0">
                <a:solidFill>
                  <a:srgbClr val="FFFF00"/>
                </a:solidFill>
              </a:rPr>
              <a:t>: педагог, </a:t>
            </a:r>
            <a:r>
              <a:rPr lang="ru-RU" sz="4400" dirty="0" err="1" smtClean="0">
                <a:solidFill>
                  <a:srgbClr val="FFFF00"/>
                </a:solidFill>
              </a:rPr>
              <a:t>музыкаграмма</a:t>
            </a:r>
            <a:r>
              <a:rPr lang="ru-RU" sz="4400" dirty="0" smtClean="0">
                <a:solidFill>
                  <a:srgbClr val="FFFF00"/>
                </a:solidFill>
              </a:rPr>
              <a:t>, ребёнок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1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876800"/>
            <a:ext cx="8424936" cy="17205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Примеры </a:t>
            </a:r>
            <a:r>
              <a:rPr lang="ru-RU" dirty="0" err="1" smtClean="0">
                <a:solidFill>
                  <a:srgbClr val="FFFF00"/>
                </a:solidFill>
              </a:rPr>
              <a:t>музыкограмм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510535" cy="55446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4104456" cy="5472608"/>
          </a:xfrm>
        </p:spPr>
      </p:pic>
    </p:spTree>
    <p:extLst>
      <p:ext uri="{BB962C8B-B14F-4D97-AF65-F5344CB8AC3E}">
        <p14:creationId xmlns:p14="http://schemas.microsoft.com/office/powerpoint/2010/main" val="267203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76800"/>
            <a:ext cx="8856984" cy="179256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Импровизационная игра на музыкальных инструментах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752528" cy="49685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8640"/>
            <a:ext cx="4824536" cy="5040560"/>
          </a:xfrm>
        </p:spPr>
      </p:pic>
    </p:spTree>
    <p:extLst>
      <p:ext uri="{BB962C8B-B14F-4D97-AF65-F5344CB8AC3E}">
        <p14:creationId xmlns:p14="http://schemas.microsoft.com/office/powerpoint/2010/main" val="3324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76800"/>
            <a:ext cx="8496944" cy="1648544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ФОЛЬКЛОР: Пение, игра на музыкальных инструментах и движение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608512" cy="53285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392488" cy="5184576"/>
          </a:xfrm>
        </p:spPr>
      </p:pic>
    </p:spTree>
    <p:extLst>
      <p:ext uri="{BB962C8B-B14F-4D97-AF65-F5344CB8AC3E}">
        <p14:creationId xmlns:p14="http://schemas.microsoft.com/office/powerpoint/2010/main" val="12449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55446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876800"/>
            <a:ext cx="8496944" cy="16485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Попробуй-обязательно получится!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876800"/>
            <a:ext cx="8496944" cy="16485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Попробуй-обязательно получится!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68952" cy="5544616"/>
          </a:xfrm>
        </p:spPr>
      </p:pic>
    </p:spTree>
    <p:extLst>
      <p:ext uri="{BB962C8B-B14F-4D97-AF65-F5344CB8AC3E}">
        <p14:creationId xmlns:p14="http://schemas.microsoft.com/office/powerpoint/2010/main" val="292114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352928" cy="5976664"/>
          </a:xfrm>
        </p:spPr>
        <p:txBody>
          <a:bodyPr/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  <a:effectLst/>
              </a:rPr>
              <a:t>       </a:t>
            </a:r>
            <a:r>
              <a:rPr lang="ru-RU" sz="2800" dirty="0" err="1" smtClean="0">
                <a:solidFill>
                  <a:srgbClr val="FFFF00"/>
                </a:solidFill>
                <a:effectLst/>
              </a:rPr>
              <a:t>Шульверк</a:t>
            </a:r>
            <a:r>
              <a:rPr lang="ru-RU" sz="2800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sz="2800" dirty="0">
                <a:solidFill>
                  <a:srgbClr val="FFFF00"/>
                </a:solidFill>
                <a:effectLst/>
              </a:rPr>
              <a:t>— это пятитомная антология музыки для детей (первоначальное название – «Музыка для детей»). Она собрана и обработана </a:t>
            </a:r>
            <a:r>
              <a:rPr lang="ru-RU" sz="2800" dirty="0" err="1">
                <a:solidFill>
                  <a:srgbClr val="FFFF00"/>
                </a:solidFill>
                <a:effectLst/>
              </a:rPr>
              <a:t>Орфом</a:t>
            </a:r>
            <a:r>
              <a:rPr lang="ru-RU" sz="2800" dirty="0">
                <a:solidFill>
                  <a:srgbClr val="FFFF00"/>
                </a:solidFill>
                <a:effectLst/>
              </a:rPr>
              <a:t> для пения и танцев с аккомпанементом ансамбля </a:t>
            </a:r>
            <a:r>
              <a:rPr lang="ru-RU" sz="2800" dirty="0" err="1">
                <a:solidFill>
                  <a:srgbClr val="FFFF00"/>
                </a:solidFill>
                <a:effectLst/>
              </a:rPr>
              <a:t>Орф</a:t>
            </a:r>
            <a:r>
              <a:rPr lang="ru-RU" sz="2800" dirty="0">
                <a:solidFill>
                  <a:srgbClr val="FFFF00"/>
                </a:solidFill>
                <a:effectLst/>
              </a:rPr>
              <a:t>-инструментов</a:t>
            </a:r>
            <a:r>
              <a:rPr lang="ru-RU" sz="2800" dirty="0" smtClean="0">
                <a:solidFill>
                  <a:srgbClr val="FFFF00"/>
                </a:solidFill>
                <a:effectLst/>
              </a:rPr>
              <a:t>.</a:t>
            </a:r>
            <a:br>
              <a:rPr lang="ru-RU" sz="2800" dirty="0" smtClean="0">
                <a:solidFill>
                  <a:srgbClr val="FFFF00"/>
                </a:solidFill>
                <a:effectLst/>
              </a:rPr>
            </a:br>
            <a:r>
              <a:rPr lang="ru-RU" sz="2800" dirty="0" smtClean="0">
                <a:solidFill>
                  <a:srgbClr val="FFFF00"/>
                </a:solidFill>
                <a:effectLst/>
              </a:rPr>
              <a:t>       Каждая </a:t>
            </a:r>
            <a:r>
              <a:rPr lang="ru-RU" sz="2800" dirty="0">
                <a:solidFill>
                  <a:srgbClr val="FFFF00"/>
                </a:solidFill>
                <a:effectLst/>
              </a:rPr>
              <a:t>небольшая пьеса из </a:t>
            </a:r>
            <a:r>
              <a:rPr lang="ru-RU" sz="2800" dirty="0" err="1">
                <a:solidFill>
                  <a:srgbClr val="FFFF00"/>
                </a:solidFill>
                <a:effectLst/>
              </a:rPr>
              <a:t>Шульверка</a:t>
            </a:r>
            <a:r>
              <a:rPr lang="ru-RU" sz="2800" dirty="0">
                <a:solidFill>
                  <a:srgbClr val="FFFF00"/>
                </a:solidFill>
                <a:effectLst/>
              </a:rPr>
              <a:t> представляет собой простейшую партитуру, доступную в исполнении даже маленьким детям. </a:t>
            </a:r>
            <a:r>
              <a:rPr lang="ru-RU" sz="2800" dirty="0" smtClean="0">
                <a:solidFill>
                  <a:srgbClr val="FFFF0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FFFF00"/>
                </a:solidFill>
                <a:effectLst/>
              </a:rPr>
            </a:br>
            <a:r>
              <a:rPr lang="ru-RU" sz="2800" dirty="0" smtClean="0">
                <a:solidFill>
                  <a:srgbClr val="FFFF00"/>
                </a:solidFill>
                <a:effectLst/>
              </a:rPr>
              <a:t>      Основу </a:t>
            </a:r>
            <a:r>
              <a:rPr lang="ru-RU" sz="2800" dirty="0" err="1">
                <a:solidFill>
                  <a:srgbClr val="FFFF00"/>
                </a:solidFill>
                <a:effectLst/>
              </a:rPr>
              <a:t>Шульверка</a:t>
            </a:r>
            <a:r>
              <a:rPr lang="ru-RU" sz="2800" dirty="0">
                <a:solidFill>
                  <a:srgbClr val="FFFF00"/>
                </a:solidFill>
                <a:effectLst/>
              </a:rPr>
              <a:t> составил южно-немецкий фольклор: магический и классический календарный. В последних томах </a:t>
            </a:r>
            <a:r>
              <a:rPr lang="ru-RU" sz="2800" dirty="0" err="1">
                <a:solidFill>
                  <a:srgbClr val="FFFF00"/>
                </a:solidFill>
                <a:effectLst/>
              </a:rPr>
              <a:t>Орфом</a:t>
            </a:r>
            <a:r>
              <a:rPr lang="ru-RU" sz="2800" dirty="0">
                <a:solidFill>
                  <a:srgbClr val="FFFF00"/>
                </a:solidFill>
                <a:effectLst/>
              </a:rPr>
              <a:t> использован фольклор и других европейских народов: французский, датский, шведский, английский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876800"/>
            <a:ext cx="8568952" cy="1720552"/>
          </a:xfrm>
        </p:spPr>
        <p:txBody>
          <a:bodyPr/>
          <a:lstStyle/>
          <a:p>
            <a:pPr algn="r"/>
            <a:r>
              <a:rPr lang="ru-RU" sz="3200" b="1" dirty="0" smtClean="0">
                <a:solidFill>
                  <a:srgbClr val="FFFF00"/>
                </a:solidFill>
              </a:rPr>
              <a:t>Диссеминация опыта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752528" cy="59766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6632"/>
            <a:ext cx="3816423" cy="5904656"/>
          </a:xfrm>
        </p:spPr>
      </p:pic>
    </p:spTree>
    <p:extLst>
      <p:ext uri="{BB962C8B-B14F-4D97-AF65-F5344CB8AC3E}">
        <p14:creationId xmlns:p14="http://schemas.microsoft.com/office/powerpoint/2010/main" val="9005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8856984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Литература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037105" cy="58326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8640"/>
            <a:ext cx="4824536" cy="6408712"/>
          </a:xfrm>
        </p:spPr>
      </p:pic>
    </p:spTree>
    <p:extLst>
      <p:ext uri="{BB962C8B-B14F-4D97-AF65-F5344CB8AC3E}">
        <p14:creationId xmlns:p14="http://schemas.microsoft.com/office/powerpoint/2010/main" val="38619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76800"/>
            <a:ext cx="8892480" cy="179256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Ассоциация </a:t>
            </a:r>
            <a:r>
              <a:rPr lang="ru-RU" sz="3600" b="1" dirty="0" err="1" smtClean="0">
                <a:solidFill>
                  <a:srgbClr val="FFFF00"/>
                </a:solidFill>
              </a:rPr>
              <a:t>Орф</a:t>
            </a:r>
            <a:r>
              <a:rPr lang="ru-RU" sz="3600" b="1" dirty="0" smtClean="0">
                <a:solidFill>
                  <a:srgbClr val="FFFF00"/>
                </a:solidFill>
              </a:rPr>
              <a:t>-педагогов России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248472" cy="5760640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08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Карл </a:t>
            </a:r>
            <a:r>
              <a:rPr lang="ru-RU" dirty="0" err="1" smtClean="0"/>
              <a:t>Орф</a:t>
            </a:r>
            <a:r>
              <a:rPr lang="ru-RU" dirty="0" smtClean="0"/>
              <a:t> «</a:t>
            </a:r>
            <a:r>
              <a:rPr lang="ru-RU" dirty="0" err="1" smtClean="0"/>
              <a:t>Шульверк</a:t>
            </a:r>
            <a:r>
              <a:rPr lang="ru-RU" smtClean="0"/>
              <a:t>»</a:t>
            </a:r>
          </a:p>
          <a:p>
            <a:r>
              <a:rPr lang="ru-RU" smtClean="0"/>
              <a:t>Тютюнникова</a:t>
            </a:r>
            <a:r>
              <a:rPr lang="ru-RU" dirty="0" smtClean="0"/>
              <a:t> Татьяна Эдуардовна</a:t>
            </a:r>
          </a:p>
          <a:p>
            <a:r>
              <a:rPr lang="ru-RU" dirty="0" err="1" smtClean="0"/>
              <a:t>Горячевская</a:t>
            </a:r>
            <a:r>
              <a:rPr lang="ru-RU" dirty="0" smtClean="0"/>
              <a:t> Оксана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59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2132856"/>
            <a:ext cx="7543800" cy="2232248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45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8820472" cy="1008112"/>
          </a:xfrm>
        </p:spPr>
        <p:txBody>
          <a:bodyPr/>
          <a:lstStyle/>
          <a:p>
            <a:r>
              <a:rPr lang="ru-RU" dirty="0" smtClean="0"/>
              <a:t>Понятие технологии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658368"/>
            <a:ext cx="4438208" cy="4858864"/>
          </a:xfrm>
        </p:spPr>
        <p:txBody>
          <a:bodyPr/>
          <a:lstStyle/>
          <a:p>
            <a:r>
              <a:rPr lang="ru-RU" dirty="0" smtClean="0"/>
              <a:t>Технология- учение о мастерстве (перевод с греч.)</a:t>
            </a:r>
          </a:p>
          <a:p>
            <a:endParaRPr lang="ru-RU" dirty="0" smtClean="0"/>
          </a:p>
          <a:p>
            <a:r>
              <a:rPr lang="ru-RU" dirty="0" smtClean="0"/>
              <a:t>Технология-это искусство, мастерство, совокупность методов для изменения состояния (В. М. </a:t>
            </a:r>
            <a:r>
              <a:rPr lang="ru-RU" dirty="0" err="1" smtClean="0"/>
              <a:t>Шепель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r>
              <a:rPr lang="ru-RU" dirty="0"/>
              <a:t>Это система методов, приёмов, техник, алгоритм, гарантирующий результат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4008" y="260648"/>
            <a:ext cx="4176464" cy="5328592"/>
          </a:xfrm>
        </p:spPr>
        <p:txBody>
          <a:bodyPr>
            <a:normAutofit/>
          </a:bodyPr>
          <a:lstStyle/>
          <a:p>
            <a:r>
              <a:rPr lang="ru-RU" dirty="0" smtClean="0"/>
              <a:t>Технология-совокупность методов и инструментов для достижения желаемого результата(Википедия)</a:t>
            </a:r>
          </a:p>
          <a:p>
            <a:endParaRPr lang="ru-RU" dirty="0" smtClean="0"/>
          </a:p>
          <a:p>
            <a:r>
              <a:rPr lang="ru-RU" dirty="0" smtClean="0"/>
              <a:t>Педагогическая технология-системный метод создания, применения и определения всего процесса преподавания и усвоения знаний с учётом технических и человеческих ресурсов, их взаимодействия для оптимизации форм образования (Педагогический  словарь)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2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8641"/>
            <a:ext cx="8568952" cy="4392487"/>
          </a:xfrm>
        </p:spPr>
        <p:txBody>
          <a:bodyPr/>
          <a:lstStyle/>
          <a:p>
            <a:r>
              <a:rPr lang="ru-RU" sz="2400" dirty="0" smtClean="0"/>
              <a:t>Ребёнок вовлекается педагогом в процессе активных действий, связанных с познанием музыки.</a:t>
            </a:r>
          </a:p>
          <a:p>
            <a:r>
              <a:rPr lang="ru-RU" sz="2400" dirty="0" smtClean="0"/>
              <a:t>Действие является единственной надёжной гарантией усвоения материала.</a:t>
            </a:r>
          </a:p>
          <a:p>
            <a:r>
              <a:rPr lang="ru-RU" sz="2400" dirty="0" smtClean="0"/>
              <a:t>Суть занятий-соединение музыки, слова и движения.</a:t>
            </a:r>
          </a:p>
          <a:p>
            <a:r>
              <a:rPr lang="ru-RU" sz="2400" dirty="0" smtClean="0"/>
              <a:t>Атмосфера занятия: увлечённость, раскованность, коммуникация, от спонтанности и импровизации к  заданности и творческой интерпретации.</a:t>
            </a:r>
          </a:p>
          <a:p>
            <a:r>
              <a:rPr lang="ru-RU" sz="2400" dirty="0" smtClean="0"/>
              <a:t>Спонтанность как толчок к развитию  музыкальных способностей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876800"/>
            <a:ext cx="8640960" cy="1720552"/>
          </a:xfrm>
        </p:spPr>
        <p:txBody>
          <a:bodyPr/>
          <a:lstStyle/>
          <a:p>
            <a:r>
              <a:rPr lang="ru-RU" sz="4400" dirty="0" smtClean="0"/>
              <a:t>Ведущие принципы технологии </a:t>
            </a:r>
            <a:r>
              <a:rPr lang="ru-RU" sz="4400" dirty="0" err="1" smtClean="0"/>
              <a:t>Орф</a:t>
            </a:r>
            <a:r>
              <a:rPr lang="ru-RU" sz="4400" dirty="0" smtClean="0"/>
              <a:t>-педагогики</a:t>
            </a:r>
            <a:br>
              <a:rPr lang="ru-RU" sz="4400" dirty="0" smtClean="0"/>
            </a:br>
            <a:r>
              <a:rPr lang="ru-RU" sz="4400" dirty="0" smtClean="0"/>
              <a:t>«обучение в действии»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119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247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876800"/>
            <a:ext cx="8964488" cy="1504528"/>
          </a:xfrm>
        </p:spPr>
        <p:txBody>
          <a:bodyPr/>
          <a:lstStyle/>
          <a:p>
            <a:r>
              <a:rPr lang="ru-RU" sz="2400" dirty="0" smtClean="0"/>
              <a:t>Музыкально-педагогическая концепция Карла </a:t>
            </a:r>
            <a:r>
              <a:rPr lang="ru-RU" sz="2400" dirty="0" err="1" smtClean="0"/>
              <a:t>Орфа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4586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0649"/>
            <a:ext cx="8640960" cy="4082752"/>
          </a:xfrm>
        </p:spPr>
        <p:txBody>
          <a:bodyPr/>
          <a:lstStyle/>
          <a:p>
            <a:r>
              <a:rPr lang="ru-RU" dirty="0" smtClean="0"/>
              <a:t>Задачи музыкального воспитания не ограничиваются развитием ритма, слуха, слушанием, обучением пению или игре на музыкальных инструментах…</a:t>
            </a:r>
          </a:p>
          <a:p>
            <a:r>
              <a:rPr lang="ru-RU" dirty="0" smtClean="0"/>
              <a:t>……ЗАДАЧА МУЗЫКАЛЬНОГО ВОСПИТАНИЯ –СТИМУЛИРОВАТЬ ТВОРЧЕСКУЮ ФАНТАЗИЮ, УМЕНИЕ ИМПРОВИЗИРОВАТЬ, СОЧИНЯТЬ В ПРОЦЕССЕ ИНДИВИДУАЛЬНОГО И КОЛЛЕКТИВНОГО МУЗИЦИРОВАНИЯ.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3933056"/>
            <a:ext cx="7543800" cy="2592288"/>
          </a:xfrm>
        </p:spPr>
        <p:txBody>
          <a:bodyPr/>
          <a:lstStyle/>
          <a:p>
            <a:r>
              <a:rPr lang="ru-RU" dirty="0" smtClean="0"/>
              <a:t>По </a:t>
            </a:r>
            <a:r>
              <a:rPr lang="ru-RU" dirty="0" err="1" smtClean="0"/>
              <a:t>Орфу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6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293096"/>
            <a:ext cx="9036496" cy="2448272"/>
          </a:xfrm>
        </p:spPr>
        <p:txBody>
          <a:bodyPr/>
          <a:lstStyle/>
          <a:p>
            <a:r>
              <a:rPr lang="ru-RU" sz="3600" dirty="0" smtClean="0"/>
              <a:t>Музыкальные инструменты Карла </a:t>
            </a:r>
            <a:r>
              <a:rPr lang="ru-RU" sz="3600" dirty="0" err="1" smtClean="0"/>
              <a:t>Орфа</a:t>
            </a:r>
            <a:r>
              <a:rPr lang="ru-RU" sz="3600" dirty="0" smtClean="0"/>
              <a:t>: </a:t>
            </a:r>
            <a:br>
              <a:rPr lang="ru-RU" sz="3600" dirty="0" smtClean="0"/>
            </a:br>
            <a:r>
              <a:rPr lang="ru-RU" sz="3600" dirty="0" smtClean="0"/>
              <a:t>от профессиональных, народных до самодельных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438527" cy="482453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320480" cy="4824536"/>
          </a:xfrm>
        </p:spPr>
      </p:pic>
    </p:spTree>
    <p:extLst>
      <p:ext uri="{BB962C8B-B14F-4D97-AF65-F5344CB8AC3E}">
        <p14:creationId xmlns:p14="http://schemas.microsoft.com/office/powerpoint/2010/main" val="42578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76800"/>
            <a:ext cx="8856984" cy="1720552"/>
          </a:xfrm>
        </p:spPr>
        <p:txBody>
          <a:bodyPr/>
          <a:lstStyle/>
          <a:p>
            <a:r>
              <a:rPr lang="ru-RU" sz="4000" dirty="0" smtClean="0">
                <a:solidFill>
                  <a:srgbClr val="FFFF00"/>
                </a:solidFill>
              </a:rPr>
              <a:t>Настоящее волшебство для детей: бутылки превращаются в маракасы и </a:t>
            </a:r>
            <a:r>
              <a:rPr lang="ru-RU" sz="4000" dirty="0" err="1" smtClean="0">
                <a:solidFill>
                  <a:srgbClr val="FFFF00"/>
                </a:solidFill>
              </a:rPr>
              <a:t>шейкеры,и</a:t>
            </a:r>
            <a:r>
              <a:rPr lang="ru-RU" sz="4000" dirty="0" smtClean="0">
                <a:solidFill>
                  <a:srgbClr val="FFFF00"/>
                </a:solidFill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</a:rPr>
              <a:t>рейнстик</a:t>
            </a:r>
            <a:r>
              <a:rPr lang="ru-RU" sz="4000" dirty="0" smtClean="0">
                <a:solidFill>
                  <a:srgbClr val="FFFF00"/>
                </a:solidFill>
              </a:rPr>
              <a:t> (шум дождя)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087688" cy="43924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464496" cy="4392488"/>
          </a:xfrm>
        </p:spPr>
      </p:pic>
    </p:spTree>
    <p:extLst>
      <p:ext uri="{BB962C8B-B14F-4D97-AF65-F5344CB8AC3E}">
        <p14:creationId xmlns:p14="http://schemas.microsoft.com/office/powerpoint/2010/main" val="363448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173</TotalTime>
  <Words>700</Words>
  <Application>Microsoft Office PowerPoint</Application>
  <PresentationFormat>Экран (4:3)</PresentationFormat>
  <Paragraphs>85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Базовая</vt:lpstr>
      <vt:lpstr>    </vt:lpstr>
      <vt:lpstr>Немецкий педагог (1895-1982) стал продолжателем идей швейцарского музыканта и педагога Жака Эмиля Далькроза. На первом месте игра как естественная деятельность, в процессе которой ребёнок познаёт жизнь. Орф стал одним из создателей института, разрабатывающего проблемы детского музыкального воспитания «Моцартеум» Академии музыки и изо; основал школу музыки и танца Гюнтершуле ; стал автором нового подхода в музыкальном образовании и воспитании детей.</vt:lpstr>
      <vt:lpstr>       Шульверк — это пятитомная антология музыки для детей (первоначальное название – «Музыка для детей»). Она собрана и обработана Орфом для пения и танцев с аккомпанементом ансамбля Орф-инструментов.        Каждая небольшая пьеса из Шульверка представляет собой простейшую партитуру, доступную в исполнении даже маленьким детям.        Основу Шульверка составил южно-немецкий фольклор: магический и классический календарный. В последних томах Орфом использован фольклор и других европейских народов: французский, датский, шведский, английский</vt:lpstr>
      <vt:lpstr>Понятие технологии</vt:lpstr>
      <vt:lpstr>Ведущие принципы технологии Орф-педагогики «обучение в действии»</vt:lpstr>
      <vt:lpstr>Музыкально-педагогическая концепция Карла Орфа</vt:lpstr>
      <vt:lpstr>По Орфу</vt:lpstr>
      <vt:lpstr>Музыкальные инструменты Карла Орфа:  от профессиональных, народных до самодельных</vt:lpstr>
      <vt:lpstr>Настоящее волшебство для детей: бутылки превращаются в маракасы и шейкеры,и рейнстик (шум дождя)</vt:lpstr>
      <vt:lpstr>Маракасы с разными наполнителями и поэтому с разным звуком</vt:lpstr>
      <vt:lpstr>Коллекция ударных: разный объём, форма, материал-и поэтому разное звучание</vt:lpstr>
      <vt:lpstr>Для творческой музыкальной импровизации, активного слушания музыки, пантомимы, театрализации: платочки на кольцах, колокольчики разных рзмеров и звучания. </vt:lpstr>
      <vt:lpstr>Инструменты Карла Орфа в МДОАУ «Детский сад№95 г. Орска» фольклорная коллекция из дерева.</vt:lpstr>
      <vt:lpstr>    </vt:lpstr>
      <vt:lpstr>Определяющие задачи</vt:lpstr>
      <vt:lpstr>Ритмические игры с клавесами и бубенцами с самого раннего возраста.  Вторая младшая группа</vt:lpstr>
      <vt:lpstr>Ритмические игры с барабанами с самого раннего возраста.  Вторая младшая группа</vt:lpstr>
      <vt:lpstr>Музыкальные коммуникативные игры с предметами (подушечки). </vt:lpstr>
      <vt:lpstr>Музыкальные ритмические движения в сочетании со словом, движением и музыкой</vt:lpstr>
      <vt:lpstr>Театрализованная деятельность детей: музыкальные сказки</vt:lpstr>
      <vt:lpstr>Вариант сценария сказки: у каждого героя свой музыкальный инструмент</vt:lpstr>
      <vt:lpstr>Музыкальные инструменты озвучивают героев и события в сказках по Карлу Орфу.</vt:lpstr>
      <vt:lpstr>В реализации программы развития по Карлу Орфу активное участие принимают родители воспитанников. Постановка музыкальной сказки, где каждый герой озвучивается  своим музыкальным инструментом, изготовление дидактических материалов для детей.</vt:lpstr>
      <vt:lpstr>Телесная перкуссия+ИКТ: педагог, музыкаграмма, ребёнок</vt:lpstr>
      <vt:lpstr>Примеры музыкограмм</vt:lpstr>
      <vt:lpstr>Импровизационная игра на музыкальных инструментах</vt:lpstr>
      <vt:lpstr>ФОЛЬКЛОР: Пение, игра на музыкальных инструментах и движение</vt:lpstr>
      <vt:lpstr>Попробуй-обязательно получится!</vt:lpstr>
      <vt:lpstr>Попробуй-обязательно получится!</vt:lpstr>
      <vt:lpstr>Диссеминация опыта</vt:lpstr>
      <vt:lpstr>Литература</vt:lpstr>
      <vt:lpstr>Ассоциация Орф-педагогов России</vt:lpstr>
      <vt:lpstr>Литература</vt:lpstr>
      <vt:lpstr>Спасибо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Городское методическое объединение музыкальных руководителеЙ ГОРОДА ОРСКА   </dc:title>
  <dc:creator>Samsung</dc:creator>
  <cp:lastModifiedBy>Samsung</cp:lastModifiedBy>
  <cp:revision>26</cp:revision>
  <dcterms:created xsi:type="dcterms:W3CDTF">2021-04-04T18:34:24Z</dcterms:created>
  <dcterms:modified xsi:type="dcterms:W3CDTF">2021-04-05T18:35:14Z</dcterms:modified>
</cp:coreProperties>
</file>