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8" r:id="rId8"/>
    <p:sldId id="262" r:id="rId9"/>
    <p:sldId id="263" r:id="rId10"/>
    <p:sldId id="277" r:id="rId11"/>
    <p:sldId id="264" r:id="rId12"/>
    <p:sldId id="265" r:id="rId13"/>
    <p:sldId id="276" r:id="rId14"/>
    <p:sldId id="266" r:id="rId15"/>
    <p:sldId id="267" r:id="rId16"/>
    <p:sldId id="274" r:id="rId17"/>
    <p:sldId id="275" r:id="rId18"/>
    <p:sldId id="268" r:id="rId19"/>
    <p:sldId id="269" r:id="rId20"/>
    <p:sldId id="273" r:id="rId21"/>
    <p:sldId id="270" r:id="rId22"/>
    <p:sldId id="271" r:id="rId23"/>
    <p:sldId id="272" r:id="rId2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7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C4C4-2793-4341-9F39-CEB39B634873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67B5-B2FB-4BBE-B36E-D4424D7B6A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6329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C4C4-2793-4341-9F39-CEB39B634873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67B5-B2FB-4BBE-B36E-D4424D7B6A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9233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C4C4-2793-4341-9F39-CEB39B634873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67B5-B2FB-4BBE-B36E-D4424D7B6A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0608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C4C4-2793-4341-9F39-CEB39B634873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67B5-B2FB-4BBE-B36E-D4424D7B6A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8112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C4C4-2793-4341-9F39-CEB39B634873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67B5-B2FB-4BBE-B36E-D4424D7B6A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4810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C4C4-2793-4341-9F39-CEB39B634873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67B5-B2FB-4BBE-B36E-D4424D7B6A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702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C4C4-2793-4341-9F39-CEB39B634873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67B5-B2FB-4BBE-B36E-D4424D7B6A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2193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C4C4-2793-4341-9F39-CEB39B634873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67B5-B2FB-4BBE-B36E-D4424D7B6A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8561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C4C4-2793-4341-9F39-CEB39B634873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67B5-B2FB-4BBE-B36E-D4424D7B6A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5173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C4C4-2793-4341-9F39-CEB39B634873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67B5-B2FB-4BBE-B36E-D4424D7B6A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4207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C4C4-2793-4341-9F39-CEB39B634873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67B5-B2FB-4BBE-B36E-D4424D7B6A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433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4C4C4-2793-4341-9F39-CEB39B634873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667B5-B2FB-4BBE-B36E-D4424D7B6AB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2192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xmlns="" val="267707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714914C-F6AB-4A97-8EB5-2F6F5FEE8A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267" y="3429000"/>
            <a:ext cx="7330715" cy="328195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48ECAC-9379-488F-8F6E-E323E274A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86500"/>
            <a:ext cx="10515600" cy="2714919"/>
          </a:xfrm>
        </p:spPr>
        <p:txBody>
          <a:bodyPr>
            <a:noAutofit/>
          </a:bodyPr>
          <a:lstStyle/>
          <a:p>
            <a:pPr algn="ctr"/>
            <a:r>
              <a:rPr lang="ru-RU" sz="7200" i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Дидактическая игра </a:t>
            </a:r>
            <a:br>
              <a:rPr lang="ru-RU" sz="7200" i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</a:br>
            <a:r>
              <a:rPr lang="ru-RU" sz="7200" i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«Волшебный цветовой куб»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9612DB9-3D5B-4247-B68A-2FF4D1234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3084" y="5147035"/>
            <a:ext cx="10363200" cy="1489435"/>
          </a:xfrm>
        </p:spPr>
        <p:txBody>
          <a:bodyPr/>
          <a:lstStyle/>
          <a:p>
            <a:pPr algn="r"/>
            <a:r>
              <a:rPr lang="ru-RU" dirty="0">
                <a:solidFill>
                  <a:schemeClr val="tx1"/>
                </a:solidFill>
                <a:latin typeface="Book Antiqua" panose="02040602050305030304" pitchFamily="18" charset="0"/>
              </a:rPr>
              <a:t>МДОАУ «Детский сад №31 </a:t>
            </a:r>
          </a:p>
          <a:p>
            <a:pPr algn="r"/>
            <a:r>
              <a:rPr lang="ru-RU" dirty="0">
                <a:solidFill>
                  <a:schemeClr val="tx1"/>
                </a:solidFill>
                <a:latin typeface="Book Antiqua" panose="02040602050305030304" pitchFamily="18" charset="0"/>
              </a:rPr>
              <a:t>«Звёздочка» города Орска»</a:t>
            </a:r>
          </a:p>
          <a:p>
            <a:pPr algn="r"/>
            <a:r>
              <a:rPr lang="ru-RU" dirty="0">
                <a:solidFill>
                  <a:schemeClr val="tx1"/>
                </a:solidFill>
                <a:latin typeface="Book Antiqua" panose="02040602050305030304" pitchFamily="18" charset="0"/>
              </a:rPr>
              <a:t>Воспитатель: Бернард Н.Н.</a:t>
            </a:r>
          </a:p>
        </p:txBody>
      </p:sp>
    </p:spTree>
    <p:extLst>
      <p:ext uri="{BB962C8B-B14F-4D97-AF65-F5344CB8AC3E}">
        <p14:creationId xmlns:p14="http://schemas.microsoft.com/office/powerpoint/2010/main" xmlns="" val="143387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CE6DB57-A651-4786-AEA3-59059B433E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057" y="78295"/>
            <a:ext cx="2923684" cy="38982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54E47AC-FB46-4E58-936B-62C3687C6E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4642" y="2859203"/>
            <a:ext cx="2999098" cy="39987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BAD8217-9D25-4F71-8506-48CEE08637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4301" y="21733"/>
            <a:ext cx="3083940" cy="4111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D8E0CA3-FA6F-4DA6-9938-7532CB46E5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5730" y="2859203"/>
            <a:ext cx="2999098" cy="39987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FFA7438-0167-4E2D-A926-6B7C24F603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71728" y="78295"/>
            <a:ext cx="2999098" cy="39987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0878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7B78EF-B0FD-46D4-AB18-0F0CDFA71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1178353"/>
            <a:ext cx="10363200" cy="4590624"/>
          </a:xfrm>
        </p:spPr>
        <p:txBody>
          <a:bodyPr>
            <a:normAutofit fontScale="90000"/>
          </a:bodyPr>
          <a:lstStyle/>
          <a:p>
            <a:r>
              <a:rPr lang="ru-RU" sz="2400" u="sng" dirty="0">
                <a:latin typeface="Book Antiqua" panose="02040602050305030304" pitchFamily="18" charset="0"/>
              </a:rPr>
              <a:t>Цель:</a:t>
            </a:r>
            <a:r>
              <a:rPr lang="ru-RU" sz="2400" b="0" dirty="0">
                <a:latin typeface="Book Antiqua" panose="02040602050305030304" pitchFamily="18" charset="0"/>
              </a:rPr>
              <a:t> развивать у детей пространственные представления, формировать умения называть и различать цвета.</a:t>
            </a:r>
            <a:br>
              <a:rPr lang="ru-RU" sz="2400" b="0" dirty="0">
                <a:latin typeface="Book Antiqua" panose="02040602050305030304" pitchFamily="18" charset="0"/>
              </a:rPr>
            </a:br>
            <a:r>
              <a:rPr lang="ru-RU" sz="2400" u="sng" dirty="0">
                <a:latin typeface="Book Antiqua" panose="02040602050305030304" pitchFamily="18" charset="0"/>
              </a:rPr>
              <a:t>Ход игры:</a:t>
            </a:r>
            <a:r>
              <a:rPr lang="ru-RU" sz="2400" b="0" dirty="0">
                <a:latin typeface="Book Antiqua" panose="02040602050305030304" pitchFamily="18" charset="0"/>
              </a:rPr>
              <a:t>  на игровом поле находятся 4 полочки для игрушек, каждая полочка обозначена своим цветом (</a:t>
            </a:r>
            <a:r>
              <a:rPr lang="ru-RU" sz="1800" b="0" dirty="0">
                <a:latin typeface="Book Antiqua" panose="02040602050305030304" pitchFamily="18" charset="0"/>
              </a:rPr>
              <a:t>основные цвета</a:t>
            </a:r>
            <a:r>
              <a:rPr lang="ru-RU" sz="2400" b="0" dirty="0">
                <a:latin typeface="Book Antiqua" panose="02040602050305030304" pitchFamily="18" charset="0"/>
              </a:rPr>
              <a:t>). На столе разложены картинки игрушек, ребенок выбирает все картинки того цвета, который попался ему в маленькой цветовой коробочке. потом, данные игрушки надо расставить на полку соответствующего цвета. </a:t>
            </a:r>
            <a:br>
              <a:rPr lang="ru-RU" sz="2400" b="0" dirty="0">
                <a:latin typeface="Book Antiqua" panose="02040602050305030304" pitchFamily="18" charset="0"/>
              </a:rPr>
            </a:br>
            <a:r>
              <a:rPr lang="ru-RU" sz="2400" b="0" dirty="0">
                <a:latin typeface="Book Antiqua" panose="02040602050305030304" pitchFamily="18" charset="0"/>
              </a:rPr>
              <a:t>Например: </a:t>
            </a:r>
            <a:r>
              <a:rPr lang="ru-RU" sz="2000" b="0" dirty="0">
                <a:latin typeface="Book Antiqua" panose="02040602050305030304" pitchFamily="18" charset="0"/>
              </a:rPr>
              <a:t>ребенок открыл «окошечко» с красным цветом, значит, он должен собрать картинки красного цвета и повесить их на полочку которая тоже обозначена красным цветом.</a:t>
            </a:r>
            <a:endParaRPr lang="ru-RU" sz="2000" u="sng" dirty="0">
              <a:latin typeface="Book Antiqua" panose="0204060205030503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938E75A-400C-4ED9-BDC1-8D0DA13AC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3084" y="179110"/>
            <a:ext cx="10363200" cy="999242"/>
          </a:xfrm>
        </p:spPr>
        <p:txBody>
          <a:bodyPr>
            <a:noAutofit/>
          </a:bodyPr>
          <a:lstStyle/>
          <a:p>
            <a:pPr algn="ctr"/>
            <a:r>
              <a:rPr lang="ru-RU" sz="4800" i="1" dirty="0">
                <a:solidFill>
                  <a:srgbClr val="FF0000"/>
                </a:solidFill>
                <a:latin typeface="Book Antiqua" panose="02040602050305030304" pitchFamily="18" charset="0"/>
              </a:rPr>
              <a:t>2. Игра «Мои игрушки»</a:t>
            </a:r>
          </a:p>
        </p:txBody>
      </p:sp>
    </p:spTree>
    <p:extLst>
      <p:ext uri="{BB962C8B-B14F-4D97-AF65-F5344CB8AC3E}">
        <p14:creationId xmlns:p14="http://schemas.microsoft.com/office/powerpoint/2010/main" xmlns="" val="111641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C5A96F4-51FC-40BE-A3AA-C6F57F2E5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4347" y="888998"/>
            <a:ext cx="3423305" cy="45644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828BEFC-A71A-4B73-B0B5-F9B7E9B630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002" y="200841"/>
            <a:ext cx="3463270" cy="46176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591D0D2-5ABE-4587-905E-64EBDB85F3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8225" y="1991935"/>
            <a:ext cx="3423305" cy="45644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05116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0598A26-C9D9-4C31-B526-99484A228F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842" y="226242"/>
            <a:ext cx="3418395" cy="45578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0D3D9DD-CFE6-42C9-A35A-51C8B3732A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6802" y="1046375"/>
            <a:ext cx="3418395" cy="45578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0C4B7AA-5D49-4B70-9C05-D9E65DF226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6763" y="1979629"/>
            <a:ext cx="3418395" cy="45578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5805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71EEEA-C374-4241-8730-7CCBC12B2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1008669"/>
            <a:ext cx="10363200" cy="5495826"/>
          </a:xfrm>
        </p:spPr>
        <p:txBody>
          <a:bodyPr>
            <a:normAutofit fontScale="90000"/>
          </a:bodyPr>
          <a:lstStyle/>
          <a:p>
            <a:r>
              <a:rPr lang="ru-RU" sz="2400" u="sng" dirty="0">
                <a:latin typeface="Book Antiqua" panose="02040602050305030304" pitchFamily="18" charset="0"/>
              </a:rPr>
              <a:t>Цель:</a:t>
            </a:r>
            <a:r>
              <a:rPr lang="ru-RU" sz="2400" b="0" dirty="0">
                <a:latin typeface="Book Antiqua" panose="02040602050305030304" pitchFamily="18" charset="0"/>
              </a:rPr>
              <a:t> формировать умения различать и называть основные цвета, закреплять названия одежды.</a:t>
            </a:r>
            <a:br>
              <a:rPr lang="ru-RU" sz="2400" b="0" dirty="0">
                <a:latin typeface="Book Antiqua" panose="02040602050305030304" pitchFamily="18" charset="0"/>
              </a:rPr>
            </a:br>
            <a:r>
              <a:rPr lang="ru-RU" sz="2400" u="sng" dirty="0">
                <a:latin typeface="Book Antiqua" panose="02040602050305030304" pitchFamily="18" charset="0"/>
              </a:rPr>
              <a:t>Ход игры:</a:t>
            </a:r>
            <a:r>
              <a:rPr lang="ru-RU" sz="2400" b="0" dirty="0">
                <a:latin typeface="Book Antiqua" panose="02040602050305030304" pitchFamily="18" charset="0"/>
              </a:rPr>
              <a:t> </a:t>
            </a:r>
            <a:br>
              <a:rPr lang="ru-RU" sz="2400" b="0" dirty="0">
                <a:latin typeface="Book Antiqua" panose="02040602050305030304" pitchFamily="18" charset="0"/>
              </a:rPr>
            </a:br>
            <a:r>
              <a:rPr lang="ru-RU" sz="2400" b="0" dirty="0">
                <a:solidFill>
                  <a:srgbClr val="FF0000"/>
                </a:solidFill>
                <a:latin typeface="Book Antiqua" panose="02040602050305030304" pitchFamily="18" charset="0"/>
              </a:rPr>
              <a:t>1. «разложи по цвету» </a:t>
            </a:r>
            <a:r>
              <a:rPr lang="ru-RU" sz="2400" b="0" dirty="0">
                <a:latin typeface="Book Antiqua" panose="02040602050305030304" pitchFamily="18" charset="0"/>
              </a:rPr>
              <a:t/>
            </a:r>
            <a:br>
              <a:rPr lang="ru-RU" sz="2400" b="0" dirty="0">
                <a:latin typeface="Book Antiqua" panose="02040602050305030304" pitchFamily="18" charset="0"/>
              </a:rPr>
            </a:br>
            <a:r>
              <a:rPr lang="ru-RU" sz="2400" b="0" dirty="0">
                <a:latin typeface="Book Antiqua" panose="02040602050305030304" pitchFamily="18" charset="0"/>
              </a:rPr>
              <a:t>на игровом поле находятся 4 стиральные машинки, каждая определенного цвета. Ребенок открыв «окошечко» на маленькой цветовой коробочке определяет какого цвета надо собирать одежду и в какую машинку ее убирать.</a:t>
            </a:r>
            <a:br>
              <a:rPr lang="ru-RU" sz="2400" b="0" dirty="0">
                <a:latin typeface="Book Antiqua" panose="02040602050305030304" pitchFamily="18" charset="0"/>
              </a:rPr>
            </a:br>
            <a:r>
              <a:rPr lang="ru-RU" sz="2400" b="0" dirty="0">
                <a:latin typeface="Book Antiqua" panose="02040602050305030304" pitchFamily="18" charset="0"/>
              </a:rPr>
              <a:t>Например: </a:t>
            </a:r>
            <a:r>
              <a:rPr lang="ru-RU" sz="1800" b="0" dirty="0">
                <a:latin typeface="Book Antiqua" panose="02040602050305030304" pitchFamily="18" charset="0"/>
              </a:rPr>
              <a:t>ребенку попался зеленый цвет, соответственно он должен выбрать всю одежду зеленого цвета и положить ее в зеленую стиральную машинку.</a:t>
            </a:r>
            <a:br>
              <a:rPr lang="ru-RU" sz="1800" b="0" dirty="0">
                <a:latin typeface="Book Antiqua" panose="02040602050305030304" pitchFamily="18" charset="0"/>
              </a:rPr>
            </a:br>
            <a:r>
              <a:rPr lang="ru-RU" sz="2400" b="0" dirty="0">
                <a:solidFill>
                  <a:srgbClr val="FF0000"/>
                </a:solidFill>
                <a:latin typeface="Book Antiqua" panose="02040602050305030304" pitchFamily="18" charset="0"/>
              </a:rPr>
              <a:t>2.«Что лишнее»</a:t>
            </a:r>
            <a:r>
              <a:rPr lang="ru-RU" sz="2400" b="0" dirty="0">
                <a:latin typeface="Book Antiqua" panose="02040602050305030304" pitchFamily="18" charset="0"/>
              </a:rPr>
              <a:t/>
            </a:r>
            <a:br>
              <a:rPr lang="ru-RU" sz="2400" b="0" dirty="0">
                <a:latin typeface="Book Antiqua" panose="02040602050305030304" pitchFamily="18" charset="0"/>
              </a:rPr>
            </a:br>
            <a:r>
              <a:rPr lang="ru-RU" sz="2400" b="0" dirty="0">
                <a:latin typeface="Book Antiqua" panose="02040602050305030304" pitchFamily="18" charset="0"/>
              </a:rPr>
              <a:t>ребенку предлагается ряд, состоящий из предметов одежды одинаковых по цвету, а одна вещь другого цвета. Ребенок должен убрать лишнее и объяснить почему сделал такой выбор.</a:t>
            </a:r>
            <a:endParaRPr lang="ru-RU" sz="2400" u="sng" dirty="0">
              <a:latin typeface="Book Antiqua" panose="0204060205030503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78B5B72-A2BA-4CEE-8F06-7D0051E46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3084" y="216817"/>
            <a:ext cx="10363200" cy="872207"/>
          </a:xfrm>
        </p:spPr>
        <p:txBody>
          <a:bodyPr>
            <a:noAutofit/>
          </a:bodyPr>
          <a:lstStyle/>
          <a:p>
            <a:pPr algn="ctr"/>
            <a:r>
              <a:rPr lang="ru-RU" sz="4800" i="1" dirty="0">
                <a:solidFill>
                  <a:srgbClr val="FF0000"/>
                </a:solidFill>
                <a:latin typeface="Book Antiqua" panose="02040602050305030304" pitchFamily="18" charset="0"/>
              </a:rPr>
              <a:t>3. Игра «Разбери одежду»</a:t>
            </a:r>
            <a:r>
              <a:rPr lang="ru-RU" sz="1400" i="1" dirty="0">
                <a:solidFill>
                  <a:srgbClr val="FF0000"/>
                </a:solidFill>
                <a:latin typeface="Book Antiqua" panose="02040602050305030304" pitchFamily="18" charset="0"/>
              </a:rPr>
              <a:t>(</a:t>
            </a:r>
            <a:r>
              <a:rPr lang="ru-RU" sz="1800" i="1" dirty="0">
                <a:solidFill>
                  <a:srgbClr val="FF0000"/>
                </a:solidFill>
                <a:latin typeface="Book Antiqua" panose="02040602050305030304" pitchFamily="18" charset="0"/>
              </a:rPr>
              <a:t> в нее входит несколько игр)</a:t>
            </a:r>
          </a:p>
        </p:txBody>
      </p:sp>
    </p:spTree>
    <p:extLst>
      <p:ext uri="{BB962C8B-B14F-4D97-AF65-F5344CB8AC3E}">
        <p14:creationId xmlns:p14="http://schemas.microsoft.com/office/powerpoint/2010/main" xmlns="" val="343706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812A8B1-B4E8-4A23-88A6-5122F29C9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137" y="169683"/>
            <a:ext cx="3142661" cy="4190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0DB4BF6-74E0-45F6-93B5-919AD255F7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5908" y="1960776"/>
            <a:ext cx="3142661" cy="4190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0368134-4C18-477C-8EE6-0BE37DB88C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7893672" y="2554566"/>
            <a:ext cx="3365958" cy="4487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96170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EC2C05B-0EAF-4C4F-940C-A601883314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978" y="273376"/>
            <a:ext cx="2782085" cy="37094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5694B19-FC5B-4723-9434-754D32374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6006" y="1448192"/>
            <a:ext cx="5282153" cy="3961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FCA6950-2BE8-4F6C-8DDD-F5E6901E17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88102" y="2708372"/>
            <a:ext cx="3027379" cy="40365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65405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B99B0E6-C568-4A58-8369-C18DE6A06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7293" y="285685"/>
            <a:ext cx="4413118" cy="58841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45C63BB-7F3C-436D-A727-70CAE25642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0462" y="285684"/>
            <a:ext cx="4413119" cy="58841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3257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6BE251-1668-465C-8D09-ECEB6BBDD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815" y="1089025"/>
            <a:ext cx="11109469" cy="4679952"/>
          </a:xfrm>
        </p:spPr>
        <p:txBody>
          <a:bodyPr>
            <a:normAutofit fontScale="90000"/>
          </a:bodyPr>
          <a:lstStyle/>
          <a:p>
            <a:r>
              <a:rPr lang="ru-RU" sz="2200" u="sng" dirty="0">
                <a:latin typeface="Book Antiqua" panose="02040602050305030304" pitchFamily="18" charset="0"/>
              </a:rPr>
              <a:t>Цель:</a:t>
            </a:r>
            <a:r>
              <a:rPr lang="ru-RU" sz="2200" b="0" dirty="0">
                <a:latin typeface="Book Antiqua" panose="02040602050305030304" pitchFamily="18" charset="0"/>
              </a:rPr>
              <a:t> -развивать у ребенка тактильную память, способствовать запоминанию ощущений от прикосновения к различным предметам;</a:t>
            </a:r>
            <a:br>
              <a:rPr lang="ru-RU" sz="2200" b="0" dirty="0">
                <a:latin typeface="Book Antiqua" panose="02040602050305030304" pitchFamily="18" charset="0"/>
              </a:rPr>
            </a:br>
            <a:r>
              <a:rPr lang="ru-RU" sz="2200" b="0" dirty="0">
                <a:latin typeface="Book Antiqua" panose="02040602050305030304" pitchFamily="18" charset="0"/>
              </a:rPr>
              <a:t>-развивать тактильную чувствительность;</a:t>
            </a:r>
            <a:br>
              <a:rPr lang="ru-RU" sz="2200" b="0" dirty="0">
                <a:latin typeface="Book Antiqua" panose="02040602050305030304" pitchFamily="18" charset="0"/>
              </a:rPr>
            </a:br>
            <a:r>
              <a:rPr lang="ru-RU" sz="2200" b="0" dirty="0">
                <a:latin typeface="Book Antiqua" panose="02040602050305030304" pitchFamily="18" charset="0"/>
              </a:rPr>
              <a:t>-научить ребенка находить точные слова для определения своих ощущений.</a:t>
            </a:r>
            <a:br>
              <a:rPr lang="ru-RU" sz="2200" b="0" dirty="0">
                <a:latin typeface="Book Antiqua" panose="02040602050305030304" pitchFamily="18" charset="0"/>
              </a:rPr>
            </a:br>
            <a:r>
              <a:rPr lang="ru-RU" sz="2200" u="sng" dirty="0">
                <a:latin typeface="Book Antiqua" panose="02040602050305030304" pitchFamily="18" charset="0"/>
              </a:rPr>
              <a:t>Ход игры:</a:t>
            </a:r>
            <a:r>
              <a:rPr lang="ru-RU" sz="2200" b="0" dirty="0">
                <a:latin typeface="Book Antiqua" panose="02040602050305030304" pitchFamily="18" charset="0"/>
              </a:rPr>
              <a:t/>
            </a:r>
            <a:br>
              <a:rPr lang="ru-RU" sz="2200" b="0" dirty="0">
                <a:latin typeface="Book Antiqua" panose="02040602050305030304" pitchFamily="18" charset="0"/>
              </a:rPr>
            </a:br>
            <a:r>
              <a:rPr lang="ru-RU" sz="2000" b="0" dirty="0">
                <a:solidFill>
                  <a:srgbClr val="FF0000"/>
                </a:solidFill>
                <a:latin typeface="Book Antiqua" panose="02040602050305030304" pitchFamily="18" charset="0"/>
              </a:rPr>
              <a:t>1. "Угадайка" </a:t>
            </a:r>
            <a:r>
              <a:rPr lang="ru-RU" sz="2000" b="0" dirty="0">
                <a:latin typeface="Book Antiqua" panose="02040602050305030304" pitchFamily="18" charset="0"/>
              </a:rPr>
              <a:t>- ребенок засовывает руку в мешочек, ощупывает предметы. Взяв предмет в руку, ребенок должен назвать его или описать. Воспитатель помогает ребенку рассказать о предмете, задавая вопросы о предмете. </a:t>
            </a:r>
            <a:br>
              <a:rPr lang="ru-RU" sz="2000" b="0" dirty="0">
                <a:latin typeface="Book Antiqua" panose="02040602050305030304" pitchFamily="18" charset="0"/>
              </a:rPr>
            </a:br>
            <a:r>
              <a:rPr lang="ru-RU" sz="2000" b="0" dirty="0">
                <a:latin typeface="Book Antiqua" panose="02040602050305030304" pitchFamily="18" charset="0"/>
              </a:rPr>
              <a:t>Например: он круглый? гладкий? большой? маленький?</a:t>
            </a:r>
            <a:br>
              <a:rPr lang="ru-RU" sz="2000" b="0" dirty="0">
                <a:latin typeface="Book Antiqua" panose="02040602050305030304" pitchFamily="18" charset="0"/>
              </a:rPr>
            </a:br>
            <a:r>
              <a:rPr lang="ru-RU" sz="2000" b="0" dirty="0">
                <a:latin typeface="Book Antiqua" panose="02040602050305030304" pitchFamily="18" charset="0"/>
              </a:rPr>
              <a:t> Если ребенок называет предмет, то его достают из мешочка и рассматривают.</a:t>
            </a:r>
            <a:br>
              <a:rPr lang="ru-RU" sz="2000" b="0" dirty="0">
                <a:latin typeface="Book Antiqua" panose="02040602050305030304" pitchFamily="18" charset="0"/>
              </a:rPr>
            </a:br>
            <a:r>
              <a:rPr lang="ru-RU" sz="2000" b="0" dirty="0">
                <a:solidFill>
                  <a:srgbClr val="FF0000"/>
                </a:solidFill>
                <a:latin typeface="Book Antiqua" panose="02040602050305030304" pitchFamily="18" charset="0"/>
              </a:rPr>
              <a:t>2."Найди предмет" </a:t>
            </a:r>
            <a:r>
              <a:rPr lang="ru-RU" sz="2000" b="0" dirty="0">
                <a:latin typeface="Book Antiqua" panose="02040602050305030304" pitchFamily="18" charset="0"/>
              </a:rPr>
              <a:t>- Дети уже знают, какие предметы в мешочке. Воспитатель называет предмет, ребенок должен его найти его, не смотря в мешочек</a:t>
            </a:r>
            <a:br>
              <a:rPr lang="ru-RU" sz="2000" b="0" dirty="0">
                <a:latin typeface="Book Antiqua" panose="02040602050305030304" pitchFamily="18" charset="0"/>
              </a:rPr>
            </a:br>
            <a:r>
              <a:rPr lang="ru-RU" sz="2000" b="0" dirty="0">
                <a:solidFill>
                  <a:srgbClr val="FF0000"/>
                </a:solidFill>
                <a:latin typeface="Book Antiqua" panose="02040602050305030304" pitchFamily="18" charset="0"/>
              </a:rPr>
              <a:t>3."Назови фигуру" </a:t>
            </a:r>
            <a:r>
              <a:rPr lang="ru-RU" sz="2000" b="0" dirty="0">
                <a:latin typeface="Book Antiqua" panose="02040602050305030304" pitchFamily="18" charset="0"/>
              </a:rPr>
              <a:t>Положить в мешочек детали конструктора или геометрические фигуры. Ребенок, вытаскивая должен назвать эти геометрические фигуры.</a:t>
            </a:r>
            <a:r>
              <a:rPr lang="ru-RU" b="0" dirty="0"/>
              <a:t/>
            </a:r>
            <a:br>
              <a:rPr lang="ru-RU" b="0" dirty="0"/>
            </a:br>
            <a:r>
              <a:rPr lang="ru-RU" b="0" dirty="0"/>
              <a:t/>
            </a:r>
            <a:br>
              <a:rPr lang="ru-RU" b="0" dirty="0"/>
            </a:br>
            <a:endParaRPr lang="ru-RU" sz="2400" u="sng" dirty="0">
              <a:latin typeface="Book Antiqua" panose="0204060205030503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657A839-802B-48C8-B2E9-36F5005D3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815" y="122549"/>
            <a:ext cx="12122871" cy="966475"/>
          </a:xfrm>
        </p:spPr>
        <p:txBody>
          <a:bodyPr>
            <a:noAutofit/>
          </a:bodyPr>
          <a:lstStyle/>
          <a:p>
            <a:pPr algn="ctr"/>
            <a:r>
              <a:rPr lang="ru-RU" sz="4800" i="1" dirty="0">
                <a:solidFill>
                  <a:srgbClr val="FF0000"/>
                </a:solidFill>
                <a:latin typeface="Book Antiqua" panose="02040602050305030304" pitchFamily="18" charset="0"/>
              </a:rPr>
              <a:t>4. Игра «Волшебный мешочек»</a:t>
            </a:r>
            <a:r>
              <a:rPr lang="ru-RU" sz="1800" i="1" dirty="0">
                <a:solidFill>
                  <a:srgbClr val="FF0000"/>
                </a:solidFill>
                <a:latin typeface="Book Antiqua" panose="02040602050305030304" pitchFamily="18" charset="0"/>
              </a:rPr>
              <a:t>( в нее входит несколько игр)</a:t>
            </a:r>
            <a:endParaRPr lang="ru-RU" sz="4800" i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637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9B04B30-013B-4810-84FB-82114357C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576" y="266831"/>
            <a:ext cx="3398559" cy="4531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13C960D-B475-4FD3-80CC-CD1F7AB90B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9574" y="1237792"/>
            <a:ext cx="3391489" cy="4521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C1D5FC7-EC9A-4ADF-A822-88D55553A1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9503" y="2111605"/>
            <a:ext cx="3393747" cy="45249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01112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88D3877-0791-40C8-A071-2AF5038EA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0677" y="159450"/>
            <a:ext cx="9006453" cy="66985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2A1089-7334-4108-9EF2-CF5F1D381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4346" y="2177592"/>
            <a:ext cx="7616858" cy="4326902"/>
          </a:xfrm>
        </p:spPr>
        <p:txBody>
          <a:bodyPr>
            <a:normAutofit/>
          </a:bodyPr>
          <a:lstStyle/>
          <a:p>
            <a:r>
              <a:rPr lang="ru-RU" sz="2400" b="1" u="sng" dirty="0">
                <a:latin typeface="Book Antiqua" panose="02040602050305030304" pitchFamily="18" charset="0"/>
              </a:rPr>
              <a:t>Цель:</a:t>
            </a:r>
            <a:r>
              <a:rPr lang="ru-RU" sz="2400" dirty="0">
                <a:latin typeface="Book Antiqua" panose="02040602050305030304" pitchFamily="18" charset="0"/>
              </a:rPr>
              <a:t> Способствовать развитию представлений детей младшего дошкольного возраста о сенсорных эталонах цвета, формы, осязания, величины в процессе проведения дидактических игр.</a:t>
            </a:r>
          </a:p>
        </p:txBody>
      </p:sp>
    </p:spTree>
    <p:extLst>
      <p:ext uri="{BB962C8B-B14F-4D97-AF65-F5344CB8AC3E}">
        <p14:creationId xmlns:p14="http://schemas.microsoft.com/office/powerpoint/2010/main" xmlns="" val="218667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D0AED16-AD9C-4983-814F-50BF8C425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004" y="226243"/>
            <a:ext cx="3439606" cy="4586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B711AF7-99A0-4DA5-8510-996A0C1EC9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4922" y="848412"/>
            <a:ext cx="3870881" cy="5161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D6C5086-DAA7-4125-AAFC-E1350A264D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9115" y="1696825"/>
            <a:ext cx="3870881" cy="5161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82618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0D464E-038E-4388-8A5E-BC334DE2B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2507530"/>
            <a:ext cx="10363200" cy="3780148"/>
          </a:xfrm>
        </p:spPr>
        <p:txBody>
          <a:bodyPr>
            <a:normAutofit fontScale="90000"/>
          </a:bodyPr>
          <a:lstStyle/>
          <a:p>
            <a:r>
              <a:rPr lang="ru-RU" sz="2400" u="sng" dirty="0">
                <a:latin typeface="Book Antiqua" panose="02040602050305030304" pitchFamily="18" charset="0"/>
              </a:rPr>
              <a:t>Цель:</a:t>
            </a:r>
            <a:r>
              <a:rPr lang="ru-RU" sz="2400" b="0" dirty="0">
                <a:latin typeface="Book Antiqua" panose="02040602050305030304" pitchFamily="18" charset="0"/>
              </a:rPr>
              <a:t> развивать словесно-образное мышление, изучать геометрические фигуры, закреплять цветы, учить различать пространственные направления, развивать память.</a:t>
            </a:r>
            <a:br>
              <a:rPr lang="ru-RU" sz="2400" b="0" dirty="0">
                <a:latin typeface="Book Antiqua" panose="02040602050305030304" pitchFamily="18" charset="0"/>
              </a:rPr>
            </a:br>
            <a:r>
              <a:rPr lang="ru-RU" sz="2400" u="sng" dirty="0">
                <a:latin typeface="Book Antiqua" panose="02040602050305030304" pitchFamily="18" charset="0"/>
              </a:rPr>
              <a:t>Ход игры: </a:t>
            </a:r>
            <a:r>
              <a:rPr lang="ru-RU" sz="2400" b="0" dirty="0">
                <a:latin typeface="Book Antiqua" panose="02040602050305030304" pitchFamily="18" charset="0"/>
              </a:rPr>
              <a:t> на игровом поле есть 5 отметок. Ребенок открыв «окошечко» маленькой цветной коробочки и определив цвет, выбирает себе карточку – схему с геометрическими фигурами</a:t>
            </a:r>
            <a:r>
              <a:rPr lang="ru-RU" sz="2400" b="0">
                <a:latin typeface="Book Antiqua" panose="02040602050305030304" pitchFamily="18" charset="0"/>
              </a:rPr>
              <a:t>. </a:t>
            </a:r>
            <a:br>
              <a:rPr lang="ru-RU" sz="2400" b="0">
                <a:latin typeface="Book Antiqua" panose="02040602050305030304" pitchFamily="18" charset="0"/>
              </a:rPr>
            </a:br>
            <a:r>
              <a:rPr lang="ru-RU" sz="2400" b="0">
                <a:latin typeface="Book Antiqua" panose="02040602050305030304" pitchFamily="18" charset="0"/>
              </a:rPr>
              <a:t>Задание</a:t>
            </a:r>
            <a:r>
              <a:rPr lang="ru-RU" sz="2400" b="0" dirty="0">
                <a:latin typeface="Book Antiqua" panose="02040602050305030304" pitchFamily="18" charset="0"/>
              </a:rPr>
              <a:t>: разложить геометрические фигуры как указанно к карточке. Так же должен совпадать цвет геометрических фигур.</a:t>
            </a:r>
            <a:br>
              <a:rPr lang="ru-RU" sz="2400" b="0" dirty="0">
                <a:latin typeface="Book Antiqua" panose="02040602050305030304" pitchFamily="18" charset="0"/>
              </a:rPr>
            </a:br>
            <a:r>
              <a:rPr lang="ru-RU" sz="2400" b="0" dirty="0">
                <a:latin typeface="Book Antiqua" panose="02040602050305030304" pitchFamily="18" charset="0"/>
              </a:rPr>
              <a:t/>
            </a:r>
            <a:br>
              <a:rPr lang="ru-RU" sz="2400" b="0" dirty="0">
                <a:latin typeface="Book Antiqua" panose="02040602050305030304" pitchFamily="18" charset="0"/>
              </a:rPr>
            </a:br>
            <a:endParaRPr lang="ru-RU" sz="2400" u="sng" dirty="0">
              <a:latin typeface="Book Antiqua" panose="0204060205030503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C97ECD5-00AA-4AD1-A4DC-05762A645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987" y="103695"/>
            <a:ext cx="11906053" cy="1395167"/>
          </a:xfrm>
        </p:spPr>
        <p:txBody>
          <a:bodyPr>
            <a:noAutofit/>
          </a:bodyPr>
          <a:lstStyle/>
          <a:p>
            <a:pPr algn="ctr"/>
            <a:r>
              <a:rPr lang="ru-RU" sz="4800" i="1" dirty="0">
                <a:solidFill>
                  <a:srgbClr val="FF0000"/>
                </a:solidFill>
                <a:latin typeface="Book Antiqua" panose="02040602050305030304" pitchFamily="18" charset="0"/>
              </a:rPr>
              <a:t>5. Игра «Геометрические фигуры»</a:t>
            </a:r>
            <a:r>
              <a:rPr lang="ru-RU" sz="4800" dirty="0">
                <a:latin typeface="Book Antiqua" panose="02040602050305030304" pitchFamily="18" charset="0"/>
              </a:rPr>
              <a:t> 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Дидактическая игра разработана с усложнением для детей данного возраста.</a:t>
            </a:r>
            <a:endParaRPr lang="ru-RU" i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132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ABA7F27-55E6-4E5B-863D-FF0F7CFE9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430" y="197963"/>
            <a:ext cx="4790191" cy="6386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3020DF6-365D-40F4-AC56-AB4A09419A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2802" y="197962"/>
            <a:ext cx="4790191" cy="63869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91490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543F415-8306-4936-8935-5DDC2E40D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078E74-A99B-4586-904B-E85C7D8A4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7"/>
            <a:ext cx="11582400" cy="3778889"/>
          </a:xfrm>
        </p:spPr>
        <p:txBody>
          <a:bodyPr>
            <a:noAutofit/>
          </a:bodyPr>
          <a:lstStyle/>
          <a:p>
            <a:r>
              <a:rPr lang="ru-RU" sz="6600" i="1" dirty="0">
                <a:solidFill>
                  <a:srgbClr val="FF0000"/>
                </a:solidFill>
                <a:latin typeface="Book Antiqua" panose="02040602050305030304" pitchFamily="18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364805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43509F5-B242-45BA-B055-F20E37F35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0846" y="-363325"/>
            <a:ext cx="9304257" cy="75846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DCAF4E-97B2-4C84-96E6-2F8BE0114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637" y="274638"/>
            <a:ext cx="6127423" cy="5042080"/>
          </a:xfrm>
        </p:spPr>
        <p:txBody>
          <a:bodyPr>
            <a:normAutofit/>
          </a:bodyPr>
          <a:lstStyle/>
          <a:p>
            <a:pPr algn="l"/>
            <a:r>
              <a:rPr lang="ru-RU" sz="2400" b="1" u="sng" dirty="0">
                <a:latin typeface="Book Antiqua" panose="02040602050305030304" pitchFamily="18" charset="0"/>
              </a:rPr>
              <a:t>Задачи:</a:t>
            </a:r>
            <a:r>
              <a:rPr lang="ru-RU" sz="2400" dirty="0">
                <a:latin typeface="Book Antiqua" panose="02040602050305030304" pitchFamily="18" charset="0"/>
              </a:rPr>
              <a:t/>
            </a:r>
            <a:br>
              <a:rPr lang="ru-RU" sz="2400" dirty="0">
                <a:latin typeface="Book Antiqua" panose="02040602050305030304" pitchFamily="18" charset="0"/>
              </a:rPr>
            </a:br>
            <a:r>
              <a:rPr lang="ru-RU" sz="2400" dirty="0">
                <a:latin typeface="Book Antiqua" panose="02040602050305030304" pitchFamily="18" charset="0"/>
              </a:rPr>
              <a:t>1. Закреплять представления о форме, цвете, величины.</a:t>
            </a:r>
            <a:br>
              <a:rPr lang="ru-RU" sz="2400" dirty="0">
                <a:latin typeface="Book Antiqua" panose="02040602050305030304" pitchFamily="18" charset="0"/>
              </a:rPr>
            </a:br>
            <a:r>
              <a:rPr lang="ru-RU" sz="2400" dirty="0">
                <a:latin typeface="Book Antiqua" panose="02040602050305030304" pitchFamily="18" charset="0"/>
              </a:rPr>
              <a:t>2.  Формировать сенсомоторные умения и навыки.</a:t>
            </a:r>
            <a:br>
              <a:rPr lang="ru-RU" sz="2400" dirty="0">
                <a:latin typeface="Book Antiqua" panose="02040602050305030304" pitchFamily="18" charset="0"/>
              </a:rPr>
            </a:br>
            <a:r>
              <a:rPr lang="ru-RU" sz="2400" dirty="0">
                <a:latin typeface="Book Antiqua" panose="02040602050305030304" pitchFamily="18" charset="0"/>
              </a:rPr>
              <a:t>3. Развивать внимание, память, мышление.</a:t>
            </a:r>
            <a:br>
              <a:rPr lang="ru-RU" sz="2400" dirty="0">
                <a:latin typeface="Book Antiqua" panose="02040602050305030304" pitchFamily="18" charset="0"/>
              </a:rPr>
            </a:br>
            <a:r>
              <a:rPr lang="ru-RU" sz="2400" dirty="0">
                <a:latin typeface="Book Antiqua" panose="02040602050305030304" pitchFamily="18" charset="0"/>
              </a:rPr>
              <a:t>4. Расширять словарный запас, обогащение активного словаря.</a:t>
            </a:r>
          </a:p>
        </p:txBody>
      </p:sp>
    </p:spTree>
    <p:extLst>
      <p:ext uri="{BB962C8B-B14F-4D97-AF65-F5344CB8AC3E}">
        <p14:creationId xmlns:p14="http://schemas.microsoft.com/office/powerpoint/2010/main" xmlns="" val="82184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891C41-9DA8-4EBE-8529-63C20DBB6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09047" y="274638"/>
            <a:ext cx="12091447" cy="2072636"/>
          </a:xfrm>
        </p:spPr>
        <p:txBody>
          <a:bodyPr>
            <a:noAutofit/>
          </a:bodyPr>
          <a:lstStyle/>
          <a:p>
            <a:r>
              <a:rPr lang="ru-RU" sz="7200" i="1" dirty="0">
                <a:solidFill>
                  <a:srgbClr val="FF0000"/>
                </a:solidFill>
                <a:latin typeface="Book Antiqua" panose="02040602050305030304" pitchFamily="18" charset="0"/>
              </a:rPr>
              <a:t>Описание игры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D7D0426-F018-4C67-9EE0-557CA44BF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3288" y="1902035"/>
            <a:ext cx="8705424" cy="486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402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CB9BBC-0B7F-4FFF-A127-E5384F4FB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2880"/>
            <a:ext cx="10972800" cy="6370320"/>
          </a:xfrm>
          <a:ln>
            <a:noFill/>
          </a:ln>
        </p:spPr>
        <p:txBody>
          <a:bodyPr>
            <a:normAutofit/>
            <a:scene3d>
              <a:camera prst="orthographicFront"/>
              <a:lightRig rig="threePt" dir="t"/>
            </a:scene3d>
            <a:sp3d contourW="12700">
              <a:contourClr>
                <a:schemeClr val="tx1"/>
              </a:contourClr>
            </a:sp3d>
          </a:bodyPr>
          <a:lstStyle/>
          <a:p>
            <a:r>
              <a:rPr lang="ru-RU" dirty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Игровое поле в виде куба, каждая его сторона имеет 1 дидактическую игру. Всего у куба 5 игр. По каждой игре есть: наборы картинок в соответствии с заданием. Карточки – схемы для геометрических фигур, кубик заданий, маленькая цветовая коробочка.</a:t>
            </a:r>
          </a:p>
        </p:txBody>
      </p:sp>
    </p:spTree>
    <p:extLst>
      <p:ext uri="{BB962C8B-B14F-4D97-AF65-F5344CB8AC3E}">
        <p14:creationId xmlns:p14="http://schemas.microsoft.com/office/powerpoint/2010/main" xmlns="" val="147916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F07A42B-E9BA-446C-B6F3-F4241E5E7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930" y="933252"/>
            <a:ext cx="6152561" cy="46144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5A9F331-3E94-4CD7-99CC-0439B64A9E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6520" y="122547"/>
            <a:ext cx="3161122" cy="2370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8B1FC63-BEAB-4921-B90F-449B6DFFE6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6672" y="2966038"/>
            <a:ext cx="2339222" cy="3118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1593517-C477-48AC-8078-81E594FFFC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64673" y="2966039"/>
            <a:ext cx="2339222" cy="3118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9567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5531025-31CF-4E9F-953C-7FB630AFB1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880" y="94269"/>
            <a:ext cx="2739665" cy="3652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4E30C23-8104-4DE3-BBE7-F584193D6A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9546" y="2545238"/>
            <a:ext cx="2951964" cy="3935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7B3D519-7612-4078-BD51-4EC64D8A72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188536"/>
            <a:ext cx="2946074" cy="3928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3F5ABE4-E6FA-4284-8515-2A538BA045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70230" y="2553091"/>
            <a:ext cx="2946074" cy="3928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09765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DD8800-1F28-4BFC-B5AA-71B193F5C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1725105"/>
            <a:ext cx="10363200" cy="4043871"/>
          </a:xfrm>
        </p:spPr>
        <p:txBody>
          <a:bodyPr>
            <a:normAutofit/>
          </a:bodyPr>
          <a:lstStyle/>
          <a:p>
            <a:r>
              <a:rPr lang="ru-RU" sz="2400" u="sng" dirty="0">
                <a:latin typeface="Book Antiqua" panose="02040602050305030304" pitchFamily="18" charset="0"/>
              </a:rPr>
              <a:t>Цель:</a:t>
            </a:r>
            <a:r>
              <a:rPr lang="ru-RU" sz="2400" dirty="0">
                <a:latin typeface="Book Antiqua" panose="02040602050305030304" pitchFamily="18" charset="0"/>
              </a:rPr>
              <a:t> </a:t>
            </a:r>
            <a:r>
              <a:rPr lang="ru-RU" sz="2400" b="0" dirty="0">
                <a:latin typeface="Book Antiqua" panose="02040602050305030304" pitchFamily="18" charset="0"/>
              </a:rPr>
              <a:t>учить находить картинки определенного цвета, закреплять знания цветов.</a:t>
            </a:r>
            <a:br>
              <a:rPr lang="ru-RU" sz="2400" b="0" dirty="0">
                <a:latin typeface="Book Antiqua" panose="02040602050305030304" pitchFamily="18" charset="0"/>
              </a:rPr>
            </a:br>
            <a:r>
              <a:rPr lang="ru-RU" sz="2400" u="sng" dirty="0">
                <a:latin typeface="Book Antiqua" panose="02040602050305030304" pitchFamily="18" charset="0"/>
              </a:rPr>
              <a:t>Ход игры:</a:t>
            </a:r>
            <a:br>
              <a:rPr lang="ru-RU" sz="2400" u="sng" dirty="0">
                <a:latin typeface="Book Antiqua" panose="02040602050305030304" pitchFamily="18" charset="0"/>
              </a:rPr>
            </a:br>
            <a:r>
              <a:rPr lang="ru-RU" sz="2400" b="0" dirty="0">
                <a:latin typeface="Book Antiqua" panose="02040602050305030304" pitchFamily="18" charset="0"/>
              </a:rPr>
              <a:t>на игровом поле находятся 4 ваз основных цветов (</a:t>
            </a:r>
            <a:r>
              <a:rPr lang="ru-RU" sz="1100" b="0" dirty="0">
                <a:latin typeface="Book Antiqua" panose="02040602050305030304" pitchFamily="18" charset="0"/>
              </a:rPr>
              <a:t>красный, синий, желтый, зеленый</a:t>
            </a:r>
            <a:r>
              <a:rPr lang="ru-RU" sz="2400" b="0" dirty="0">
                <a:latin typeface="Book Antiqua" panose="02040602050305030304" pitchFamily="18" charset="0"/>
              </a:rPr>
              <a:t>). Ребенок  открывает «окошечко» в маленькой цветной коробочке. он видит, какого цвета  ему надо собрать букет.</a:t>
            </a:r>
            <a:br>
              <a:rPr lang="ru-RU" sz="2400" b="0" dirty="0">
                <a:latin typeface="Book Antiqua" panose="02040602050305030304" pitchFamily="18" charset="0"/>
              </a:rPr>
            </a:br>
            <a:r>
              <a:rPr lang="ru-RU" sz="2400" b="0" dirty="0">
                <a:latin typeface="Book Antiqua" panose="02040602050305030304" pitchFamily="18" charset="0"/>
              </a:rPr>
              <a:t> Например: </a:t>
            </a:r>
            <a:r>
              <a:rPr lang="ru-RU" sz="1800" b="0" dirty="0">
                <a:latin typeface="Book Antiqua" panose="02040602050305030304" pitchFamily="18" charset="0"/>
              </a:rPr>
              <a:t>ребенку выпал желтый цвет, тогда он должен из всех цветов выбрать желтые цветы и поставить их в желтую вазу.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BBA5B3B-5D4C-4DCB-A626-BCD0F3D00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3084" y="179109"/>
            <a:ext cx="10363200" cy="1036949"/>
          </a:xfrm>
        </p:spPr>
        <p:txBody>
          <a:bodyPr>
            <a:noAutofit/>
          </a:bodyPr>
          <a:lstStyle/>
          <a:p>
            <a:pPr algn="ctr"/>
            <a:r>
              <a:rPr lang="ru-RU" sz="4800" i="1" dirty="0">
                <a:solidFill>
                  <a:srgbClr val="FF0000"/>
                </a:solidFill>
                <a:latin typeface="Book Antiqua" panose="02040602050305030304" pitchFamily="18" charset="0"/>
              </a:rPr>
              <a:t>1. Игра «Собери букет»</a:t>
            </a:r>
          </a:p>
        </p:txBody>
      </p:sp>
    </p:spTree>
    <p:extLst>
      <p:ext uri="{BB962C8B-B14F-4D97-AF65-F5344CB8AC3E}">
        <p14:creationId xmlns:p14="http://schemas.microsoft.com/office/powerpoint/2010/main" xmlns="" val="378980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0C70488-508E-4267-8CC6-5014EF0BA4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296" y="169419"/>
            <a:ext cx="3226520" cy="4302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AF6C576-3FEC-49F8-BF3D-E84C89ECCC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5385" y="1277986"/>
            <a:ext cx="3226520" cy="4302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D3D5AE0-439C-4C76-83AB-8363D1DE1D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36474" y="2364425"/>
            <a:ext cx="3160531" cy="42140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4684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352</TotalTime>
  <Words>234</Words>
  <Application>Microsoft Office PowerPoint</Application>
  <PresentationFormat>Произвольный</PresentationFormat>
  <Paragraphs>20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La mente</vt:lpstr>
      <vt:lpstr>Дидактическая игра  «Волшебный цветовой куб»</vt:lpstr>
      <vt:lpstr>Цель: Способствовать развитию представлений детей младшего дошкольного возраста о сенсорных эталонах цвета, формы, осязания, величины в процессе проведения дидактических игр.</vt:lpstr>
      <vt:lpstr>Задачи: 1. Закреплять представления о форме, цвете, величины. 2.  Формировать сенсомоторные умения и навыки. 3. Развивать внимание, память, мышление. 4. Расширять словарный запас, обогащение активного словаря.</vt:lpstr>
      <vt:lpstr>Описание игры</vt:lpstr>
      <vt:lpstr>Игровое поле в виде куба, каждая его сторона имеет 1 дидактическую игру. Всего у куба 5 игр. По каждой игре есть: наборы картинок в соответствии с заданием. Карточки – схемы для геометрических фигур, кубик заданий, маленькая цветовая коробочка.</vt:lpstr>
      <vt:lpstr>Слайд 6</vt:lpstr>
      <vt:lpstr>Слайд 7</vt:lpstr>
      <vt:lpstr>Цель: учить находить картинки определенного цвета, закреплять знания цветов. Ход игры: на игровом поле находятся 4 ваз основных цветов (красный, синий, желтый, зеленый). Ребенок  открывает «окошечко» в маленькой цветной коробочке. он видит, какого цвета  ему надо собрать букет.  Например: ребенку выпал желтый цвет, тогда он должен из всех цветов выбрать желтые цветы и поставить их в желтую вазу.</vt:lpstr>
      <vt:lpstr>Слайд 9</vt:lpstr>
      <vt:lpstr>Слайд 10</vt:lpstr>
      <vt:lpstr>Цель: развивать у детей пространственные представления, формировать умения называть и различать цвета. Ход игры:  на игровом поле находятся 4 полочки для игрушек, каждая полочка обозначена своим цветом (основные цвета). На столе разложены картинки игрушек, ребенок выбирает все картинки того цвета, который попался ему в маленькой цветовой коробочке. потом, данные игрушки надо расставить на полку соответствующего цвета.  Например: ребенок открыл «окошечко» с красным цветом, значит, он должен собрать картинки красного цвета и повесить их на полочку которая тоже обозначена красным цветом.</vt:lpstr>
      <vt:lpstr>Слайд 12</vt:lpstr>
      <vt:lpstr>Слайд 13</vt:lpstr>
      <vt:lpstr>Цель: формировать умения различать и называть основные цвета, закреплять названия одежды. Ход игры:  1. «разложи по цвету»  на игровом поле находятся 4 стиральные машинки, каждая определенного цвета. Ребенок открыв «окошечко» на маленькой цветовой коробочке определяет какого цвета надо собирать одежду и в какую машинку ее убирать. Например: ребенку попался зеленый цвет, соответственно он должен выбрать всю одежду зеленого цвета и положить ее в зеленую стиральную машинку. 2.«Что лишнее» ребенку предлагается ряд, состоящий из предметов одежды одинаковых по цвету, а одна вещь другого цвета. Ребенок должен убрать лишнее и объяснить почему сделал такой выбор.</vt:lpstr>
      <vt:lpstr>Слайд 15</vt:lpstr>
      <vt:lpstr>Слайд 16</vt:lpstr>
      <vt:lpstr>Слайд 17</vt:lpstr>
      <vt:lpstr>Цель: -развивать у ребенка тактильную память, способствовать запоминанию ощущений от прикосновения к различным предметам; -развивать тактильную чувствительность; -научить ребенка находить точные слова для определения своих ощущений. Ход игры: 1. "Угадайка" - ребенок засовывает руку в мешочек, ощупывает предметы. Взяв предмет в руку, ребенок должен назвать его или описать. Воспитатель помогает ребенку рассказать о предмете, задавая вопросы о предмете.  Например: он круглый? гладкий? большой? маленький?  Если ребенок называет предмет, то его достают из мешочка и рассматривают. 2."Найди предмет" - Дети уже знают, какие предметы в мешочке. Воспитатель называет предмет, ребенок должен его найти его, не смотря в мешочек 3."Назови фигуру" Положить в мешочек детали конструктора или геометрические фигуры. Ребенок, вытаскивая должен назвать эти геометрические фигуры.  </vt:lpstr>
      <vt:lpstr>Слайд 19</vt:lpstr>
      <vt:lpstr>Слайд 20</vt:lpstr>
      <vt:lpstr>Цель: развивать словесно-образное мышление, изучать геометрические фигуры, закреплять цветы, учить различать пространственные направления, развивать память. Ход игры:  на игровом поле есть 5 отметок. Ребенок открыв «окошечко» маленькой цветной коробочки и определив цвет, выбирает себе карточку – схему с геометрическими фигурами.  Задание: разложить геометрические фигуры как указанно к карточке. Так же должен совпадать цвет геометрических фигур.  </vt:lpstr>
      <vt:lpstr>Слайд 22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 «Волшебный куб»</dc:title>
  <dc:creator>nadya-gavrilova@bk.ru</dc:creator>
  <cp:lastModifiedBy>Методист</cp:lastModifiedBy>
  <cp:revision>24</cp:revision>
  <dcterms:created xsi:type="dcterms:W3CDTF">2021-03-25T08:06:53Z</dcterms:created>
  <dcterms:modified xsi:type="dcterms:W3CDTF">2021-03-30T08:26:06Z</dcterms:modified>
</cp:coreProperties>
</file>