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84" r:id="rId3"/>
    <p:sldId id="260" r:id="rId4"/>
    <p:sldId id="285" r:id="rId5"/>
    <p:sldId id="257" r:id="rId6"/>
    <p:sldId id="286" r:id="rId7"/>
    <p:sldId id="287" r:id="rId8"/>
    <p:sldId id="261" r:id="rId9"/>
    <p:sldId id="258" r:id="rId10"/>
    <p:sldId id="263" r:id="rId11"/>
    <p:sldId id="264" r:id="rId12"/>
    <p:sldId id="265" r:id="rId13"/>
    <p:sldId id="266" r:id="rId14"/>
    <p:sldId id="270" r:id="rId15"/>
    <p:sldId id="269" r:id="rId16"/>
    <p:sldId id="267" r:id="rId17"/>
    <p:sldId id="268" r:id="rId18"/>
    <p:sldId id="271" r:id="rId19"/>
    <p:sldId id="281" r:id="rId20"/>
    <p:sldId id="283" r:id="rId21"/>
    <p:sldId id="288" r:id="rId22"/>
    <p:sldId id="290" r:id="rId23"/>
    <p:sldId id="289" r:id="rId24"/>
    <p:sldId id="29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A50021"/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F359A-CA39-45AC-9A8D-15C268962B6C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7E2E2-9689-4158-A348-7F509A041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208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7E2E2-9689-4158-A348-7F509A041AA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4979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7E2E2-9689-4158-A348-7F509A041AA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978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7E2E2-9689-4158-A348-7F509A041AA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497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7E2E2-9689-4158-A348-7F509A041AA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497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7E2E2-9689-4158-A348-7F509A041AA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630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7E2E2-9689-4158-A348-7F509A041AA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497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7E2E2-9689-4158-A348-7F509A041AA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497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7E2E2-9689-4158-A348-7F509A041AA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061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7E2E2-9689-4158-A348-7F509A041AA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943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7E2E2-9689-4158-A348-7F509A041AA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84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1A15-F754-49FB-B66E-3A25BB359802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287C9-7D86-445B-900F-323AC8513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038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1A15-F754-49FB-B66E-3A25BB359802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287C9-7D86-445B-900F-323AC8513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448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1A15-F754-49FB-B66E-3A25BB359802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287C9-7D86-445B-900F-323AC8513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835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1A15-F754-49FB-B66E-3A25BB359802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287C9-7D86-445B-900F-323AC8513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085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1A15-F754-49FB-B66E-3A25BB359802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287C9-7D86-445B-900F-323AC8513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547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1A15-F754-49FB-B66E-3A25BB359802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287C9-7D86-445B-900F-323AC8513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885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1A15-F754-49FB-B66E-3A25BB359802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287C9-7D86-445B-900F-323AC8513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61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1A15-F754-49FB-B66E-3A25BB359802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287C9-7D86-445B-900F-323AC8513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705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1A15-F754-49FB-B66E-3A25BB359802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287C9-7D86-445B-900F-323AC8513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38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1A15-F754-49FB-B66E-3A25BB359802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287C9-7D86-445B-900F-323AC8513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316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1A15-F754-49FB-B66E-3A25BB359802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287C9-7D86-445B-900F-323AC8513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460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F1A15-F754-49FB-B66E-3A25BB359802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287C9-7D86-445B-900F-323AC8513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769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52"/>
            <a:ext cx="9144000" cy="6855048"/>
          </a:xfrm>
          <a:prstGeom prst="roundRect">
            <a:avLst>
              <a:gd name="adj" fmla="val 142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1412776"/>
            <a:ext cx="856895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800000"/>
                </a:solidFill>
              </a:rPr>
              <a:t>Обобщение опыта</a:t>
            </a:r>
            <a:r>
              <a:rPr lang="ru-RU" sz="4000" b="1" i="1" dirty="0">
                <a:solidFill>
                  <a:srgbClr val="800000"/>
                </a:solidFill>
              </a:rPr>
              <a:t>:</a:t>
            </a:r>
            <a:endParaRPr lang="ru-RU" sz="4000" b="1" i="1" dirty="0" smtClean="0">
              <a:solidFill>
                <a:srgbClr val="800000"/>
              </a:solidFill>
            </a:endParaRPr>
          </a:p>
          <a:p>
            <a:pPr algn="ctr"/>
            <a:r>
              <a:rPr lang="ru-RU" sz="3800" b="1" i="1" dirty="0" smtClean="0">
                <a:solidFill>
                  <a:srgbClr val="C00000"/>
                </a:solidFill>
              </a:rPr>
              <a:t>«</a:t>
            </a:r>
            <a:r>
              <a:rPr lang="ru-RU" sz="3800" b="1" i="1" dirty="0" err="1" smtClean="0">
                <a:solidFill>
                  <a:srgbClr val="C00000"/>
                </a:solidFill>
              </a:rPr>
              <a:t>Здоровьесберегающие</a:t>
            </a:r>
            <a:r>
              <a:rPr lang="ru-RU" sz="3800" b="1" i="1" dirty="0" smtClean="0">
                <a:solidFill>
                  <a:srgbClr val="C00000"/>
                </a:solidFill>
              </a:rPr>
              <a:t> технологии </a:t>
            </a:r>
          </a:p>
          <a:p>
            <a:pPr algn="ctr"/>
            <a:r>
              <a:rPr lang="ru-RU" sz="3800" b="1" i="1" dirty="0" smtClean="0">
                <a:solidFill>
                  <a:srgbClr val="C00000"/>
                </a:solidFill>
              </a:rPr>
              <a:t>в музыкальной деятельности</a:t>
            </a:r>
          </a:p>
          <a:p>
            <a:pPr algn="ctr"/>
            <a:r>
              <a:rPr lang="ru-RU" sz="3800" b="1" i="1" dirty="0" smtClean="0">
                <a:solidFill>
                  <a:srgbClr val="C00000"/>
                </a:solidFill>
              </a:rPr>
              <a:t>ДОУ»</a:t>
            </a:r>
            <a:endParaRPr lang="ru-RU" sz="3800" b="1" i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316330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МДОАУ «Детский сад №60 комбинированного вида» г</a:t>
            </a:r>
            <a:r>
              <a:rPr lang="ru-RU" dirty="0" smtClean="0">
                <a:solidFill>
                  <a:srgbClr val="C00000"/>
                </a:solidFill>
              </a:rPr>
              <a:t>. Орска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80112" y="5985904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A80000"/>
                </a:solidFill>
              </a:rPr>
              <a:t>Унтон</a:t>
            </a:r>
            <a:r>
              <a:rPr lang="ru-RU" b="1" dirty="0">
                <a:solidFill>
                  <a:srgbClr val="A80000"/>
                </a:solidFill>
              </a:rPr>
              <a:t> </a:t>
            </a:r>
            <a:r>
              <a:rPr lang="ru-RU" b="1" dirty="0" smtClean="0">
                <a:solidFill>
                  <a:srgbClr val="A80000"/>
                </a:solidFill>
              </a:rPr>
              <a:t>Любовь Викторовна</a:t>
            </a:r>
          </a:p>
          <a:p>
            <a:r>
              <a:rPr lang="ru-RU" b="1" dirty="0" smtClean="0">
                <a:solidFill>
                  <a:srgbClr val="A80000"/>
                </a:solidFill>
              </a:rPr>
              <a:t>Музыкальный </a:t>
            </a:r>
            <a:r>
              <a:rPr lang="ru-RU" b="1" dirty="0">
                <a:solidFill>
                  <a:srgbClr val="A80000"/>
                </a:solidFill>
              </a:rPr>
              <a:t>руководитель </a:t>
            </a:r>
          </a:p>
        </p:txBody>
      </p:sp>
    </p:spTree>
    <p:extLst>
      <p:ext uri="{BB962C8B-B14F-4D97-AF65-F5344CB8AC3E}">
        <p14:creationId xmlns:p14="http://schemas.microsoft.com/office/powerpoint/2010/main" val="21714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312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6161" y="260648"/>
            <a:ext cx="830592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800000"/>
                </a:solidFill>
              </a:rPr>
              <a:t>Валеологические</a:t>
            </a:r>
            <a:r>
              <a:rPr lang="ru-RU" sz="2800" b="1" dirty="0" smtClean="0">
                <a:solidFill>
                  <a:srgbClr val="800000"/>
                </a:solidFill>
              </a:rPr>
              <a:t> песенки-</a:t>
            </a:r>
            <a:r>
              <a:rPr lang="ru-RU" sz="2800" b="1" dirty="0" err="1" smtClean="0">
                <a:solidFill>
                  <a:srgbClr val="800000"/>
                </a:solidFill>
              </a:rPr>
              <a:t>распевки</a:t>
            </a:r>
            <a:r>
              <a:rPr lang="ru-RU" sz="2800" b="1" dirty="0" smtClean="0">
                <a:solidFill>
                  <a:srgbClr val="800000"/>
                </a:solidFill>
              </a:rPr>
              <a:t>    </a:t>
            </a:r>
          </a:p>
          <a:p>
            <a:pPr algn="ctr"/>
            <a:endParaRPr lang="ru-RU" sz="2400" dirty="0"/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endParaRPr lang="ru-RU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13835" y="1041186"/>
            <a:ext cx="87163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800000"/>
                </a:solidFill>
              </a:rPr>
              <a:t>Цель: поднять настроение, создать позитивный фон  для восприятия нового, подготовить голос к пению помогут несложные тексты с добрым, вдохновляющим характером, простая мажорная мелодия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979711" y="1052736"/>
            <a:ext cx="2592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9" name="Picture 5" descr="C:\Users\Pc\Desktop\музыка\№7Валеологич.распевки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32856"/>
            <a:ext cx="7430420" cy="444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16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047"/>
            <a:ext cx="9142820" cy="6872326"/>
          </a:xfrm>
          <a:prstGeom prst="roundRect">
            <a:avLst>
              <a:gd name="adj" fmla="val 223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116632"/>
            <a:ext cx="817914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             </a:t>
            </a:r>
            <a:r>
              <a:rPr lang="ru-RU" sz="2800" dirty="0" smtClean="0"/>
              <a:t>        </a:t>
            </a:r>
            <a:r>
              <a:rPr lang="ru-RU" sz="2600" b="1" dirty="0" smtClean="0">
                <a:solidFill>
                  <a:srgbClr val="800000"/>
                </a:solidFill>
              </a:rPr>
              <a:t>Дыхательная  </a:t>
            </a:r>
            <a:r>
              <a:rPr lang="ru-RU" sz="2600" b="1" dirty="0" smtClean="0">
                <a:solidFill>
                  <a:srgbClr val="800000"/>
                </a:solidFill>
              </a:rPr>
              <a:t>гимнастика </a:t>
            </a:r>
            <a:endParaRPr lang="ru-RU" sz="2600" dirty="0">
              <a:solidFill>
                <a:srgbClr val="800000"/>
              </a:solidFill>
            </a:endParaRPr>
          </a:p>
          <a:p>
            <a:endParaRPr lang="ru-RU" sz="2400" dirty="0" smtClean="0">
              <a:solidFill>
                <a:srgbClr val="800000"/>
              </a:solidFill>
            </a:endParaRPr>
          </a:p>
          <a:p>
            <a:r>
              <a:rPr lang="ru-RU" sz="2400" dirty="0" smtClean="0">
                <a:solidFill>
                  <a:srgbClr val="800000"/>
                </a:solidFill>
              </a:rPr>
              <a:t>Основные </a:t>
            </a:r>
            <a:r>
              <a:rPr lang="ru-RU" sz="2400" dirty="0">
                <a:solidFill>
                  <a:srgbClr val="800000"/>
                </a:solidFill>
              </a:rPr>
              <a:t>задачи </a:t>
            </a:r>
            <a:r>
              <a:rPr lang="ru-RU" sz="2400" dirty="0" smtClean="0">
                <a:solidFill>
                  <a:srgbClr val="800000"/>
                </a:solidFill>
              </a:rPr>
              <a:t>:</a:t>
            </a:r>
            <a:r>
              <a:rPr lang="ru-RU" sz="2400" dirty="0">
                <a:solidFill>
                  <a:srgbClr val="800000"/>
                </a:solidFill>
              </a:rPr>
              <a:t/>
            </a:r>
            <a:br>
              <a:rPr lang="ru-RU" sz="2400" dirty="0">
                <a:solidFill>
                  <a:srgbClr val="800000"/>
                </a:solidFill>
              </a:rPr>
            </a:br>
            <a:r>
              <a:rPr lang="ru-RU" sz="2400" dirty="0">
                <a:solidFill>
                  <a:srgbClr val="800000"/>
                </a:solidFill>
              </a:rPr>
              <a:t>1. </a:t>
            </a:r>
            <a:r>
              <a:rPr lang="ru-RU" sz="2400" dirty="0" smtClean="0">
                <a:solidFill>
                  <a:srgbClr val="800000"/>
                </a:solidFill>
              </a:rPr>
              <a:t>Укреплять </a:t>
            </a:r>
            <a:r>
              <a:rPr lang="ru-RU" sz="2400" dirty="0">
                <a:solidFill>
                  <a:srgbClr val="800000"/>
                </a:solidFill>
              </a:rPr>
              <a:t>физиологическое дыхание детей</a:t>
            </a:r>
          </a:p>
          <a:p>
            <a:pPr fontAlgn="base"/>
            <a:r>
              <a:rPr lang="ru-RU" sz="2400" dirty="0">
                <a:solidFill>
                  <a:srgbClr val="800000"/>
                </a:solidFill>
              </a:rPr>
              <a:t>2. Тренировать силу вдоха и выдоха</a:t>
            </a:r>
            <a:br>
              <a:rPr lang="ru-RU" sz="2400" dirty="0">
                <a:solidFill>
                  <a:srgbClr val="800000"/>
                </a:solidFill>
              </a:rPr>
            </a:br>
            <a:r>
              <a:rPr lang="ru-RU" sz="2400" dirty="0">
                <a:solidFill>
                  <a:srgbClr val="800000"/>
                </a:solidFill>
              </a:rPr>
              <a:t>3. Формировать правильное речевое дыхание (короткий вдох – длинный выдох)</a:t>
            </a:r>
            <a:br>
              <a:rPr lang="ru-RU" sz="2400" dirty="0">
                <a:solidFill>
                  <a:srgbClr val="800000"/>
                </a:solidFill>
              </a:rPr>
            </a:br>
            <a:r>
              <a:rPr lang="ru-RU" sz="2400" dirty="0">
                <a:solidFill>
                  <a:srgbClr val="800000"/>
                </a:solidFill>
              </a:rPr>
              <a:t>4. Развивать продолжительный вдох.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592" y="22768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050" name="Picture 2" descr="C:\Users\Pc\Desktop\музыка\№8Дыхат.гимнаст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576" y="3225175"/>
            <a:ext cx="5781024" cy="324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34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956"/>
            <a:ext cx="9118054" cy="6834044"/>
          </a:xfrm>
          <a:prstGeom prst="roundRect">
            <a:avLst>
              <a:gd name="adj" fmla="val 227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302284"/>
            <a:ext cx="5832648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800000"/>
                </a:solidFill>
              </a:rPr>
              <a:t>         Артикуляционная </a:t>
            </a:r>
            <a:r>
              <a:rPr lang="ru-RU" sz="2800" b="1" dirty="0" smtClean="0">
                <a:solidFill>
                  <a:srgbClr val="800000"/>
                </a:solidFill>
              </a:rPr>
              <a:t>гимнастика </a:t>
            </a:r>
          </a:p>
          <a:p>
            <a:endParaRPr lang="ru-RU" sz="2400" dirty="0" smtClean="0">
              <a:solidFill>
                <a:srgbClr val="800000"/>
              </a:solidFill>
            </a:endParaRPr>
          </a:p>
          <a:p>
            <a:r>
              <a:rPr lang="ru-RU" sz="2300" dirty="0" smtClean="0">
                <a:solidFill>
                  <a:srgbClr val="800000"/>
                </a:solidFill>
              </a:rPr>
              <a:t>Цель– выработка качественных, полноценных движений органов артикуляции, подготовка к правильному произнесению фонем.</a:t>
            </a:r>
          </a:p>
          <a:p>
            <a:endParaRPr lang="ru-RU" sz="2300" dirty="0" smtClean="0">
              <a:solidFill>
                <a:srgbClr val="800000"/>
              </a:solidFill>
            </a:endParaRPr>
          </a:p>
          <a:p>
            <a:r>
              <a:rPr lang="ru-RU" sz="2300" dirty="0" smtClean="0">
                <a:solidFill>
                  <a:srgbClr val="800000"/>
                </a:solidFill>
              </a:rPr>
              <a:t>Артикуляционные гимнастики </a:t>
            </a:r>
            <a:r>
              <a:rPr lang="ru-RU" sz="2300" dirty="0" err="1" smtClean="0">
                <a:solidFill>
                  <a:srgbClr val="800000"/>
                </a:solidFill>
              </a:rPr>
              <a:t>Е.Косиновой</a:t>
            </a:r>
            <a:r>
              <a:rPr lang="ru-RU" sz="2300" dirty="0" smtClean="0">
                <a:solidFill>
                  <a:srgbClr val="800000"/>
                </a:solidFill>
              </a:rPr>
              <a:t>, </a:t>
            </a:r>
            <a:r>
              <a:rPr lang="ru-RU" sz="2300" dirty="0" err="1" smtClean="0">
                <a:solidFill>
                  <a:srgbClr val="800000"/>
                </a:solidFill>
              </a:rPr>
              <a:t>Т.Куликовской</a:t>
            </a:r>
            <a:r>
              <a:rPr lang="ru-RU" sz="2300" dirty="0" smtClean="0">
                <a:solidFill>
                  <a:srgbClr val="800000"/>
                </a:solidFill>
              </a:rPr>
              <a:t>, </a:t>
            </a:r>
            <a:r>
              <a:rPr lang="ru-RU" sz="2300" dirty="0" err="1" smtClean="0">
                <a:solidFill>
                  <a:srgbClr val="800000"/>
                </a:solidFill>
              </a:rPr>
              <a:t>В.Цвынтарного</a:t>
            </a:r>
            <a:r>
              <a:rPr lang="ru-RU" sz="2300" dirty="0" smtClean="0">
                <a:solidFill>
                  <a:srgbClr val="800000"/>
                </a:solidFill>
              </a:rPr>
              <a:t> способствуют тренировке мышц речевого аппарата, ориентированию в пространстве.</a:t>
            </a:r>
          </a:p>
          <a:p>
            <a:endParaRPr lang="ru-RU" sz="2300" dirty="0" smtClean="0">
              <a:solidFill>
                <a:srgbClr val="800000"/>
              </a:solidFill>
            </a:endParaRPr>
          </a:p>
          <a:p>
            <a:r>
              <a:rPr lang="ru-RU" sz="2300" dirty="0" smtClean="0">
                <a:solidFill>
                  <a:srgbClr val="800000"/>
                </a:solidFill>
              </a:rPr>
              <a:t>В результате занятий артикуляционной гимнастикой повышается уровень развития речи детей, певческих навыков, музыкальная память, внимание.</a:t>
            </a:r>
          </a:p>
        </p:txBody>
      </p:sp>
      <p:pic>
        <p:nvPicPr>
          <p:cNvPr id="3074" name="Picture 2" descr="C:\Users\Pc\Desktop\музыка\№9Артикуляционная гимнасти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84784"/>
            <a:ext cx="295232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25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22"/>
            <a:ext cx="9144000" cy="6850725"/>
          </a:xfrm>
          <a:prstGeom prst="roundRect">
            <a:avLst>
              <a:gd name="adj" fmla="val 241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38522"/>
            <a:ext cx="83529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rgbClr val="80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800000"/>
                </a:solidFill>
              </a:rPr>
              <a:t>Пальчиковые </a:t>
            </a:r>
            <a:r>
              <a:rPr lang="ru-RU" sz="2800" b="1" dirty="0" smtClean="0">
                <a:solidFill>
                  <a:srgbClr val="800000"/>
                </a:solidFill>
              </a:rPr>
              <a:t>игры </a:t>
            </a:r>
            <a:r>
              <a:rPr lang="ru-RU" sz="2800" dirty="0" smtClean="0">
                <a:solidFill>
                  <a:srgbClr val="800000"/>
                </a:solidFill>
              </a:rPr>
              <a:t> </a:t>
            </a:r>
          </a:p>
          <a:p>
            <a:r>
              <a:rPr lang="ru-RU" sz="2400" dirty="0" smtClean="0">
                <a:solidFill>
                  <a:srgbClr val="A50021"/>
                </a:solidFill>
              </a:rPr>
              <a:t>- проводятся </a:t>
            </a:r>
            <a:r>
              <a:rPr lang="ru-RU" sz="2400" dirty="0" smtClean="0">
                <a:solidFill>
                  <a:srgbClr val="A50021"/>
                </a:solidFill>
              </a:rPr>
              <a:t>словесно или  под музыку. Игры развивают мелкую моторику рук, речь ребенка. Соединяют пальцевую пластику с выразительным мелодическим и речевым интонированием, развивают двигательные качества. Формируют образно-ассоциативное мышление на основе устного  русского народного творчества.</a:t>
            </a:r>
            <a:endParaRPr lang="ru-RU" sz="2400" dirty="0">
              <a:solidFill>
                <a:srgbClr val="A50021"/>
              </a:solidFill>
            </a:endParaRPr>
          </a:p>
        </p:txBody>
      </p:sp>
      <p:pic>
        <p:nvPicPr>
          <p:cNvPr id="4098" name="Picture 2" descr="C:\Users\Pc\Desktop\музыка\№10Пальчиковая гимнастика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238" y="3356992"/>
            <a:ext cx="5424603" cy="326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25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91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65352" y="404664"/>
            <a:ext cx="50132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solidFill>
                  <a:srgbClr val="800000"/>
                </a:solidFill>
                <a:latin typeface="+mj-lt"/>
              </a:rPr>
              <a:t>И</a:t>
            </a:r>
            <a:r>
              <a:rPr lang="ru-RU" sz="2800" b="1" dirty="0" err="1" smtClean="0">
                <a:solidFill>
                  <a:srgbClr val="800000"/>
                </a:solidFill>
                <a:latin typeface="+mj-lt"/>
              </a:rPr>
              <a:t>гроритмические</a:t>
            </a:r>
            <a:r>
              <a:rPr lang="ru-RU" sz="2800" b="1" dirty="0" smtClean="0">
                <a:solidFill>
                  <a:srgbClr val="800000"/>
                </a:solidFill>
                <a:latin typeface="+mj-lt"/>
              </a:rPr>
              <a:t> </a:t>
            </a:r>
            <a:r>
              <a:rPr lang="ru-RU" sz="2800" b="1" dirty="0">
                <a:solidFill>
                  <a:srgbClr val="800000"/>
                </a:solidFill>
                <a:latin typeface="+mj-lt"/>
              </a:rPr>
              <a:t>упражнения</a:t>
            </a:r>
            <a:endParaRPr lang="ru-RU" sz="2800" dirty="0">
              <a:solidFill>
                <a:srgbClr val="800000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4041" y="959989"/>
            <a:ext cx="856895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200" dirty="0" smtClean="0">
                <a:solidFill>
                  <a:srgbClr val="800000"/>
                </a:solidFill>
              </a:rPr>
              <a:t>специальные </a:t>
            </a:r>
            <a:r>
              <a:rPr lang="ru-RU" sz="2200" dirty="0">
                <a:solidFill>
                  <a:srgbClr val="800000"/>
                </a:solidFill>
              </a:rPr>
              <a:t>упражнения для согласования движений с музыкой, я использую их на музыкальных занятиях</a:t>
            </a:r>
            <a:r>
              <a:rPr lang="ru-RU" sz="2200" dirty="0" smtClean="0">
                <a:solidFill>
                  <a:srgbClr val="800000"/>
                </a:solidFill>
              </a:rPr>
              <a:t>.</a:t>
            </a:r>
          </a:p>
          <a:p>
            <a:r>
              <a:rPr lang="ru-RU" sz="2200" dirty="0" smtClean="0">
                <a:solidFill>
                  <a:srgbClr val="800000"/>
                </a:solidFill>
              </a:rPr>
              <a:t>Игра </a:t>
            </a:r>
            <a:r>
              <a:rPr lang="ru-RU" sz="2200" dirty="0">
                <a:solidFill>
                  <a:srgbClr val="800000"/>
                </a:solidFill>
              </a:rPr>
              <a:t>и движение - важнейшие компоненты жизнедеятельности детей. </a:t>
            </a:r>
          </a:p>
          <a:p>
            <a:r>
              <a:rPr lang="ru-RU" sz="2200" dirty="0" smtClean="0">
                <a:solidFill>
                  <a:srgbClr val="800000"/>
                </a:solidFill>
              </a:rPr>
              <a:t>Способствуют </a:t>
            </a:r>
            <a:r>
              <a:rPr lang="ru-RU" sz="2200" dirty="0">
                <a:solidFill>
                  <a:srgbClr val="800000"/>
                </a:solidFill>
              </a:rPr>
              <a:t>развитию воображения, музыкально-творческих способностей ребенка, формированию процесса </a:t>
            </a:r>
            <a:r>
              <a:rPr lang="ru-RU" sz="2200" dirty="0" smtClean="0">
                <a:solidFill>
                  <a:srgbClr val="800000"/>
                </a:solidFill>
              </a:rPr>
              <a:t>восприятия, снимают </a:t>
            </a:r>
            <a:r>
              <a:rPr lang="ru-RU" sz="2200" dirty="0">
                <a:solidFill>
                  <a:srgbClr val="800000"/>
                </a:solidFill>
              </a:rPr>
              <a:t>мышечную закрепощенность, </a:t>
            </a:r>
            <a:r>
              <a:rPr lang="ru-RU" sz="2200" dirty="0" smtClean="0">
                <a:solidFill>
                  <a:srgbClr val="800000"/>
                </a:solidFill>
              </a:rPr>
              <a:t>улучшают </a:t>
            </a:r>
            <a:r>
              <a:rPr lang="ru-RU" sz="2200" dirty="0">
                <a:solidFill>
                  <a:srgbClr val="800000"/>
                </a:solidFill>
              </a:rPr>
              <a:t>физическое самочувствие, </a:t>
            </a:r>
            <a:r>
              <a:rPr lang="ru-RU" sz="2200" dirty="0" smtClean="0">
                <a:solidFill>
                  <a:srgbClr val="800000"/>
                </a:solidFill>
              </a:rPr>
              <a:t>повышают </a:t>
            </a:r>
            <a:r>
              <a:rPr lang="ru-RU" sz="2200" dirty="0">
                <a:solidFill>
                  <a:srgbClr val="800000"/>
                </a:solidFill>
              </a:rPr>
              <a:t>общительность детей.</a:t>
            </a:r>
          </a:p>
        </p:txBody>
      </p:sp>
      <p:pic>
        <p:nvPicPr>
          <p:cNvPr id="5122" name="Picture 2" descr="C:\Users\Pc\Desktop\музыка\20210216_09370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7"/>
          <a:stretch/>
        </p:blipFill>
        <p:spPr bwMode="auto">
          <a:xfrm>
            <a:off x="2699792" y="3933056"/>
            <a:ext cx="4100972" cy="274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9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9688" cy="6858000"/>
          </a:xfrm>
          <a:prstGeom prst="roundRect">
            <a:avLst>
              <a:gd name="adj" fmla="val 154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332656"/>
            <a:ext cx="869543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800000"/>
                </a:solidFill>
              </a:rPr>
              <a:t>Игровой массаж  </a:t>
            </a:r>
          </a:p>
          <a:p>
            <a:pPr algn="just"/>
            <a:r>
              <a:rPr lang="ru-RU" sz="2400" dirty="0" smtClean="0"/>
              <a:t> </a:t>
            </a:r>
            <a:r>
              <a:rPr lang="ru-RU" sz="2200" dirty="0" smtClean="0">
                <a:solidFill>
                  <a:srgbClr val="800000"/>
                </a:solidFill>
              </a:rPr>
              <a:t>Массажные манипуляции расширяют </a:t>
            </a:r>
            <a:r>
              <a:rPr lang="ru-RU" sz="2200" dirty="0">
                <a:solidFill>
                  <a:srgbClr val="800000"/>
                </a:solidFill>
              </a:rPr>
              <a:t>капилляры кожи, улучшая циркуляцию крови, активно </a:t>
            </a:r>
            <a:r>
              <a:rPr lang="ru-RU" sz="2200" dirty="0" smtClean="0">
                <a:solidFill>
                  <a:srgbClr val="800000"/>
                </a:solidFill>
              </a:rPr>
              <a:t>влияют </a:t>
            </a:r>
            <a:r>
              <a:rPr lang="ru-RU" sz="2200" dirty="0">
                <a:solidFill>
                  <a:srgbClr val="800000"/>
                </a:solidFill>
              </a:rPr>
              <a:t>на обменные процессы организма, </a:t>
            </a:r>
            <a:r>
              <a:rPr lang="ru-RU" sz="2200" dirty="0" smtClean="0">
                <a:solidFill>
                  <a:srgbClr val="800000"/>
                </a:solidFill>
              </a:rPr>
              <a:t>тонизируют </a:t>
            </a:r>
            <a:r>
              <a:rPr lang="ru-RU" sz="2200" dirty="0">
                <a:solidFill>
                  <a:srgbClr val="800000"/>
                </a:solidFill>
              </a:rPr>
              <a:t>центральную нервную систему. </a:t>
            </a:r>
            <a:r>
              <a:rPr lang="ru-RU" sz="2200" dirty="0" smtClean="0">
                <a:solidFill>
                  <a:srgbClr val="800000"/>
                </a:solidFill>
              </a:rPr>
              <a:t>Самомассаж определенной части тела положительно воздействует на весь организм в целом. Уверенность, что ребенок делает что-то прекрасное для своего организма, формирует привычку заботы о своем здоровье. </a:t>
            </a:r>
          </a:p>
        </p:txBody>
      </p:sp>
      <p:pic>
        <p:nvPicPr>
          <p:cNvPr id="6146" name="Picture 2" descr="C:\Users\Pc\Desktop\музыка\20210216_09361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5" t="18491" r="1866" b="1584"/>
          <a:stretch/>
        </p:blipFill>
        <p:spPr bwMode="auto">
          <a:xfrm>
            <a:off x="2051720" y="3140968"/>
            <a:ext cx="5410945" cy="359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14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4" y="1"/>
            <a:ext cx="9099286" cy="6858000"/>
          </a:xfrm>
          <a:prstGeom prst="roundRect">
            <a:avLst>
              <a:gd name="adj" fmla="val 258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836712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16632"/>
            <a:ext cx="85689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800000"/>
                </a:solidFill>
              </a:rPr>
              <a:t>Речевые  игры </a:t>
            </a:r>
          </a:p>
          <a:p>
            <a:endParaRPr lang="ru-RU" sz="2400" dirty="0" smtClean="0">
              <a:solidFill>
                <a:srgbClr val="800000"/>
              </a:solidFill>
            </a:endParaRPr>
          </a:p>
          <a:p>
            <a:pPr algn="just"/>
            <a:r>
              <a:rPr lang="ru-RU" sz="2400" dirty="0" smtClean="0">
                <a:solidFill>
                  <a:srgbClr val="800000"/>
                </a:solidFill>
              </a:rPr>
              <a:t>эффективно влияют на развитие эмоциональной выразительности речи, двигательной активности детей. </a:t>
            </a:r>
          </a:p>
          <a:p>
            <a:pPr algn="just"/>
            <a:r>
              <a:rPr lang="ru-RU" sz="2400" dirty="0" smtClean="0">
                <a:solidFill>
                  <a:srgbClr val="800000"/>
                </a:solidFill>
              </a:rPr>
              <a:t>Позволяют детям овладеть выразительными средствами музыки. Речевое </a:t>
            </a:r>
            <a:r>
              <a:rPr lang="ru-RU" sz="2400" dirty="0" err="1" smtClean="0">
                <a:solidFill>
                  <a:srgbClr val="800000"/>
                </a:solidFill>
              </a:rPr>
              <a:t>музицирование</a:t>
            </a:r>
            <a:r>
              <a:rPr lang="ru-RU" sz="2400" dirty="0" smtClean="0">
                <a:solidFill>
                  <a:srgbClr val="800000"/>
                </a:solidFill>
              </a:rPr>
              <a:t> необходимо ,т.к. музыкальный слух развивается в тесной связи со слухом речевым.</a:t>
            </a:r>
          </a:p>
        </p:txBody>
      </p:sp>
      <p:pic>
        <p:nvPicPr>
          <p:cNvPr id="7170" name="Picture 2" descr="C:\Users\Pc\Desktop\музыка\№13Игровой массаж.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855843"/>
            <a:ext cx="3024336" cy="381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Pc\Desktop\музыка\№11Речевые игры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5"/>
          <a:stretch/>
        </p:blipFill>
        <p:spPr bwMode="auto">
          <a:xfrm>
            <a:off x="467544" y="3225175"/>
            <a:ext cx="4896544" cy="344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43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" y="0"/>
            <a:ext cx="9141391" cy="6884545"/>
          </a:xfrm>
          <a:prstGeom prst="roundRect">
            <a:avLst>
              <a:gd name="adj" fmla="val 205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19" y="116632"/>
            <a:ext cx="881628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800000"/>
                </a:solidFill>
              </a:rPr>
              <a:t>Музыкотерапия  </a:t>
            </a:r>
          </a:p>
          <a:p>
            <a:pPr algn="just"/>
            <a:r>
              <a:rPr lang="ru-RU" sz="2800" b="1" dirty="0" smtClean="0">
                <a:solidFill>
                  <a:srgbClr val="800000"/>
                </a:solidFill>
              </a:rPr>
              <a:t>- </a:t>
            </a:r>
            <a:r>
              <a:rPr lang="ru-RU" sz="2200" dirty="0" smtClean="0">
                <a:solidFill>
                  <a:srgbClr val="800000"/>
                </a:solidFill>
              </a:rPr>
              <a:t>создание такого музыкального сопровождения, которое способствует коррекции психофизического статуса детей в процессе их двигательно-игровой деятельности, является важной составляющей </a:t>
            </a:r>
            <a:r>
              <a:rPr lang="ru-RU" sz="2200" dirty="0">
                <a:solidFill>
                  <a:srgbClr val="800000"/>
                </a:solidFill>
              </a:rPr>
              <a:t>для </a:t>
            </a:r>
            <a:r>
              <a:rPr lang="ru-RU" sz="2200" dirty="0" err="1">
                <a:solidFill>
                  <a:srgbClr val="800000"/>
                </a:solidFill>
              </a:rPr>
              <a:t>здоровьесбережения</a:t>
            </a:r>
            <a:r>
              <a:rPr lang="ru-RU" sz="2200" dirty="0">
                <a:solidFill>
                  <a:srgbClr val="800000"/>
                </a:solidFill>
              </a:rPr>
              <a:t> детей. </a:t>
            </a:r>
            <a:endParaRPr lang="ru-RU" sz="2200" dirty="0" smtClean="0">
              <a:solidFill>
                <a:srgbClr val="800000"/>
              </a:solidFill>
            </a:endParaRPr>
          </a:p>
          <a:p>
            <a:pPr algn="just"/>
            <a:r>
              <a:rPr lang="ru-RU" sz="2200" dirty="0" smtClean="0">
                <a:solidFill>
                  <a:srgbClr val="800000"/>
                </a:solidFill>
              </a:rPr>
              <a:t>Слушание правильно подобранной музыки, повышает иммунитет детей, снимает напряжение, головную и мышечную боль, успокаивает, восстанавливает спокойное дыхание, благотворно влияет на весь организм.</a:t>
            </a:r>
            <a:endParaRPr lang="ru-RU" sz="2200" dirty="0">
              <a:solidFill>
                <a:srgbClr val="800000"/>
              </a:solidFill>
            </a:endParaRPr>
          </a:p>
        </p:txBody>
      </p:sp>
      <p:pic>
        <p:nvPicPr>
          <p:cNvPr id="8194" name="Picture 2" descr="C:\Users\Pc\Desktop\музыка\№12Музыкотерапия.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4" t="11896" r="7420"/>
          <a:stretch/>
        </p:blipFill>
        <p:spPr bwMode="auto">
          <a:xfrm>
            <a:off x="1763688" y="3212976"/>
            <a:ext cx="633670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34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" y="0"/>
            <a:ext cx="9175510" cy="6885969"/>
          </a:xfrm>
          <a:prstGeom prst="roundRect">
            <a:avLst>
              <a:gd name="adj" fmla="val 3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Pc\Desktop\музыка\IMG_244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91" r="16516"/>
          <a:stretch/>
        </p:blipFill>
        <p:spPr bwMode="auto">
          <a:xfrm>
            <a:off x="1691680" y="3314126"/>
            <a:ext cx="6029267" cy="338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76333" y="476672"/>
            <a:ext cx="26599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800000"/>
                </a:solidFill>
              </a:rPr>
              <a:t>Ритмопластика.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019546"/>
            <a:ext cx="84249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solidFill>
                  <a:srgbClr val="800000"/>
                </a:solidFill>
              </a:rPr>
              <a:t>Основная направленность элементов </a:t>
            </a:r>
            <a:r>
              <a:rPr lang="ru-RU" sz="2200" dirty="0" smtClean="0">
                <a:solidFill>
                  <a:srgbClr val="800000"/>
                </a:solidFill>
              </a:rPr>
              <a:t>ритмопластики— </a:t>
            </a:r>
            <a:r>
              <a:rPr lang="ru-RU" sz="2200" dirty="0">
                <a:solidFill>
                  <a:srgbClr val="800000"/>
                </a:solidFill>
              </a:rPr>
              <a:t>психологическое раскрепощение ребенка через освоение своего собственного тела. Р</a:t>
            </a:r>
            <a:r>
              <a:rPr lang="ru-RU" sz="2200" dirty="0" smtClean="0">
                <a:solidFill>
                  <a:srgbClr val="800000"/>
                </a:solidFill>
              </a:rPr>
              <a:t>итмические </a:t>
            </a:r>
            <a:r>
              <a:rPr lang="ru-RU" sz="2200" dirty="0">
                <a:solidFill>
                  <a:srgbClr val="800000"/>
                </a:solidFill>
              </a:rPr>
              <a:t>движения и </a:t>
            </a:r>
            <a:r>
              <a:rPr lang="ru-RU" sz="2200" dirty="0" smtClean="0">
                <a:solidFill>
                  <a:srgbClr val="800000"/>
                </a:solidFill>
              </a:rPr>
              <a:t>танцы </a:t>
            </a:r>
            <a:r>
              <a:rPr lang="ru-RU" sz="2200" dirty="0">
                <a:solidFill>
                  <a:srgbClr val="800000"/>
                </a:solidFill>
              </a:rPr>
              <a:t>мобилизуют физические силы, вырабатывают грацию, координацию движений, музыкальность, укрепляют и развивают мышцы, улучшают дыхание, активно влияют на кровообращение.</a:t>
            </a:r>
          </a:p>
        </p:txBody>
      </p:sp>
    </p:spTree>
    <p:extLst>
      <p:ext uri="{BB962C8B-B14F-4D97-AF65-F5344CB8AC3E}">
        <p14:creationId xmlns:p14="http://schemas.microsoft.com/office/powerpoint/2010/main" val="270316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896"/>
            <a:ext cx="9144000" cy="6864896"/>
          </a:xfrm>
          <a:prstGeom prst="roundRect">
            <a:avLst>
              <a:gd name="adj" fmla="val 82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612845"/>
            <a:ext cx="7992888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200" b="1" dirty="0" smtClean="0">
                <a:solidFill>
                  <a:srgbClr val="800000"/>
                </a:solidFill>
              </a:rPr>
              <a:t>                  Результаты </a:t>
            </a:r>
            <a:r>
              <a:rPr lang="ru-RU" sz="2200" b="1" dirty="0">
                <a:solidFill>
                  <a:srgbClr val="800000"/>
                </a:solidFill>
              </a:rPr>
              <a:t>музыкально-оздоровительной работы </a:t>
            </a:r>
            <a:r>
              <a:rPr lang="ru-RU" sz="2200" b="1" dirty="0" smtClean="0">
                <a:solidFill>
                  <a:srgbClr val="80000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endParaRPr lang="ru-RU" sz="2200" b="1" dirty="0">
              <a:solidFill>
                <a:srgbClr val="800000"/>
              </a:solidFill>
            </a:endParaRPr>
          </a:p>
          <a:p>
            <a:pPr marL="1714500" lvl="3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800000"/>
                </a:solidFill>
              </a:rPr>
              <a:t>Повышение уровня развития музыкальных и творческих способностей детей.</a:t>
            </a:r>
          </a:p>
          <a:p>
            <a:pPr marL="1714500" lvl="3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800000"/>
                </a:solidFill>
              </a:rPr>
              <a:t>Стабильность эмоционального благополучия каждого ребенка.</a:t>
            </a:r>
          </a:p>
          <a:p>
            <a:pPr marL="1714500" lvl="3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800000"/>
                </a:solidFill>
              </a:rPr>
              <a:t>Повышение уровня речевого развития.</a:t>
            </a:r>
          </a:p>
          <a:p>
            <a:pPr marL="1714500" lvl="3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800000"/>
                </a:solidFill>
              </a:rPr>
              <a:t>Снижение уровня заболеваемости.</a:t>
            </a:r>
          </a:p>
          <a:p>
            <a:pPr marL="1714500" lvl="3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800000"/>
                </a:solidFill>
              </a:rPr>
              <a:t>Стабильность физической и умственной работоспособности во всех сезонах года независимо от погоды</a:t>
            </a:r>
            <a:r>
              <a:rPr lang="ru-RU" sz="2200" dirty="0" smtClean="0">
                <a:solidFill>
                  <a:srgbClr val="800000"/>
                </a:solidFill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790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32" y="17377"/>
            <a:ext cx="9165332" cy="6857999"/>
          </a:xfrm>
          <a:prstGeom prst="roundRect">
            <a:avLst>
              <a:gd name="adj" fmla="val 118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2479" y="1151465"/>
            <a:ext cx="868037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600" dirty="0">
                <a:solidFill>
                  <a:srgbClr val="800000"/>
                </a:solidFill>
              </a:rPr>
              <a:t>Забота о здоровье – одна из важнейших задач каждого человека. Тема здоровья актуальная для всех времен и народов, а в XXI веке она становится первостепенной. Но еще более актуальным становится вопрос о состоянии здоровья детей. </a:t>
            </a:r>
            <a:endParaRPr lang="ru-RU" sz="2600" dirty="0" smtClean="0">
              <a:solidFill>
                <a:srgbClr val="800000"/>
              </a:solidFill>
            </a:endParaRPr>
          </a:p>
          <a:p>
            <a:pPr algn="just"/>
            <a:endParaRPr lang="ru-RU" sz="2600" dirty="0" smtClean="0">
              <a:solidFill>
                <a:srgbClr val="800000"/>
              </a:solidFill>
            </a:endParaRPr>
          </a:p>
          <a:p>
            <a:pPr algn="just"/>
            <a:r>
              <a:rPr lang="ru-RU" sz="2600" dirty="0" smtClean="0">
                <a:solidFill>
                  <a:srgbClr val="800000"/>
                </a:solidFill>
              </a:rPr>
              <a:t>Особое </a:t>
            </a:r>
            <a:r>
              <a:rPr lang="ru-RU" sz="2600" dirty="0">
                <a:solidFill>
                  <a:srgbClr val="800000"/>
                </a:solidFill>
              </a:rPr>
              <a:t>значение в системе образования приобретает проблема разработки и реализации современных технологий по охране и укреплению здоровья детей, формированию здорового образа жизни.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4236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" y="0"/>
            <a:ext cx="9175510" cy="6885969"/>
          </a:xfrm>
          <a:prstGeom prst="roundRect">
            <a:avLst>
              <a:gd name="adj" fmla="val 3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476672"/>
            <a:ext cx="864096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800000"/>
                </a:solidFill>
              </a:rPr>
              <a:t>Заключение</a:t>
            </a:r>
          </a:p>
          <a:p>
            <a:endParaRPr lang="ru-RU" sz="2400" dirty="0" smtClean="0">
              <a:solidFill>
                <a:srgbClr val="800000"/>
              </a:solidFill>
            </a:endParaRPr>
          </a:p>
          <a:p>
            <a:r>
              <a:rPr lang="ru-RU" sz="2400" dirty="0" smtClean="0">
                <a:solidFill>
                  <a:srgbClr val="800000"/>
                </a:solidFill>
              </a:rPr>
              <a:t>Музыкальные занятия с использованием технологий </a:t>
            </a:r>
            <a:r>
              <a:rPr lang="ru-RU" sz="2400" dirty="0" err="1" smtClean="0">
                <a:solidFill>
                  <a:srgbClr val="800000"/>
                </a:solidFill>
              </a:rPr>
              <a:t>здоровьесбережения</a:t>
            </a:r>
            <a:r>
              <a:rPr lang="ru-RU" sz="2400" dirty="0" smtClean="0">
                <a:solidFill>
                  <a:srgbClr val="800000"/>
                </a:solidFill>
              </a:rPr>
              <a:t> эффективны при учёте индивидуальных и возрастных особенностей каждого ребёнка, его интересов. </a:t>
            </a:r>
          </a:p>
          <a:p>
            <a:r>
              <a:rPr lang="ru-RU" sz="2400" dirty="0" smtClean="0">
                <a:solidFill>
                  <a:srgbClr val="800000"/>
                </a:solidFill>
              </a:rPr>
              <a:t>Использование </a:t>
            </a:r>
            <a:r>
              <a:rPr lang="ru-RU" sz="2400" dirty="0" err="1" smtClean="0">
                <a:solidFill>
                  <a:srgbClr val="800000"/>
                </a:solidFill>
              </a:rPr>
              <a:t>здоровьесберегающих</a:t>
            </a:r>
            <a:r>
              <a:rPr lang="ru-RU" sz="2400" dirty="0" smtClean="0">
                <a:solidFill>
                  <a:srgbClr val="800000"/>
                </a:solidFill>
              </a:rPr>
              <a:t> технологий не только на занятиях в ДОУ, но и в семейном воспитании помогает более эффективно развивать музыкальные способности дошкольников, сохранять и укреплять их здоровье. </a:t>
            </a:r>
          </a:p>
          <a:p>
            <a:endParaRPr lang="ru-RU" sz="2400" dirty="0" smtClean="0">
              <a:solidFill>
                <a:srgbClr val="800000"/>
              </a:solidFill>
            </a:endParaRPr>
          </a:p>
          <a:p>
            <a:r>
              <a:rPr lang="ru-RU" sz="2400" dirty="0">
                <a:solidFill>
                  <a:srgbClr val="800000"/>
                </a:solidFill>
              </a:rPr>
              <a:t>Таким образом, </a:t>
            </a:r>
            <a:r>
              <a:rPr lang="ru-RU" sz="2400" dirty="0" err="1">
                <a:solidFill>
                  <a:srgbClr val="800000"/>
                </a:solidFill>
              </a:rPr>
              <a:t>здоровьесберегающие</a:t>
            </a:r>
            <a:r>
              <a:rPr lang="ru-RU" sz="2400" dirty="0">
                <a:solidFill>
                  <a:srgbClr val="800000"/>
                </a:solidFill>
              </a:rPr>
              <a:t> технологии можно рассматривать как одну из самых перспективных систем 21-го века и как совокупность методов и приемов организации обучения дошкольников, без ущерба для их здоровья.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126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896"/>
            <a:ext cx="9144000" cy="6864896"/>
          </a:xfrm>
          <a:prstGeom prst="roundRect">
            <a:avLst>
              <a:gd name="adj" fmla="val 82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612845"/>
            <a:ext cx="7992888" cy="547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200" b="1" dirty="0" smtClean="0">
                <a:solidFill>
                  <a:srgbClr val="800000"/>
                </a:solidFill>
              </a:rPr>
              <a:t>               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7525" y="476672"/>
            <a:ext cx="8568952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800000"/>
                </a:solidFill>
              </a:rPr>
              <a:t>Алгоритм проведения музыкального занятия, с использованием </a:t>
            </a:r>
            <a:r>
              <a:rPr lang="ru-RU" sz="2400" b="1" dirty="0" err="1">
                <a:solidFill>
                  <a:srgbClr val="800000"/>
                </a:solidFill>
              </a:rPr>
              <a:t>здоровьесберегающих</a:t>
            </a:r>
            <a:r>
              <a:rPr lang="ru-RU" sz="2400" b="1" dirty="0">
                <a:solidFill>
                  <a:srgbClr val="800000"/>
                </a:solidFill>
              </a:rPr>
              <a:t> технологий</a:t>
            </a:r>
          </a:p>
          <a:p>
            <a:r>
              <a:rPr lang="ru-RU" b="1" dirty="0"/>
              <a:t> </a:t>
            </a:r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800000"/>
                </a:solidFill>
              </a:rPr>
              <a:t>Приветствие. </a:t>
            </a:r>
            <a:r>
              <a:rPr lang="ru-RU" sz="2000" dirty="0" err="1">
                <a:solidFill>
                  <a:srgbClr val="800000"/>
                </a:solidFill>
              </a:rPr>
              <a:t>Психогимнастическое</a:t>
            </a:r>
            <a:r>
              <a:rPr lang="ru-RU" sz="2000" dirty="0">
                <a:solidFill>
                  <a:srgbClr val="800000"/>
                </a:solidFill>
              </a:rPr>
              <a:t> упражнение для настройки на рабочий лад.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800000"/>
                </a:solidFill>
              </a:rPr>
              <a:t>Вводная ходьба. Музыкально-ритмические движения, </a:t>
            </a:r>
            <a:r>
              <a:rPr lang="ru-RU" sz="2000" dirty="0" err="1">
                <a:solidFill>
                  <a:srgbClr val="800000"/>
                </a:solidFill>
              </a:rPr>
              <a:t>логоритмические</a:t>
            </a:r>
            <a:r>
              <a:rPr lang="ru-RU" sz="2000" dirty="0">
                <a:solidFill>
                  <a:srgbClr val="800000"/>
                </a:solidFill>
              </a:rPr>
              <a:t> упражнения.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800000"/>
                </a:solidFill>
              </a:rPr>
              <a:t>Слушание музыки (активное и пассивное). Физкультминутка - пальчиковая или жестовая игра- 1 упр.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800000"/>
                </a:solidFill>
              </a:rPr>
              <a:t>Пение, песенное творчество: </a:t>
            </a:r>
            <a:r>
              <a:rPr lang="ru-RU" sz="2000" dirty="0" err="1">
                <a:solidFill>
                  <a:srgbClr val="800000"/>
                </a:solidFill>
              </a:rPr>
              <a:t>распевки</a:t>
            </a:r>
            <a:r>
              <a:rPr lang="ru-RU" sz="2000" dirty="0">
                <a:solidFill>
                  <a:srgbClr val="800000"/>
                </a:solidFill>
              </a:rPr>
              <a:t>, артикуляционная гимнастика, дыхательная гимнастика, в качестве физкультминутки – пальчиковая или жестовая игра-1 упр.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800000"/>
                </a:solidFill>
              </a:rPr>
              <a:t>Танцы, танцевальное творчество с элементами ритмопластики.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800000"/>
                </a:solidFill>
              </a:rPr>
              <a:t>Театральное	творчество	с	элементами	</a:t>
            </a:r>
            <a:r>
              <a:rPr lang="ru-RU" sz="2000" dirty="0" err="1" smtClean="0">
                <a:solidFill>
                  <a:srgbClr val="800000"/>
                </a:solidFill>
              </a:rPr>
              <a:t>логоритмики</a:t>
            </a:r>
            <a:r>
              <a:rPr lang="ru-RU" sz="2000" dirty="0" smtClean="0">
                <a:solidFill>
                  <a:srgbClr val="800000"/>
                </a:solidFill>
              </a:rPr>
              <a:t>, ритмопластики</a:t>
            </a:r>
            <a:r>
              <a:rPr lang="ru-RU" sz="2000" dirty="0">
                <a:solidFill>
                  <a:srgbClr val="800000"/>
                </a:solidFill>
              </a:rPr>
              <a:t>, </a:t>
            </a:r>
            <a:r>
              <a:rPr lang="ru-RU" sz="2000" dirty="0" err="1">
                <a:solidFill>
                  <a:srgbClr val="800000"/>
                </a:solidFill>
              </a:rPr>
              <a:t>психогимнастики</a:t>
            </a:r>
            <a:r>
              <a:rPr lang="ru-RU" sz="2000" dirty="0">
                <a:solidFill>
                  <a:srgbClr val="800000"/>
                </a:solidFill>
              </a:rPr>
              <a:t> (мимика, пантомимика). Музыкальные игры, хороводы.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800000"/>
                </a:solidFill>
              </a:rPr>
              <a:t>Игра на ДМИ. Творческое </a:t>
            </a:r>
            <a:r>
              <a:rPr lang="ru-RU" sz="2000" dirty="0" err="1">
                <a:solidFill>
                  <a:srgbClr val="800000"/>
                </a:solidFill>
              </a:rPr>
              <a:t>музицирование</a:t>
            </a:r>
            <a:r>
              <a:rPr lang="ru-RU" sz="2000" dirty="0">
                <a:solidFill>
                  <a:srgbClr val="800000"/>
                </a:solidFill>
              </a:rPr>
              <a:t>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800000"/>
                </a:solidFill>
              </a:rPr>
              <a:t>Прощание. </a:t>
            </a:r>
            <a:r>
              <a:rPr lang="ru-RU" sz="2000" dirty="0" err="1">
                <a:solidFill>
                  <a:srgbClr val="800000"/>
                </a:solidFill>
              </a:rPr>
              <a:t>Психогимнастическое</a:t>
            </a:r>
            <a:r>
              <a:rPr lang="ru-RU" sz="2000" dirty="0">
                <a:solidFill>
                  <a:srgbClr val="800000"/>
                </a:solidFill>
              </a:rPr>
              <a:t> упражнение на релаксацию.</a:t>
            </a:r>
          </a:p>
        </p:txBody>
      </p:sp>
    </p:spTree>
    <p:extLst>
      <p:ext uri="{BB962C8B-B14F-4D97-AF65-F5344CB8AC3E}">
        <p14:creationId xmlns:p14="http://schemas.microsoft.com/office/powerpoint/2010/main" val="175859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0" y="0"/>
            <a:ext cx="9144000" cy="6864896"/>
          </a:xfrm>
          <a:prstGeom prst="roundRect">
            <a:avLst>
              <a:gd name="adj" fmla="val 82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612845"/>
            <a:ext cx="7992888" cy="547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200" b="1" dirty="0" smtClean="0">
                <a:solidFill>
                  <a:srgbClr val="800000"/>
                </a:solidFill>
              </a:rPr>
              <a:t>               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206173"/>
            <a:ext cx="828092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800000"/>
                </a:solidFill>
              </a:rPr>
              <a:t>                 Десять </a:t>
            </a:r>
            <a:r>
              <a:rPr lang="ru-RU" sz="2400" b="1" dirty="0">
                <a:solidFill>
                  <a:srgbClr val="800000"/>
                </a:solidFill>
              </a:rPr>
              <a:t>золотых правил </a:t>
            </a:r>
            <a:r>
              <a:rPr lang="ru-RU" sz="2400" b="1" dirty="0" err="1">
                <a:solidFill>
                  <a:srgbClr val="800000"/>
                </a:solidFill>
              </a:rPr>
              <a:t>здоровьесбережения</a:t>
            </a:r>
            <a:r>
              <a:rPr lang="ru-RU" sz="2400" b="1" dirty="0" smtClean="0">
                <a:solidFill>
                  <a:srgbClr val="800000"/>
                </a:solidFill>
              </a:rPr>
              <a:t>:</a:t>
            </a:r>
          </a:p>
          <a:p>
            <a:endParaRPr lang="ru-RU" sz="2400" b="1" dirty="0">
              <a:solidFill>
                <a:srgbClr val="800000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800000"/>
                </a:solidFill>
              </a:rPr>
              <a:t>Соблюдайте режим дня!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800000"/>
                </a:solidFill>
              </a:rPr>
              <a:t>Обращайте больше внимания на питание!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800000"/>
                </a:solidFill>
              </a:rPr>
              <a:t>Больше двигайтесь!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800000"/>
                </a:solidFill>
              </a:rPr>
              <a:t>Спите в прохладной комнате!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800000"/>
                </a:solidFill>
              </a:rPr>
              <a:t>Не гасите в себе гнев, дайте вырваться ему наружу!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800000"/>
                </a:solidFill>
              </a:rPr>
              <a:t>Постоянно занимайтесь интеллектуальной деятельностью!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800000"/>
                </a:solidFill>
              </a:rPr>
              <a:t>Гоните прочь уныние и хандру!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800000"/>
                </a:solidFill>
              </a:rPr>
              <a:t>Адекватно реагируйте на все проявления своего организма!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800000"/>
                </a:solidFill>
              </a:rPr>
              <a:t>Старайтесь получать как можно больше положительных эмоций!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800000"/>
                </a:solidFill>
              </a:rPr>
              <a:t>Желайте себе и окружающим только </a:t>
            </a:r>
            <a:r>
              <a:rPr lang="ru-RU" sz="2200" dirty="0" smtClean="0">
                <a:solidFill>
                  <a:srgbClr val="800000"/>
                </a:solidFill>
              </a:rPr>
              <a:t>добра!</a:t>
            </a:r>
            <a:endParaRPr lang="ru-RU" sz="22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60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896"/>
            <a:ext cx="9144000" cy="6864896"/>
          </a:xfrm>
          <a:prstGeom prst="roundRect">
            <a:avLst>
              <a:gd name="adj" fmla="val 82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5177" y="2483696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800000"/>
                </a:solidFill>
              </a:rPr>
              <a:t>     СПАСИБО ЗА ВНИМАНИЕ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52251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896"/>
            <a:ext cx="9144000" cy="6864896"/>
          </a:xfrm>
          <a:prstGeom prst="roundRect">
            <a:avLst>
              <a:gd name="adj" fmla="val 82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5177" y="2483696"/>
            <a:ext cx="7992888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800000"/>
                </a:solidFill>
              </a:rPr>
              <a:t>    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18705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32" y="0"/>
            <a:ext cx="9165332" cy="6857999"/>
          </a:xfrm>
          <a:prstGeom prst="roundRect">
            <a:avLst>
              <a:gd name="adj" fmla="val 118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3" y="628725"/>
            <a:ext cx="868037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Актуальность применения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здоровьесберегающих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технологий в музыкально-образовательной деятельности в ДОУ:</a:t>
            </a:r>
          </a:p>
          <a:p>
            <a:endParaRPr lang="ru-RU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Повышение уровня  заболеваемости детей ОРВИ.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Эффективность музыкального воздействия на физиологию ребенка.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Повышение уровня компетенции музыкального руководителя в условиях педагогики оздоровления.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5514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32" y="0"/>
            <a:ext cx="9165332" cy="6857999"/>
          </a:xfrm>
          <a:prstGeom prst="roundRect">
            <a:avLst>
              <a:gd name="adj" fmla="val 118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1147" y="980728"/>
            <a:ext cx="86803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800000"/>
                </a:solidFill>
              </a:rPr>
              <a:t>Цель </a:t>
            </a:r>
            <a:r>
              <a:rPr lang="ru-RU" sz="2800" b="1" dirty="0" smtClean="0">
                <a:solidFill>
                  <a:srgbClr val="800000"/>
                </a:solidFill>
              </a:rPr>
              <a:t>музыкально-оздоровительной работы </a:t>
            </a:r>
            <a:r>
              <a:rPr lang="ru-RU" sz="2800" b="1" dirty="0">
                <a:solidFill>
                  <a:srgbClr val="800000"/>
                </a:solidFill>
              </a:rPr>
              <a:t>в ДОУ – </a:t>
            </a:r>
            <a:endParaRPr lang="ru-RU" sz="2800" b="1" dirty="0" smtClean="0">
              <a:solidFill>
                <a:srgbClr val="8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rgbClr val="800000"/>
                </a:solidFill>
              </a:rPr>
              <a:t>это </a:t>
            </a:r>
            <a:r>
              <a:rPr lang="ru-RU" sz="2800" dirty="0">
                <a:solidFill>
                  <a:srgbClr val="800000"/>
                </a:solidFill>
              </a:rPr>
              <a:t>организованный педагогический процесс, направленный на развитие музыкальных и творческих способностей детей, сохранение и укрепление их психофизического здоровья с целью формирования полноценной личности ребенка</a:t>
            </a:r>
            <a:r>
              <a:rPr lang="ru-RU" sz="2800" dirty="0" smtClean="0">
                <a:solidFill>
                  <a:srgbClr val="800000"/>
                </a:solidFill>
              </a:rPr>
              <a:t>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6823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28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1772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475656" y="126876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945594"/>
            <a:ext cx="84969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800000"/>
                </a:solidFill>
              </a:rPr>
              <a:t>В.М. </a:t>
            </a:r>
            <a:r>
              <a:rPr lang="ru-RU" sz="2800" dirty="0" smtClean="0">
                <a:solidFill>
                  <a:srgbClr val="800000"/>
                </a:solidFill>
              </a:rPr>
              <a:t>Бехтерев: «Музыка </a:t>
            </a:r>
            <a:r>
              <a:rPr lang="ru-RU" sz="2800" dirty="0">
                <a:solidFill>
                  <a:srgbClr val="800000"/>
                </a:solidFill>
              </a:rPr>
              <a:t>может вызывать и ослаблять возбуждение </a:t>
            </a:r>
            <a:r>
              <a:rPr lang="ru-RU" sz="2800" dirty="0" smtClean="0">
                <a:solidFill>
                  <a:srgbClr val="800000"/>
                </a:solidFill>
              </a:rPr>
              <a:t>организма».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800000"/>
                </a:solidFill>
              </a:rPr>
              <a:t>П.Н</a:t>
            </a:r>
            <a:r>
              <a:rPr lang="ru-RU" sz="2800" dirty="0">
                <a:solidFill>
                  <a:srgbClr val="800000"/>
                </a:solidFill>
              </a:rPr>
              <a:t>. </a:t>
            </a:r>
            <a:r>
              <a:rPr lang="ru-RU" sz="2800" dirty="0" smtClean="0">
                <a:solidFill>
                  <a:srgbClr val="800000"/>
                </a:solidFill>
              </a:rPr>
              <a:t>Анохин: «…мелодические </a:t>
            </a:r>
            <a:r>
              <a:rPr lang="ru-RU" sz="2800" dirty="0">
                <a:solidFill>
                  <a:srgbClr val="800000"/>
                </a:solidFill>
              </a:rPr>
              <a:t>и </a:t>
            </a:r>
            <a:r>
              <a:rPr lang="ru-RU" sz="2800" dirty="0" smtClean="0">
                <a:solidFill>
                  <a:srgbClr val="800000"/>
                </a:solidFill>
              </a:rPr>
              <a:t>ритмические компоненты музыки положительно влияют  </a:t>
            </a:r>
            <a:r>
              <a:rPr lang="ru-RU" sz="2800" dirty="0">
                <a:solidFill>
                  <a:srgbClr val="800000"/>
                </a:solidFill>
              </a:rPr>
              <a:t>на работоспособность или отдых </a:t>
            </a:r>
            <a:r>
              <a:rPr lang="ru-RU" sz="2800" dirty="0" smtClean="0">
                <a:solidFill>
                  <a:srgbClr val="800000"/>
                </a:solidFill>
              </a:rPr>
              <a:t>человека».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800000"/>
                </a:solidFill>
              </a:rPr>
              <a:t>Н</a:t>
            </a:r>
            <a:r>
              <a:rPr lang="ru-RU" sz="2800" dirty="0">
                <a:solidFill>
                  <a:srgbClr val="800000"/>
                </a:solidFill>
              </a:rPr>
              <a:t>. </a:t>
            </a:r>
            <a:r>
              <a:rPr lang="ru-RU" sz="2800" dirty="0" smtClean="0">
                <a:solidFill>
                  <a:srgbClr val="800000"/>
                </a:solidFill>
              </a:rPr>
              <a:t>Ветлугина: «… </a:t>
            </a:r>
            <a:r>
              <a:rPr lang="ru-RU" sz="2800" dirty="0">
                <a:solidFill>
                  <a:srgbClr val="800000"/>
                </a:solidFill>
              </a:rPr>
              <a:t>пение развивает голосовой аппарат, речь, укрепляет голосовые связки, регулирует дыхание. Ритмика улучшает осанку ребенка, координацию, уверенность движений. </a:t>
            </a:r>
            <a:r>
              <a:rPr lang="ru-RU" sz="2800" dirty="0" smtClean="0">
                <a:solidFill>
                  <a:srgbClr val="800000"/>
                </a:solidFill>
              </a:rPr>
              <a:t>(</a:t>
            </a:r>
            <a:r>
              <a:rPr lang="ru-RU" sz="2800" dirty="0">
                <a:solidFill>
                  <a:srgbClr val="800000"/>
                </a:solidFill>
              </a:rPr>
              <a:t>«Методике музыкального воспитания» </a:t>
            </a:r>
            <a:r>
              <a:rPr lang="ru-RU" sz="2800" dirty="0" smtClean="0">
                <a:solidFill>
                  <a:srgbClr val="800000"/>
                </a:solidFill>
              </a:rPr>
              <a:t>)</a:t>
            </a:r>
            <a:endParaRPr lang="ru-RU" sz="20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83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32" y="0"/>
            <a:ext cx="9165332" cy="6857999"/>
          </a:xfrm>
          <a:prstGeom prst="roundRect">
            <a:avLst>
              <a:gd name="adj" fmla="val 118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3" y="628725"/>
            <a:ext cx="8680374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200" b="1" dirty="0">
                <a:solidFill>
                  <a:srgbClr val="800000"/>
                </a:solidFill>
              </a:rPr>
              <a:t>П</a:t>
            </a:r>
            <a:r>
              <a:rPr lang="ru-RU" sz="2200" b="1" dirty="0" smtClean="0">
                <a:solidFill>
                  <a:srgbClr val="800000"/>
                </a:solidFill>
              </a:rPr>
              <a:t>рограммы </a:t>
            </a:r>
            <a:r>
              <a:rPr lang="ru-RU" sz="2200" b="1" dirty="0">
                <a:solidFill>
                  <a:srgbClr val="800000"/>
                </a:solidFill>
              </a:rPr>
              <a:t>и </a:t>
            </a:r>
            <a:r>
              <a:rPr lang="ru-RU" sz="2200" b="1" dirty="0" smtClean="0">
                <a:solidFill>
                  <a:srgbClr val="800000"/>
                </a:solidFill>
              </a:rPr>
              <a:t>методические пособия</a:t>
            </a:r>
            <a:r>
              <a:rPr lang="ru-RU" sz="2200" dirty="0">
                <a:solidFill>
                  <a:srgbClr val="800000"/>
                </a:solidFill>
              </a:rPr>
              <a:t> </a:t>
            </a:r>
            <a:r>
              <a:rPr lang="ru-RU" sz="2000" dirty="0" smtClean="0">
                <a:solidFill>
                  <a:srgbClr val="800000"/>
                </a:solidFill>
              </a:rPr>
              <a:t>по </a:t>
            </a:r>
            <a:r>
              <a:rPr lang="ru-RU" sz="2000" dirty="0">
                <a:solidFill>
                  <a:srgbClr val="800000"/>
                </a:solidFill>
              </a:rPr>
              <a:t>музыкальному воспитанию: </a:t>
            </a:r>
            <a:endParaRPr lang="ru-RU" sz="2000" dirty="0" smtClean="0">
              <a:solidFill>
                <a:srgbClr val="800000"/>
              </a:solidFill>
            </a:endParaRPr>
          </a:p>
          <a:p>
            <a:pPr fontAlgn="base"/>
            <a:endParaRPr lang="ru-RU" sz="2000" dirty="0">
              <a:solidFill>
                <a:srgbClr val="800000"/>
              </a:solidFill>
            </a:endParaRP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800000"/>
                </a:solidFill>
              </a:rPr>
              <a:t>«</a:t>
            </a:r>
            <a:r>
              <a:rPr lang="ru-RU" sz="2000" dirty="0">
                <a:solidFill>
                  <a:srgbClr val="800000"/>
                </a:solidFill>
              </a:rPr>
              <a:t>Методика музыкального воспитания в детском саду» Н. </a:t>
            </a:r>
            <a:r>
              <a:rPr lang="ru-RU" sz="2000" dirty="0" smtClean="0">
                <a:solidFill>
                  <a:srgbClr val="800000"/>
                </a:solidFill>
              </a:rPr>
              <a:t>Ветлугина,</a:t>
            </a: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800000"/>
                </a:solidFill>
              </a:rPr>
              <a:t>«</a:t>
            </a:r>
            <a:r>
              <a:rPr lang="ru-RU" sz="2000" dirty="0">
                <a:solidFill>
                  <a:srgbClr val="800000"/>
                </a:solidFill>
              </a:rPr>
              <a:t>Праздник каждый день» </a:t>
            </a:r>
            <a:r>
              <a:rPr lang="ru-RU" sz="2000" dirty="0" err="1" smtClean="0">
                <a:solidFill>
                  <a:srgbClr val="800000"/>
                </a:solidFill>
              </a:rPr>
              <a:t>И.Каплунова</a:t>
            </a:r>
            <a:r>
              <a:rPr lang="ru-RU" sz="2000" dirty="0" smtClean="0">
                <a:solidFill>
                  <a:srgbClr val="800000"/>
                </a:solidFill>
              </a:rPr>
              <a:t>,</a:t>
            </a: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800000"/>
                </a:solidFill>
              </a:rPr>
              <a:t>«</a:t>
            </a:r>
            <a:r>
              <a:rPr lang="ru-RU" sz="2000" dirty="0">
                <a:solidFill>
                  <a:srgbClr val="800000"/>
                </a:solidFill>
              </a:rPr>
              <a:t>Музыкальное воспитание в детском саду» </a:t>
            </a:r>
            <a:r>
              <a:rPr lang="ru-RU" sz="2000" dirty="0" err="1" smtClean="0">
                <a:solidFill>
                  <a:srgbClr val="800000"/>
                </a:solidFill>
              </a:rPr>
              <a:t>М.Зацепина</a:t>
            </a:r>
            <a:r>
              <a:rPr lang="ru-RU" sz="2000" dirty="0" smtClean="0">
                <a:solidFill>
                  <a:srgbClr val="800000"/>
                </a:solidFill>
              </a:rPr>
              <a:t>, </a:t>
            </a: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800000"/>
                </a:solidFill>
              </a:rPr>
              <a:t>«</a:t>
            </a:r>
            <a:r>
              <a:rPr lang="ru-RU" sz="2000" dirty="0">
                <a:solidFill>
                  <a:srgbClr val="800000"/>
                </a:solidFill>
              </a:rPr>
              <a:t>Музыкальное воспитание дошкольников» О. </a:t>
            </a:r>
            <a:r>
              <a:rPr lang="ru-RU" sz="2000" dirty="0" err="1" smtClean="0">
                <a:solidFill>
                  <a:srgbClr val="800000"/>
                </a:solidFill>
              </a:rPr>
              <a:t>Радынова</a:t>
            </a:r>
            <a:r>
              <a:rPr lang="ru-RU" sz="2000" dirty="0" smtClean="0">
                <a:solidFill>
                  <a:srgbClr val="800000"/>
                </a:solidFill>
              </a:rPr>
              <a:t>, </a:t>
            </a: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800000"/>
                </a:solidFill>
              </a:rPr>
              <a:t>Программа </a:t>
            </a:r>
            <a:r>
              <a:rPr lang="ru-RU" sz="2000" dirty="0">
                <a:solidFill>
                  <a:srgbClr val="800000"/>
                </a:solidFill>
              </a:rPr>
              <a:t>«Элементарное </a:t>
            </a:r>
            <a:r>
              <a:rPr lang="ru-RU" sz="2000" dirty="0" err="1">
                <a:solidFill>
                  <a:srgbClr val="800000"/>
                </a:solidFill>
              </a:rPr>
              <a:t>музицирование</a:t>
            </a:r>
            <a:r>
              <a:rPr lang="ru-RU" sz="2000" dirty="0">
                <a:solidFill>
                  <a:srgbClr val="800000"/>
                </a:solidFill>
              </a:rPr>
              <a:t> с дошкольниками» Т. </a:t>
            </a:r>
            <a:r>
              <a:rPr lang="ru-RU" sz="2000" dirty="0" err="1" smtClean="0">
                <a:solidFill>
                  <a:srgbClr val="800000"/>
                </a:solidFill>
              </a:rPr>
              <a:t>Тютюнникова</a:t>
            </a:r>
            <a:r>
              <a:rPr lang="ru-RU" sz="2000" dirty="0" smtClean="0">
                <a:solidFill>
                  <a:srgbClr val="800000"/>
                </a:solidFill>
              </a:rPr>
              <a:t>, </a:t>
            </a: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800000"/>
                </a:solidFill>
              </a:rPr>
              <a:t>Программа </a:t>
            </a:r>
            <a:r>
              <a:rPr lang="ru-RU" sz="2000" dirty="0">
                <a:solidFill>
                  <a:srgbClr val="800000"/>
                </a:solidFill>
              </a:rPr>
              <a:t>«Ритмическая мозаика», «Топ-хлоп, малыши» А. </a:t>
            </a:r>
            <a:r>
              <a:rPr lang="ru-RU" sz="2000" dirty="0" smtClean="0">
                <a:solidFill>
                  <a:srgbClr val="800000"/>
                </a:solidFill>
              </a:rPr>
              <a:t>Буренина.</a:t>
            </a:r>
          </a:p>
          <a:p>
            <a:pPr fontAlgn="base"/>
            <a:endParaRPr lang="ru-RU" sz="2000" b="1" dirty="0" smtClean="0">
              <a:solidFill>
                <a:srgbClr val="800000"/>
              </a:solidFill>
            </a:endParaRPr>
          </a:p>
          <a:p>
            <a:pPr fontAlgn="base"/>
            <a:r>
              <a:rPr lang="ru-RU" sz="2000" b="1" dirty="0" smtClean="0">
                <a:solidFill>
                  <a:srgbClr val="800000"/>
                </a:solidFill>
              </a:rPr>
              <a:t>Технологии</a:t>
            </a:r>
            <a:r>
              <a:rPr lang="ru-RU" sz="2000" dirty="0" smtClean="0">
                <a:solidFill>
                  <a:srgbClr val="800000"/>
                </a:solidFill>
              </a:rPr>
              <a:t>:</a:t>
            </a:r>
          </a:p>
          <a:p>
            <a:pPr fontAlgn="base"/>
            <a:endParaRPr lang="ru-RU" sz="2000" dirty="0" smtClean="0">
              <a:solidFill>
                <a:srgbClr val="800000"/>
              </a:solidFill>
            </a:endParaRPr>
          </a:p>
          <a:p>
            <a:pPr fontAlgn="base"/>
            <a:r>
              <a:rPr lang="ru-RU" sz="2000" dirty="0" smtClean="0">
                <a:solidFill>
                  <a:srgbClr val="800000"/>
                </a:solidFill>
              </a:rPr>
              <a:t>-</a:t>
            </a:r>
            <a:r>
              <a:rPr lang="ru-RU" sz="2000" dirty="0" err="1" smtClean="0">
                <a:solidFill>
                  <a:srgbClr val="800000"/>
                </a:solidFill>
              </a:rPr>
              <a:t>Е.Железнова</a:t>
            </a:r>
            <a:r>
              <a:rPr lang="ru-RU" sz="2000" dirty="0" smtClean="0">
                <a:solidFill>
                  <a:srgbClr val="800000"/>
                </a:solidFill>
              </a:rPr>
              <a:t> </a:t>
            </a:r>
            <a:r>
              <a:rPr lang="ru-RU" sz="2000" dirty="0">
                <a:solidFill>
                  <a:srgbClr val="800000"/>
                </a:solidFill>
              </a:rPr>
              <a:t>«Ритмика для малышей», «Пальчиковые игры», «Развивающие музыкальные игры», «Игры для здоровья</a:t>
            </a:r>
            <a:r>
              <a:rPr lang="ru-RU" sz="2000" dirty="0" smtClean="0">
                <a:solidFill>
                  <a:srgbClr val="800000"/>
                </a:solidFill>
              </a:rPr>
              <a:t>»;</a:t>
            </a:r>
          </a:p>
          <a:p>
            <a:pPr fontAlgn="base"/>
            <a:r>
              <a:rPr lang="ru-RU" sz="2000" dirty="0" smtClean="0">
                <a:solidFill>
                  <a:srgbClr val="800000"/>
                </a:solidFill>
              </a:rPr>
              <a:t>-Т</a:t>
            </a:r>
            <a:r>
              <a:rPr lang="ru-RU" sz="2000" dirty="0">
                <a:solidFill>
                  <a:srgbClr val="800000"/>
                </a:solidFill>
              </a:rPr>
              <a:t>. </a:t>
            </a:r>
            <a:r>
              <a:rPr lang="ru-RU" sz="2000" dirty="0" smtClean="0">
                <a:solidFill>
                  <a:srgbClr val="800000"/>
                </a:solidFill>
              </a:rPr>
              <a:t>Лобанова «Развивающие </a:t>
            </a:r>
            <a:r>
              <a:rPr lang="ru-RU" sz="2000" dirty="0">
                <a:solidFill>
                  <a:srgbClr val="800000"/>
                </a:solidFill>
              </a:rPr>
              <a:t>игры, как </a:t>
            </a:r>
            <a:r>
              <a:rPr lang="ru-RU" sz="2000" dirty="0" err="1">
                <a:solidFill>
                  <a:srgbClr val="800000"/>
                </a:solidFill>
              </a:rPr>
              <a:t>здоровьесберегающая</a:t>
            </a:r>
            <a:r>
              <a:rPr lang="ru-RU" sz="2000" dirty="0">
                <a:solidFill>
                  <a:srgbClr val="800000"/>
                </a:solidFill>
              </a:rPr>
              <a:t> </a:t>
            </a:r>
            <a:r>
              <a:rPr lang="ru-RU" sz="2000" dirty="0" smtClean="0">
                <a:solidFill>
                  <a:srgbClr val="800000"/>
                </a:solidFill>
              </a:rPr>
              <a:t>основа»;</a:t>
            </a:r>
          </a:p>
          <a:p>
            <a:pPr fontAlgn="base"/>
            <a:r>
              <a:rPr lang="ru-RU" sz="2000" dirty="0" smtClean="0">
                <a:solidFill>
                  <a:srgbClr val="800000"/>
                </a:solidFill>
              </a:rPr>
              <a:t>-</a:t>
            </a:r>
            <a:r>
              <a:rPr lang="ru-RU" sz="2000" dirty="0" err="1" smtClean="0">
                <a:solidFill>
                  <a:srgbClr val="800000"/>
                </a:solidFill>
              </a:rPr>
              <a:t>В.В.Емельянов</a:t>
            </a:r>
            <a:r>
              <a:rPr lang="ru-RU" sz="2000" dirty="0" smtClean="0">
                <a:solidFill>
                  <a:srgbClr val="800000"/>
                </a:solidFill>
              </a:rPr>
              <a:t> </a:t>
            </a:r>
            <a:r>
              <a:rPr lang="ru-RU" sz="2000" dirty="0">
                <a:solidFill>
                  <a:srgbClr val="800000"/>
                </a:solidFill>
              </a:rPr>
              <a:t>«</a:t>
            </a:r>
            <a:r>
              <a:rPr lang="ru-RU" sz="2000" dirty="0" err="1">
                <a:solidFill>
                  <a:srgbClr val="800000"/>
                </a:solidFill>
              </a:rPr>
              <a:t>Фонопедическое</a:t>
            </a:r>
            <a:r>
              <a:rPr lang="ru-RU" sz="2000" dirty="0">
                <a:solidFill>
                  <a:srgbClr val="800000"/>
                </a:solidFill>
              </a:rPr>
              <a:t> развитие голосового аппарата</a:t>
            </a:r>
            <a:r>
              <a:rPr lang="ru-RU" sz="2000" dirty="0" smtClean="0">
                <a:solidFill>
                  <a:srgbClr val="800000"/>
                </a:solidFill>
              </a:rPr>
              <a:t>»; </a:t>
            </a:r>
            <a:endParaRPr lang="ru-RU" sz="2000" dirty="0">
              <a:solidFill>
                <a:srgbClr val="800000"/>
              </a:solidFill>
            </a:endParaRPr>
          </a:p>
          <a:p>
            <a:pPr fontAlgn="base"/>
            <a:r>
              <a:rPr lang="ru-RU" sz="2000" dirty="0" smtClean="0">
                <a:solidFill>
                  <a:srgbClr val="800000"/>
                </a:solidFill>
              </a:rPr>
              <a:t>-</a:t>
            </a:r>
            <a:r>
              <a:rPr lang="ru-RU" sz="2000" dirty="0" err="1" smtClean="0">
                <a:solidFill>
                  <a:srgbClr val="800000"/>
                </a:solidFill>
              </a:rPr>
              <a:t>Е.А.Алябьева</a:t>
            </a:r>
            <a:r>
              <a:rPr lang="ru-RU" sz="2000" dirty="0" smtClean="0">
                <a:solidFill>
                  <a:srgbClr val="800000"/>
                </a:solidFill>
              </a:rPr>
              <a:t> </a:t>
            </a:r>
            <a:r>
              <a:rPr lang="ru-RU" sz="2000" dirty="0">
                <a:solidFill>
                  <a:srgbClr val="800000"/>
                </a:solidFill>
              </a:rPr>
              <a:t>«Коррекционные занятия</a:t>
            </a:r>
            <a:r>
              <a:rPr lang="ru-RU" sz="2000" dirty="0" smtClean="0">
                <a:solidFill>
                  <a:srgbClr val="800000"/>
                </a:solidFill>
              </a:rPr>
              <a:t>»;</a:t>
            </a:r>
          </a:p>
          <a:p>
            <a:pPr fontAlgn="base"/>
            <a:r>
              <a:rPr lang="ru-RU" sz="2000" dirty="0" smtClean="0">
                <a:solidFill>
                  <a:srgbClr val="800000"/>
                </a:solidFill>
              </a:rPr>
              <a:t>-</a:t>
            </a:r>
            <a:r>
              <a:rPr lang="ru-RU" sz="2000" dirty="0" err="1" smtClean="0">
                <a:solidFill>
                  <a:srgbClr val="800000"/>
                </a:solidFill>
              </a:rPr>
              <a:t>А.П.Зарина</a:t>
            </a:r>
            <a:r>
              <a:rPr lang="ru-RU" sz="2000" dirty="0" smtClean="0">
                <a:solidFill>
                  <a:srgbClr val="800000"/>
                </a:solidFill>
              </a:rPr>
              <a:t> </a:t>
            </a:r>
            <a:r>
              <a:rPr lang="ru-RU" sz="2000" dirty="0">
                <a:solidFill>
                  <a:srgbClr val="800000"/>
                </a:solidFill>
              </a:rPr>
              <a:t>«Музыка и движения в коррекционной работе</a:t>
            </a:r>
            <a:r>
              <a:rPr lang="ru-RU" sz="2000" dirty="0" smtClean="0">
                <a:solidFill>
                  <a:srgbClr val="800000"/>
                </a:solidFill>
              </a:rPr>
              <a:t>».</a:t>
            </a:r>
            <a:endParaRPr lang="ru-RU" sz="2000" dirty="0">
              <a:solidFill>
                <a:srgbClr val="800000"/>
              </a:solidFill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119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32" y="0"/>
            <a:ext cx="9165332" cy="6857999"/>
          </a:xfrm>
          <a:prstGeom prst="roundRect">
            <a:avLst>
              <a:gd name="adj" fmla="val 118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3" y="628725"/>
            <a:ext cx="868037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rgbClr val="800000"/>
                </a:solidFill>
              </a:rPr>
              <a:t>З</a:t>
            </a:r>
            <a:r>
              <a:rPr lang="ru-RU" sz="2600" b="1" dirty="0" smtClean="0">
                <a:solidFill>
                  <a:srgbClr val="800000"/>
                </a:solidFill>
              </a:rPr>
              <a:t>адачи </a:t>
            </a:r>
            <a:r>
              <a:rPr lang="ru-RU" sz="2600" b="1" dirty="0">
                <a:solidFill>
                  <a:srgbClr val="800000"/>
                </a:solidFill>
              </a:rPr>
              <a:t>музыкально-оздоровительной работы в ДОУ</a:t>
            </a:r>
            <a:r>
              <a:rPr lang="ru-RU" sz="2600" b="1" dirty="0" smtClean="0">
                <a:solidFill>
                  <a:srgbClr val="800000"/>
                </a:solidFill>
              </a:rPr>
              <a:t>:</a:t>
            </a:r>
          </a:p>
          <a:p>
            <a:endParaRPr lang="ru-RU" sz="2600" b="1" dirty="0">
              <a:solidFill>
                <a:srgbClr val="8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800000"/>
                </a:solidFill>
              </a:rPr>
              <a:t>создавать </a:t>
            </a:r>
            <a:r>
              <a:rPr lang="ru-RU" sz="2400" dirty="0">
                <a:solidFill>
                  <a:srgbClr val="800000"/>
                </a:solidFill>
              </a:rPr>
              <a:t>предметно-развивающую среду и условия для формирования гармоничной, духовно богатой, физически здоровой </a:t>
            </a:r>
            <a:r>
              <a:rPr lang="ru-RU" sz="2400" dirty="0" smtClean="0">
                <a:solidFill>
                  <a:srgbClr val="800000"/>
                </a:solidFill>
              </a:rPr>
              <a:t>личности;</a:t>
            </a:r>
            <a:endParaRPr lang="ru-RU" sz="2400" dirty="0">
              <a:solidFill>
                <a:srgbClr val="8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800000"/>
                </a:solidFill>
              </a:rPr>
              <a:t>развивать </a:t>
            </a:r>
            <a:r>
              <a:rPr lang="ru-RU" sz="2400" dirty="0">
                <a:solidFill>
                  <a:srgbClr val="800000"/>
                </a:solidFill>
              </a:rPr>
              <a:t>музыкальные и творческие способности с помощью </a:t>
            </a:r>
            <a:r>
              <a:rPr lang="ru-RU" sz="2400" dirty="0" err="1">
                <a:solidFill>
                  <a:srgbClr val="800000"/>
                </a:solidFill>
              </a:rPr>
              <a:t>здоровьесберегающих</a:t>
            </a:r>
            <a:r>
              <a:rPr lang="ru-RU" sz="2400" dirty="0">
                <a:solidFill>
                  <a:srgbClr val="800000"/>
                </a:solidFill>
              </a:rPr>
              <a:t> технологий, исходя из возрастных и индивидуальных возможностей каждого </a:t>
            </a:r>
            <a:r>
              <a:rPr lang="ru-RU" sz="2400" dirty="0" smtClean="0">
                <a:solidFill>
                  <a:srgbClr val="800000"/>
                </a:solidFill>
              </a:rPr>
              <a:t>ребёнка;</a:t>
            </a:r>
            <a:endParaRPr lang="ru-RU" sz="2400" dirty="0">
              <a:solidFill>
                <a:srgbClr val="8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800000"/>
                </a:solidFill>
              </a:rPr>
              <a:t>повышать </a:t>
            </a:r>
            <a:r>
              <a:rPr lang="ru-RU" sz="2400" dirty="0">
                <a:solidFill>
                  <a:srgbClr val="800000"/>
                </a:solidFill>
              </a:rPr>
              <a:t>адаптивные возможности детского организма (активизировать защитные свойства, устойчивость к заболеваниям</a:t>
            </a:r>
            <a:r>
              <a:rPr lang="ru-RU" sz="2400" dirty="0" smtClean="0">
                <a:solidFill>
                  <a:srgbClr val="800000"/>
                </a:solidFill>
              </a:rPr>
              <a:t>);</a:t>
            </a:r>
            <a:endParaRPr lang="ru-RU" sz="2400" dirty="0">
              <a:solidFill>
                <a:srgbClr val="8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800000"/>
                </a:solidFill>
              </a:rPr>
              <a:t>ф</a:t>
            </a:r>
            <a:r>
              <a:rPr lang="ru-RU" sz="2400" dirty="0" smtClean="0">
                <a:solidFill>
                  <a:srgbClr val="800000"/>
                </a:solidFill>
              </a:rPr>
              <a:t>ормировать </a:t>
            </a:r>
            <a:r>
              <a:rPr lang="ru-RU" sz="2400" dirty="0">
                <a:solidFill>
                  <a:srgbClr val="800000"/>
                </a:solidFill>
              </a:rPr>
              <a:t>правильную осанку, гигиенические навыки</a:t>
            </a:r>
            <a:r>
              <a:rPr lang="ru-RU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0636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217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332656"/>
            <a:ext cx="813690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800000"/>
                </a:solidFill>
              </a:rPr>
              <a:t>М</a:t>
            </a:r>
            <a:r>
              <a:rPr lang="ru-RU" sz="2800" dirty="0" smtClean="0">
                <a:solidFill>
                  <a:srgbClr val="800000"/>
                </a:solidFill>
              </a:rPr>
              <a:t>узыкально-оздоровительная работа </a:t>
            </a:r>
            <a:r>
              <a:rPr lang="ru-RU" sz="2800" dirty="0">
                <a:solidFill>
                  <a:srgbClr val="800000"/>
                </a:solidFill>
              </a:rPr>
              <a:t>с детьми дошкольного возраста предполагает использование следующих </a:t>
            </a:r>
            <a:r>
              <a:rPr lang="ru-RU" sz="2800" b="1" i="1" dirty="0" err="1">
                <a:solidFill>
                  <a:srgbClr val="800000"/>
                </a:solidFill>
              </a:rPr>
              <a:t>здоровьесберегающих</a:t>
            </a:r>
            <a:endParaRPr lang="ru-RU" sz="2800" dirty="0">
              <a:solidFill>
                <a:srgbClr val="800000"/>
              </a:solidFill>
            </a:endParaRPr>
          </a:p>
          <a:p>
            <a:r>
              <a:rPr lang="ru-RU" sz="2800" b="1" i="1" dirty="0">
                <a:solidFill>
                  <a:srgbClr val="800000"/>
                </a:solidFill>
              </a:rPr>
              <a:t>технологий</a:t>
            </a:r>
            <a:r>
              <a:rPr lang="ru-RU" sz="2800" dirty="0" smtClean="0">
                <a:solidFill>
                  <a:srgbClr val="80000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800000"/>
                </a:solidFill>
              </a:rPr>
              <a:t>- </a:t>
            </a:r>
            <a:r>
              <a:rPr lang="ru-RU" sz="2000" dirty="0" err="1" smtClean="0">
                <a:solidFill>
                  <a:srgbClr val="800000"/>
                </a:solidFill>
              </a:rPr>
              <a:t>Валеологические</a:t>
            </a:r>
            <a:r>
              <a:rPr lang="ru-RU" sz="2000" dirty="0" smtClean="0">
                <a:solidFill>
                  <a:srgbClr val="800000"/>
                </a:solidFill>
              </a:rPr>
              <a:t> песенки;</a:t>
            </a:r>
            <a:endParaRPr lang="ru-RU" sz="2000" dirty="0">
              <a:solidFill>
                <a:srgbClr val="800000"/>
              </a:solidFill>
            </a:endParaRPr>
          </a:p>
          <a:p>
            <a:pPr lvl="0">
              <a:lnSpc>
                <a:spcPct val="150000"/>
              </a:lnSpc>
            </a:pPr>
            <a:r>
              <a:rPr lang="ru-RU" sz="2000" dirty="0" smtClean="0">
                <a:solidFill>
                  <a:srgbClr val="800000"/>
                </a:solidFill>
              </a:rPr>
              <a:t> - </a:t>
            </a:r>
            <a:r>
              <a:rPr lang="ru-RU" sz="2000" dirty="0" err="1" smtClean="0">
                <a:solidFill>
                  <a:srgbClr val="800000"/>
                </a:solidFill>
              </a:rPr>
              <a:t>Логоритмика</a:t>
            </a:r>
            <a:r>
              <a:rPr lang="ru-RU" sz="2000" dirty="0">
                <a:solidFill>
                  <a:srgbClr val="800000"/>
                </a:solidFill>
              </a:rPr>
              <a:t>;</a:t>
            </a:r>
          </a:p>
          <a:p>
            <a:pPr lvl="0">
              <a:lnSpc>
                <a:spcPct val="150000"/>
              </a:lnSpc>
            </a:pPr>
            <a:r>
              <a:rPr lang="ru-RU" sz="2000" dirty="0" smtClean="0">
                <a:solidFill>
                  <a:srgbClr val="800000"/>
                </a:solidFill>
              </a:rPr>
              <a:t> - Пальчиковая </a:t>
            </a:r>
            <a:r>
              <a:rPr lang="ru-RU" sz="2000" dirty="0">
                <a:solidFill>
                  <a:srgbClr val="800000"/>
                </a:solidFill>
              </a:rPr>
              <a:t>гимнастика;</a:t>
            </a:r>
          </a:p>
          <a:p>
            <a:pPr lvl="0">
              <a:lnSpc>
                <a:spcPct val="150000"/>
              </a:lnSpc>
            </a:pPr>
            <a:r>
              <a:rPr lang="ru-RU" sz="2000" dirty="0" smtClean="0">
                <a:solidFill>
                  <a:srgbClr val="800000"/>
                </a:solidFill>
              </a:rPr>
              <a:t> - Самомассаж</a:t>
            </a:r>
            <a:r>
              <a:rPr lang="ru-RU" sz="2000" dirty="0">
                <a:solidFill>
                  <a:srgbClr val="800000"/>
                </a:solidFill>
              </a:rPr>
              <a:t>;</a:t>
            </a:r>
          </a:p>
          <a:p>
            <a:pPr lvl="0">
              <a:lnSpc>
                <a:spcPct val="150000"/>
              </a:lnSpc>
            </a:pPr>
            <a:r>
              <a:rPr lang="ru-RU" sz="2000" dirty="0" smtClean="0">
                <a:solidFill>
                  <a:srgbClr val="800000"/>
                </a:solidFill>
              </a:rPr>
              <a:t> - Дыхательная </a:t>
            </a:r>
            <a:r>
              <a:rPr lang="ru-RU" sz="2000" dirty="0">
                <a:solidFill>
                  <a:srgbClr val="800000"/>
                </a:solidFill>
              </a:rPr>
              <a:t>гимнастика;</a:t>
            </a:r>
          </a:p>
          <a:p>
            <a:pPr lvl="0">
              <a:lnSpc>
                <a:spcPct val="150000"/>
              </a:lnSpc>
            </a:pPr>
            <a:r>
              <a:rPr lang="ru-RU" sz="2000" dirty="0" smtClean="0">
                <a:solidFill>
                  <a:srgbClr val="800000"/>
                </a:solidFill>
              </a:rPr>
              <a:t> - Ритмопластика</a:t>
            </a:r>
            <a:r>
              <a:rPr lang="ru-RU" sz="2000" dirty="0">
                <a:solidFill>
                  <a:srgbClr val="800000"/>
                </a:solidFill>
              </a:rPr>
              <a:t>;</a:t>
            </a:r>
          </a:p>
          <a:p>
            <a:pPr lvl="0">
              <a:lnSpc>
                <a:spcPct val="150000"/>
              </a:lnSpc>
            </a:pPr>
            <a:r>
              <a:rPr lang="ru-RU" sz="2000" dirty="0" smtClean="0">
                <a:solidFill>
                  <a:srgbClr val="800000"/>
                </a:solidFill>
              </a:rPr>
              <a:t> -«</a:t>
            </a:r>
            <a:r>
              <a:rPr lang="ru-RU" sz="2000" dirty="0" err="1">
                <a:solidFill>
                  <a:srgbClr val="800000"/>
                </a:solidFill>
              </a:rPr>
              <a:t>Фонопедический</a:t>
            </a:r>
            <a:r>
              <a:rPr lang="ru-RU" sz="2000" dirty="0">
                <a:solidFill>
                  <a:srgbClr val="800000"/>
                </a:solidFill>
              </a:rPr>
              <a:t> метод развития голоса» В.В. </a:t>
            </a:r>
            <a:r>
              <a:rPr lang="ru-RU" sz="2000" dirty="0" smtClean="0">
                <a:solidFill>
                  <a:srgbClr val="800000"/>
                </a:solidFill>
              </a:rPr>
              <a:t>   Емельянова</a:t>
            </a:r>
            <a:r>
              <a:rPr lang="ru-RU" sz="2000" dirty="0">
                <a:solidFill>
                  <a:srgbClr val="800000"/>
                </a:solidFill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ru-RU" sz="2000" dirty="0" smtClean="0">
                <a:solidFill>
                  <a:srgbClr val="800000"/>
                </a:solidFill>
              </a:rPr>
              <a:t> - </a:t>
            </a:r>
            <a:r>
              <a:rPr lang="ru-RU" sz="2000" dirty="0" err="1" smtClean="0">
                <a:solidFill>
                  <a:srgbClr val="800000"/>
                </a:solidFill>
              </a:rPr>
              <a:t>Психогимнастика</a:t>
            </a:r>
            <a:r>
              <a:rPr lang="ru-RU" sz="2000" dirty="0">
                <a:solidFill>
                  <a:srgbClr val="800000"/>
                </a:solidFill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800000"/>
                </a:solidFill>
              </a:rPr>
              <a:t> - Музыкотерапия</a:t>
            </a:r>
            <a:r>
              <a:rPr lang="ru-RU" sz="2000" dirty="0">
                <a:solidFill>
                  <a:srgbClr val="800000"/>
                </a:solidFill>
              </a:rPr>
              <a:t>.</a:t>
            </a:r>
            <a:endParaRPr lang="ru-RU" sz="2000" dirty="0" smtClean="0">
              <a:solidFill>
                <a:srgbClr val="800000"/>
              </a:solidFill>
            </a:endParaRPr>
          </a:p>
          <a:p>
            <a:pPr algn="ctr"/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619672" y="1268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252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48" y="0"/>
            <a:ext cx="9175948" cy="6889327"/>
          </a:xfrm>
          <a:prstGeom prst="roundRect">
            <a:avLst>
              <a:gd name="adj" fmla="val 5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260648"/>
            <a:ext cx="8712968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Виды деятельности: </a:t>
            </a:r>
          </a:p>
          <a:p>
            <a:pPr algn="ctr"/>
            <a:endParaRPr lang="ru-RU" sz="28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800000"/>
                </a:solidFill>
              </a:rPr>
              <a:t>Музыкально-оздоровительные занятия, утренняя гимнастика.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800000"/>
                </a:solidFill>
              </a:rPr>
              <a:t>Музыкально-ритмические движения.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800000"/>
                </a:solidFill>
              </a:rPr>
              <a:t>Занятия фонетической ритмикой.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err="1" smtClean="0">
                <a:solidFill>
                  <a:srgbClr val="800000"/>
                </a:solidFill>
              </a:rPr>
              <a:t>Логоритмика</a:t>
            </a:r>
            <a:r>
              <a:rPr lang="ru-RU" sz="2400" dirty="0" smtClean="0">
                <a:solidFill>
                  <a:srgbClr val="800000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800000"/>
                </a:solidFill>
              </a:rPr>
              <a:t>Музыкальное сопровождение  режимных моментов(на занятиях изобразительной , художественно-конструктивной, трудовой деятельности ,во время приема детей ,в летний период во время прогулки.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800000"/>
                </a:solidFill>
              </a:rPr>
              <a:t>Совместная музыкальная деятельность воспитателя и детей в группе.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800000"/>
                </a:solidFill>
              </a:rPr>
              <a:t>Совместная деятельность родителей и детей  в семье(досуги, викторины, развлечения, праздники).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800000"/>
                </a:solidFill>
              </a:rPr>
              <a:t>Минуты шалости(танцы между занятиями).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dirty="0"/>
          </a:p>
          <a:p>
            <a:pPr algn="ctr"/>
            <a:endParaRPr lang="ru-RU" sz="2800" dirty="0" smtClean="0"/>
          </a:p>
          <a:p>
            <a:pPr algn="ctr"/>
            <a:endParaRPr lang="ru-RU" sz="2800" dirty="0"/>
          </a:p>
          <a:p>
            <a:pPr algn="ctr"/>
            <a:endParaRPr lang="ru-RU" sz="2800" dirty="0" smtClean="0"/>
          </a:p>
          <a:p>
            <a:pPr algn="ctr"/>
            <a:endParaRPr lang="ru-RU" sz="2800" dirty="0"/>
          </a:p>
          <a:p>
            <a:pPr algn="ctr"/>
            <a:endParaRPr lang="ru-RU" sz="2800" dirty="0" smtClean="0"/>
          </a:p>
          <a:p>
            <a:pPr algn="ctr"/>
            <a:endParaRPr lang="ru-RU" sz="2800" dirty="0"/>
          </a:p>
          <a:p>
            <a:pPr algn="ctr"/>
            <a:endParaRPr lang="ru-RU" sz="2800" dirty="0" smtClean="0"/>
          </a:p>
          <a:p>
            <a:pPr algn="ctr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6151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</TotalTime>
  <Words>1088</Words>
  <Application>Microsoft Office PowerPoint</Application>
  <PresentationFormat>Экран (4:3)</PresentationFormat>
  <Paragraphs>165</Paragraphs>
  <Slides>24</Slides>
  <Notes>10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Музыкальный зал</dc:creator>
  <cp:lastModifiedBy>Музыкальный зал</cp:lastModifiedBy>
  <cp:revision>82</cp:revision>
  <dcterms:created xsi:type="dcterms:W3CDTF">2020-10-08T05:48:11Z</dcterms:created>
  <dcterms:modified xsi:type="dcterms:W3CDTF">2021-02-20T10:29:35Z</dcterms:modified>
</cp:coreProperties>
</file>