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1" roundtripDataSignature="AMtx7miJ3/cJUB89RyxkVlBDVJ4iDiai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customschemas.google.com/relationships/presentationmetadata" Target="meta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18" name="Google Shape;11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" name="Google Shape;43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5" name="Google Shape;475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с рисунком" showMasterSp="0">
  <p:cSld name="Титульный слайд с рисунком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27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20" name="Google Shape;20;p27"/>
            <p:cNvCxnSpPr/>
            <p:nvPr/>
          </p:nvCxnSpPr>
          <p:spPr>
            <a:xfrm>
              <a:off x="507492" y="1564644"/>
              <a:ext cx="8129016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" name="Google Shape;21;p27"/>
            <p:cNvCxnSpPr/>
            <p:nvPr/>
          </p:nvCxnSpPr>
          <p:spPr>
            <a:xfrm>
              <a:off x="507492" y="1501519"/>
              <a:ext cx="8129016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2" name="Google Shape;22;p27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23" name="Google Shape;23;p27"/>
            <p:cNvCxnSpPr/>
            <p:nvPr/>
          </p:nvCxnSpPr>
          <p:spPr>
            <a:xfrm>
              <a:off x="507492" y="1564644"/>
              <a:ext cx="8129016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" name="Google Shape;24;p27"/>
            <p:cNvCxnSpPr/>
            <p:nvPr/>
          </p:nvCxnSpPr>
          <p:spPr>
            <a:xfrm>
              <a:off x="507492" y="1501519"/>
              <a:ext cx="8129016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5" name="Google Shape;25;p27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7"/>
          <p:cNvSpPr txBox="1"/>
          <p:nvPr>
            <p:ph type="ctrTitle"/>
          </p:nvPr>
        </p:nvSpPr>
        <p:spPr>
          <a:xfrm>
            <a:off x="1104900" y="2292094"/>
            <a:ext cx="5734050" cy="22196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7"/>
          <p:cNvSpPr/>
          <p:nvPr>
            <p:ph idx="2" type="pic"/>
          </p:nvPr>
        </p:nvSpPr>
        <p:spPr>
          <a:xfrm>
            <a:off x="6981063" y="1310656"/>
            <a:ext cx="5210937" cy="4208604"/>
          </a:xfrm>
          <a:prstGeom prst="rect">
            <a:avLst/>
          </a:prstGeom>
          <a:solidFill>
            <a:srgbClr val="DED9D6"/>
          </a:solidFill>
          <a:ln>
            <a:noFill/>
          </a:ln>
        </p:spPr>
      </p:sp>
      <p:sp>
        <p:nvSpPr>
          <p:cNvPr id="29" name="Google Shape;29;p27"/>
          <p:cNvSpPr txBox="1"/>
          <p:nvPr>
            <p:ph idx="1" type="subTitle"/>
          </p:nvPr>
        </p:nvSpPr>
        <p:spPr>
          <a:xfrm>
            <a:off x="1104900" y="4511784"/>
            <a:ext cx="5734050" cy="955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30" name="Google Shape;30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6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6"/>
          <p:cNvSpPr txBox="1"/>
          <p:nvPr>
            <p:ph idx="1" type="body"/>
          </p:nvPr>
        </p:nvSpPr>
        <p:spPr>
          <a:xfrm>
            <a:off x="5641848" y="1600199"/>
            <a:ext cx="5445252" cy="4572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 sz="2000"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9pPr>
          </a:lstStyle>
          <a:p/>
        </p:txBody>
      </p:sp>
      <p:sp>
        <p:nvSpPr>
          <p:cNvPr id="96" name="Google Shape;96;p36"/>
          <p:cNvSpPr txBox="1"/>
          <p:nvPr>
            <p:ph idx="2" type="body"/>
          </p:nvPr>
        </p:nvSpPr>
        <p:spPr>
          <a:xfrm>
            <a:off x="1104900" y="1600200"/>
            <a:ext cx="4384548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7" name="Google Shape;97;p36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6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6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7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7"/>
          <p:cNvSpPr txBox="1"/>
          <p:nvPr>
            <p:ph idx="1" type="body"/>
          </p:nvPr>
        </p:nvSpPr>
        <p:spPr>
          <a:xfrm rot="5400000">
            <a:off x="3810000" y="-1104900"/>
            <a:ext cx="4572000" cy="99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103" name="Google Shape;103;p37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7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37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showMasterSp="0" type="vertTitleAndTx">
  <p:cSld name="VERTICAL_TITLE_AND_VERTICAL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8"/>
          <p:cNvSpPr txBox="1"/>
          <p:nvPr>
            <p:ph type="title"/>
          </p:nvPr>
        </p:nvSpPr>
        <p:spPr>
          <a:xfrm rot="5400000">
            <a:off x="7323931" y="2413794"/>
            <a:ext cx="5811838" cy="17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8"/>
          <p:cNvSpPr txBox="1"/>
          <p:nvPr>
            <p:ph idx="1" type="body"/>
          </p:nvPr>
        </p:nvSpPr>
        <p:spPr>
          <a:xfrm rot="5400000">
            <a:off x="2248429" y="-778404"/>
            <a:ext cx="5811838" cy="80988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109" name="Google Shape;109;p38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8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38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112" name="Google Shape;112;p38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113" name="Google Shape;113;p38"/>
            <p:cNvCxnSpPr/>
            <p:nvPr/>
          </p:nvCxnSpPr>
          <p:spPr>
            <a:xfrm rot="10800000">
              <a:off x="1073150" y="1219201"/>
              <a:ext cx="100584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4" name="Google Shape;114;p38"/>
            <p:cNvCxnSpPr/>
            <p:nvPr/>
          </p:nvCxnSpPr>
          <p:spPr>
            <a:xfrm rot="10800000">
              <a:off x="1073150" y="1282326"/>
              <a:ext cx="10058400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8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8"/>
          <p:cNvSpPr txBox="1"/>
          <p:nvPr>
            <p:ph idx="1" type="body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34" name="Google Shape;34;p28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8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8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9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9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9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9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0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0"/>
          <p:cNvSpPr/>
          <p:nvPr>
            <p:ph idx="2" type="pic"/>
          </p:nvPr>
        </p:nvSpPr>
        <p:spPr>
          <a:xfrm>
            <a:off x="4654671" y="1600199"/>
            <a:ext cx="6430912" cy="4572001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30"/>
          <p:cNvSpPr txBox="1"/>
          <p:nvPr>
            <p:ph idx="1" type="body"/>
          </p:nvPr>
        </p:nvSpPr>
        <p:spPr>
          <a:xfrm>
            <a:off x="1104900" y="1600200"/>
            <a:ext cx="3396996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6" name="Google Shape;46;p30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0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0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31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31"/>
          <p:cNvSpPr txBox="1"/>
          <p:nvPr>
            <p:ph type="ctrTitle"/>
          </p:nvPr>
        </p:nvSpPr>
        <p:spPr>
          <a:xfrm>
            <a:off x="1104900" y="2292094"/>
            <a:ext cx="10096500" cy="22196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1"/>
          <p:cNvSpPr txBox="1"/>
          <p:nvPr>
            <p:ph idx="1" type="subTitle"/>
          </p:nvPr>
        </p:nvSpPr>
        <p:spPr>
          <a:xfrm>
            <a:off x="1104898" y="4511784"/>
            <a:ext cx="10096501" cy="955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4" name="Google Shape;54;p31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1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1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57" name="Google Shape;57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showMasterSp="0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32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60" name="Google Shape;60;p32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61" name="Google Shape;61;p32"/>
              <p:cNvCxnSpPr/>
              <p:nvPr/>
            </p:nvCxnSpPr>
            <p:spPr>
              <a:xfrm>
                <a:off x="507492" y="1564644"/>
                <a:ext cx="8129016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2" name="Google Shape;62;p32"/>
              <p:cNvCxnSpPr/>
              <p:nvPr/>
            </p:nvCxnSpPr>
            <p:spPr>
              <a:xfrm>
                <a:off x="507492" y="1501519"/>
                <a:ext cx="8129016" cy="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63" name="Google Shape;63;p32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4" name="Google Shape;64;p32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65" name="Google Shape;65;p32"/>
              <p:cNvCxnSpPr/>
              <p:nvPr/>
            </p:nvCxnSpPr>
            <p:spPr>
              <a:xfrm>
                <a:off x="507492" y="1564644"/>
                <a:ext cx="8129016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6" name="Google Shape;66;p32"/>
              <p:cNvCxnSpPr/>
              <p:nvPr/>
            </p:nvCxnSpPr>
            <p:spPr>
              <a:xfrm>
                <a:off x="507492" y="1501519"/>
                <a:ext cx="8129016" cy="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sp>
        <p:nvSpPr>
          <p:cNvPr id="67" name="Google Shape;67;p32"/>
          <p:cNvSpPr txBox="1"/>
          <p:nvPr>
            <p:ph type="title"/>
          </p:nvPr>
        </p:nvSpPr>
        <p:spPr>
          <a:xfrm>
            <a:off x="1104899" y="2971806"/>
            <a:ext cx="10071099" cy="1684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2"/>
          <p:cNvSpPr txBox="1"/>
          <p:nvPr>
            <p:ph idx="1" type="body"/>
          </p:nvPr>
        </p:nvSpPr>
        <p:spPr>
          <a:xfrm>
            <a:off x="1104899" y="4655956"/>
            <a:ext cx="10071099" cy="509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2000"/>
              <a:buNone/>
              <a:defRPr sz="2000">
                <a:solidFill>
                  <a:srgbClr val="96939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1800"/>
              <a:buNone/>
              <a:defRPr sz="1800">
                <a:solidFill>
                  <a:srgbClr val="96939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9pPr>
          </a:lstStyle>
          <a:p/>
        </p:txBody>
      </p:sp>
      <p:sp>
        <p:nvSpPr>
          <p:cNvPr id="69" name="Google Shape;69;p32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2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2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72" name="Google Shape;72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25880" y="0"/>
            <a:ext cx="1783188" cy="2971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типа объектов" type="twoObj">
  <p:cSld name="TWO_OBJECT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3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3"/>
          <p:cNvSpPr txBox="1"/>
          <p:nvPr>
            <p:ph idx="1" type="body"/>
          </p:nvPr>
        </p:nvSpPr>
        <p:spPr>
          <a:xfrm>
            <a:off x="1104900" y="1600200"/>
            <a:ext cx="4914900" cy="4571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9pPr>
          </a:lstStyle>
          <a:p/>
        </p:txBody>
      </p:sp>
      <p:sp>
        <p:nvSpPr>
          <p:cNvPr id="76" name="Google Shape;76;p33"/>
          <p:cNvSpPr txBox="1"/>
          <p:nvPr>
            <p:ph idx="2" type="body"/>
          </p:nvPr>
        </p:nvSpPr>
        <p:spPr>
          <a:xfrm>
            <a:off x="6172200" y="1600200"/>
            <a:ext cx="4914900" cy="4571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77" name="Google Shape;77;p33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3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3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4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4"/>
          <p:cNvSpPr txBox="1"/>
          <p:nvPr>
            <p:ph idx="1" type="body"/>
          </p:nvPr>
        </p:nvSpPr>
        <p:spPr>
          <a:xfrm>
            <a:off x="1104900" y="1600200"/>
            <a:ext cx="4919472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3" name="Google Shape;83;p34"/>
          <p:cNvSpPr txBox="1"/>
          <p:nvPr>
            <p:ph idx="2" type="body"/>
          </p:nvPr>
        </p:nvSpPr>
        <p:spPr>
          <a:xfrm>
            <a:off x="1104900" y="2424112"/>
            <a:ext cx="4919472" cy="3748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84" name="Google Shape;84;p34"/>
          <p:cNvSpPr txBox="1"/>
          <p:nvPr>
            <p:ph idx="3" type="body"/>
          </p:nvPr>
        </p:nvSpPr>
        <p:spPr>
          <a:xfrm>
            <a:off x="6166110" y="1600200"/>
            <a:ext cx="4919472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5" name="Google Shape;85;p34"/>
          <p:cNvSpPr txBox="1"/>
          <p:nvPr>
            <p:ph idx="4" type="body"/>
          </p:nvPr>
        </p:nvSpPr>
        <p:spPr>
          <a:xfrm>
            <a:off x="6166110" y="2424112"/>
            <a:ext cx="4919472" cy="3748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86" name="Google Shape;86;p34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4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4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showMasterSp="0" type="blank">
  <p:cSld name="BLAN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5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5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5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6"/>
          <p:cNvSpPr txBox="1"/>
          <p:nvPr>
            <p:ph idx="1" type="body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6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6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6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15" name="Google Shape;15;p26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6" name="Google Shape;16;p26"/>
            <p:cNvCxnSpPr/>
            <p:nvPr/>
          </p:nvCxnSpPr>
          <p:spPr>
            <a:xfrm rot="10800000">
              <a:off x="1073150" y="1219201"/>
              <a:ext cx="100584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" name="Google Shape;17;p26"/>
            <p:cNvCxnSpPr/>
            <p:nvPr/>
          </p:nvCxnSpPr>
          <p:spPr>
            <a:xfrm rot="10800000">
              <a:off x="1073150" y="1282326"/>
              <a:ext cx="10058400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jpg"/><Relationship Id="rId4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"/>
          <p:cNvSpPr txBox="1"/>
          <p:nvPr>
            <p:ph type="ctrTitle"/>
          </p:nvPr>
        </p:nvSpPr>
        <p:spPr>
          <a:xfrm>
            <a:off x="526825" y="2520700"/>
            <a:ext cx="6326400" cy="1551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ru-RU" sz="2800"/>
              <a:t>ФОРМИРОВАНИЕ БЕЛОРУССКОЙ НАЦИИ. ЭВОЛЮЦИЯ КОНФЕССИОНАЛЬНЫХ ОТНОШЕНИЙ В XIX - НАЧАЛЕ ХХ В. </a:t>
            </a:r>
            <a:endParaRPr b="1" sz="2800"/>
          </a:p>
        </p:txBody>
      </p:sp>
      <p:pic>
        <p:nvPicPr>
          <p:cNvPr id="121" name="Google Shape;121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1063" y="1310656"/>
            <a:ext cx="5210937" cy="4208604"/>
          </a:xfrm>
          <a:prstGeom prst="rect">
            <a:avLst/>
          </a:prstGeom>
          <a:solidFill>
            <a:srgbClr val="DED9D6"/>
          </a:solidFill>
          <a:ln>
            <a:noFill/>
          </a:ln>
        </p:spPr>
      </p:pic>
      <p:sp>
        <p:nvSpPr>
          <p:cNvPr id="122" name="Google Shape;122;p1"/>
          <p:cNvSpPr txBox="1"/>
          <p:nvPr>
            <p:ph idx="1" type="subTitle"/>
          </p:nvPr>
        </p:nvSpPr>
        <p:spPr>
          <a:xfrm>
            <a:off x="526837" y="4118963"/>
            <a:ext cx="5734200" cy="340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/>
              <a:t>История Беларуси (подготовительный курс)</a:t>
            </a:r>
            <a:endParaRPr/>
          </a:p>
        </p:txBody>
      </p:sp>
      <p:sp>
        <p:nvSpPr>
          <p:cNvPr id="123" name="Google Shape;123;p1"/>
          <p:cNvSpPr txBox="1"/>
          <p:nvPr/>
        </p:nvSpPr>
        <p:spPr>
          <a:xfrm>
            <a:off x="1794567" y="724277"/>
            <a:ext cx="766172" cy="7078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31</a:t>
            </a:r>
            <a:endParaRPr b="1" sz="4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 txBox="1"/>
          <p:nvPr/>
        </p:nvSpPr>
        <p:spPr>
          <a:xfrm>
            <a:off x="6457950" y="5869803"/>
            <a:ext cx="5628426" cy="3408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r>
              <a:rPr b="0" lang="ru-RU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Ситник П.В.</a:t>
            </a:r>
            <a:endParaRPr b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"/>
          <p:cNvSpPr txBox="1"/>
          <p:nvPr/>
        </p:nvSpPr>
        <p:spPr>
          <a:xfrm>
            <a:off x="3144382" y="6449225"/>
            <a:ext cx="5628426" cy="3408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r>
              <a:rPr b="0" lang="ru-RU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b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ÐÐµÐ»Ð¾ÑÑÑÑ - ÑÑÐ¾ Ð»Ð¸ÑÐ¾Ð²ÑÑ? ÐÐ¾ÑÐµÐ¼Ñ ÐÐµÐ»Ð¾ÑÑÑÑ Ð¾ÑÐµÐ½Ñ Ð±Ð»Ð¸Ð·ÐºÐ¸ Ðº Ð¿ÑÐ¸Ð±Ð°Ð»ÑÐ°Ð¼ | ÐÐ¾ÐµÐ½Ð½ÑÐµ  Ð·Ð°Ð¼ÐµÑÐºÐ¸ | Ð¯Ð½Ð´ÐµÐºÑ ÐÐ·ÐµÐ½" id="126" name="Google Shape;126;p1"/>
          <p:cNvPicPr preferRelativeResize="0"/>
          <p:nvPr/>
        </p:nvPicPr>
        <p:blipFill rotWithShape="1">
          <a:blip r:embed="rId4">
            <a:alphaModFix/>
          </a:blip>
          <a:srcRect b="2535" l="0" r="23589" t="0"/>
          <a:stretch/>
        </p:blipFill>
        <p:spPr>
          <a:xfrm>
            <a:off x="6981063" y="1310656"/>
            <a:ext cx="5240245" cy="4214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0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Национальный и социальный состав населения</a:t>
            </a:r>
            <a:endParaRPr/>
          </a:p>
        </p:txBody>
      </p:sp>
      <p:grpSp>
        <p:nvGrpSpPr>
          <p:cNvPr id="292" name="Google Shape;292;p10"/>
          <p:cNvGrpSpPr/>
          <p:nvPr/>
        </p:nvGrpSpPr>
        <p:grpSpPr>
          <a:xfrm>
            <a:off x="1104900" y="5719313"/>
            <a:ext cx="9980682" cy="852933"/>
            <a:chOff x="2003520" y="4409464"/>
            <a:chExt cx="7964854" cy="705421"/>
          </a:xfrm>
        </p:grpSpPr>
        <p:sp>
          <p:nvSpPr>
            <p:cNvPr id="293" name="Google Shape;293;p10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0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начале XX в. количество постоянных наемных рабочих составило более 400 тыс. чело- век. Найти работу на промышленных предприятиях было очень сложно. Поэтому белорусы искали лучшей доли за пределами своего края: в России, Америке.</a:t>
              </a:r>
              <a:endParaRPr/>
            </a:p>
          </p:txBody>
        </p:sp>
      </p:grpSp>
      <p:grpSp>
        <p:nvGrpSpPr>
          <p:cNvPr id="295" name="Google Shape;295;p10"/>
          <p:cNvGrpSpPr/>
          <p:nvPr/>
        </p:nvGrpSpPr>
        <p:grpSpPr>
          <a:xfrm>
            <a:off x="1148549" y="1611044"/>
            <a:ext cx="9931718" cy="3721694"/>
            <a:chOff x="5313" y="214045"/>
            <a:chExt cx="9931718" cy="3721694"/>
          </a:xfrm>
        </p:grpSpPr>
        <p:sp>
          <p:nvSpPr>
            <p:cNvPr id="296" name="Google Shape;296;p10"/>
            <p:cNvSpPr/>
            <p:nvPr/>
          </p:nvSpPr>
          <p:spPr>
            <a:xfrm>
              <a:off x="4971173" y="1219870"/>
              <a:ext cx="3451388" cy="42244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97" name="Google Shape;297;p10"/>
            <p:cNvSpPr/>
            <p:nvPr/>
          </p:nvSpPr>
          <p:spPr>
            <a:xfrm>
              <a:off x="4925453" y="1219870"/>
              <a:ext cx="91440" cy="422446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98" name="Google Shape;298;p10"/>
            <p:cNvSpPr/>
            <p:nvPr/>
          </p:nvSpPr>
          <p:spPr>
            <a:xfrm>
              <a:off x="1519784" y="1219870"/>
              <a:ext cx="3451388" cy="422446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99" name="Google Shape;299;p10"/>
            <p:cNvSpPr/>
            <p:nvPr/>
          </p:nvSpPr>
          <p:spPr>
            <a:xfrm>
              <a:off x="1574250" y="214045"/>
              <a:ext cx="6793845" cy="1005825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10"/>
            <p:cNvSpPr txBox="1"/>
            <p:nvPr/>
          </p:nvSpPr>
          <p:spPr>
            <a:xfrm>
              <a:off x="1574250" y="214045"/>
              <a:ext cx="6793845" cy="100582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Источники формирования рабочего класса в Беларуси</a:t>
              </a:r>
              <a:endParaRPr b="1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5313" y="1642317"/>
              <a:ext cx="3028941" cy="2293422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0"/>
            <p:cNvSpPr txBox="1"/>
            <p:nvPr/>
          </p:nvSpPr>
          <p:spPr>
            <a:xfrm>
              <a:off x="5313" y="1642317"/>
              <a:ext cx="3028941" cy="229342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безземельное обнищавшее крестьянство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>
              <a:off x="3456702" y="1642317"/>
              <a:ext cx="3028941" cy="2293422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10"/>
            <p:cNvSpPr txBox="1"/>
            <p:nvPr/>
          </p:nvSpPr>
          <p:spPr>
            <a:xfrm>
              <a:off x="3456702" y="1642317"/>
              <a:ext cx="3028941" cy="229342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еврейская городская беднота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>
              <a:off x="6908090" y="1642317"/>
              <a:ext cx="3028941" cy="2293422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10"/>
            <p:cNvSpPr txBox="1"/>
            <p:nvPr/>
          </p:nvSpPr>
          <p:spPr>
            <a:xfrm>
              <a:off x="6908090" y="1642317"/>
              <a:ext cx="3028941" cy="229342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ремесленники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1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Национальный и социальный состав населения</a:t>
            </a:r>
            <a:endParaRPr/>
          </a:p>
        </p:txBody>
      </p:sp>
      <p:grpSp>
        <p:nvGrpSpPr>
          <p:cNvPr id="313" name="Google Shape;313;p11"/>
          <p:cNvGrpSpPr/>
          <p:nvPr/>
        </p:nvGrpSpPr>
        <p:grpSpPr>
          <a:xfrm>
            <a:off x="1104900" y="5080957"/>
            <a:ext cx="9980682" cy="1491289"/>
            <a:chOff x="2003520" y="4409464"/>
            <a:chExt cx="7964854" cy="705421"/>
          </a:xfrm>
        </p:grpSpPr>
        <p:sp>
          <p:nvSpPr>
            <p:cNvPr id="314" name="Google Shape;314;p11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11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белорусском обществе численное преимущество принадлежало крестьянству, состояв- шему в основном из представителей коренного этноса. Характерной особенностью бело- русского этноса являлось то, что более 90% белорусов жили в сельской местности и зани- мались сельским хозяйством. Миллионы крестьян едва сводили концы с концами, около 9% из них не имели своей земли.</a:t>
              </a:r>
              <a:endParaRPr/>
            </a:p>
          </p:txBody>
        </p:sp>
      </p:grpSp>
      <p:sp>
        <p:nvSpPr>
          <p:cNvPr id="316" name="Google Shape;316;p11"/>
          <p:cNvSpPr txBox="1"/>
          <p:nvPr/>
        </p:nvSpPr>
        <p:spPr>
          <a:xfrm>
            <a:off x="2296216" y="2957782"/>
            <a:ext cx="3165176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Белорусские крестьяне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1392" y="1475117"/>
            <a:ext cx="5114234" cy="339479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2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Национальное самосознание</a:t>
            </a:r>
            <a:endParaRPr/>
          </a:p>
        </p:txBody>
      </p:sp>
      <p:grpSp>
        <p:nvGrpSpPr>
          <p:cNvPr id="324" name="Google Shape;324;p12"/>
          <p:cNvGrpSpPr/>
          <p:nvPr/>
        </p:nvGrpSpPr>
        <p:grpSpPr>
          <a:xfrm>
            <a:off x="1104900" y="4615131"/>
            <a:ext cx="9980682" cy="1957115"/>
            <a:chOff x="2003520" y="4409464"/>
            <a:chExt cx="7964854" cy="705421"/>
          </a:xfrm>
        </p:grpSpPr>
        <p:sp>
          <p:nvSpPr>
            <p:cNvPr id="325" name="Google Shape;325;p12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12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Становление белорусской нации характеризовалось формированием </a:t>
              </a: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национального са- мосознания 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 совокупности идей, представлений, убеждений, верований, в которых народ понимает себя как национальную общность и исторические корни своего происхождения. Процесс формирования нации был также связан с оформлением белорусской националь- ной идеи - представлениями, в которых выражалось понимание белорусов как самостоя- тельной общности людей. Смыслом национальной идеи стало достижение белорусами собственной государственности. </a:t>
              </a:r>
              <a:endParaRPr/>
            </a:p>
          </p:txBody>
        </p:sp>
      </p:grpSp>
      <p:pic>
        <p:nvPicPr>
          <p:cNvPr id="327" name="Google Shape;32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2663" y="1449401"/>
            <a:ext cx="4232539" cy="301471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28" name="Google Shape;328;p12"/>
          <p:cNvSpPr txBox="1"/>
          <p:nvPr/>
        </p:nvSpPr>
        <p:spPr>
          <a:xfrm>
            <a:off x="2407487" y="2664370"/>
            <a:ext cx="31653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Белорусские крестьянки в национальных костюмах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3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Национальное самосознание</a:t>
            </a:r>
            <a:endParaRPr/>
          </a:p>
        </p:txBody>
      </p:sp>
      <p:grpSp>
        <p:nvGrpSpPr>
          <p:cNvPr id="335" name="Google Shape;335;p13"/>
          <p:cNvGrpSpPr/>
          <p:nvPr/>
        </p:nvGrpSpPr>
        <p:grpSpPr>
          <a:xfrm>
            <a:off x="1104872" y="4035877"/>
            <a:ext cx="6365511" cy="2536341"/>
            <a:chOff x="2003520" y="4409464"/>
            <a:chExt cx="7964854" cy="705421"/>
          </a:xfrm>
        </p:grpSpPr>
        <p:sp>
          <p:nvSpPr>
            <p:cNvPr id="336" name="Google Shape;336;p13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3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Одной из форм проявления национального самосознания стали собственные названия. В конце XIX - начале XX в. наименования «Беларусь» и «белорусы» закрепляются за всей этнической территорией белорусов. Часть населения Беларуси называла себя «тутэйшыя» (здешние). В неко- торых местностях существовали региональные названия, которые относились к территориям: «полешуки» - ко все- му Полесью, «пинчуки», «туровцы» - к его отдельным час- тям. </a:t>
              </a:r>
              <a:endParaRPr/>
            </a:p>
          </p:txBody>
        </p:sp>
      </p:grpSp>
      <p:sp>
        <p:nvSpPr>
          <p:cNvPr id="338" name="Google Shape;338;p13"/>
          <p:cNvSpPr txBox="1"/>
          <p:nvPr/>
        </p:nvSpPr>
        <p:spPr>
          <a:xfrm>
            <a:off x="4512653" y="1404913"/>
            <a:ext cx="3165176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Белорус. Худ. И.Репин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Картинки по запросу репин картины" id="339" name="Google Shape;33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5014" y="1466491"/>
            <a:ext cx="3460567" cy="510575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4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/>
              <a:t>Положение конфессий в Беларуси после присоединения к Рос- сийской империи. Упразднение униатской церкви (1839 г.)</a:t>
            </a:r>
            <a:endParaRPr/>
          </a:p>
        </p:txBody>
      </p:sp>
      <p:grpSp>
        <p:nvGrpSpPr>
          <p:cNvPr id="346" name="Google Shape;346;p14"/>
          <p:cNvGrpSpPr/>
          <p:nvPr/>
        </p:nvGrpSpPr>
        <p:grpSpPr>
          <a:xfrm>
            <a:off x="1104900" y="4787660"/>
            <a:ext cx="9980682" cy="1784586"/>
            <a:chOff x="2003520" y="4409464"/>
            <a:chExt cx="7964854" cy="705421"/>
          </a:xfrm>
        </p:grpSpPr>
        <p:sp>
          <p:nvSpPr>
            <p:cNvPr id="347" name="Google Shape;347;p14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14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своей конфессиональной политике царское правительство важнейшим условием полити- ческой стабильности в западных губерниях считало объединение государственной власти и православного населения. Это предопределило судьбу униатской церкви. В 1839 г. По- лоцкий церковный собор провозгласил отмену Брестской унии 1596 г. и принял решение о присоединении униатской церкви к русской православной. 1,5 млн униатов в Беларуси ста- ли считаться православными, произошла ликвидация униатской конфессии.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14"/>
          <p:cNvGrpSpPr/>
          <p:nvPr/>
        </p:nvGrpSpPr>
        <p:grpSpPr>
          <a:xfrm>
            <a:off x="2503127" y="1482016"/>
            <a:ext cx="7662313" cy="3038374"/>
            <a:chOff x="1291" y="24631"/>
            <a:chExt cx="7662313" cy="3038374"/>
          </a:xfrm>
        </p:grpSpPr>
        <p:sp>
          <p:nvSpPr>
            <p:cNvPr id="350" name="Google Shape;350;p14"/>
            <p:cNvSpPr/>
            <p:nvPr/>
          </p:nvSpPr>
          <p:spPr>
            <a:xfrm>
              <a:off x="3832448" y="950931"/>
              <a:ext cx="2683786" cy="38904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51" name="Google Shape;351;p14"/>
            <p:cNvSpPr/>
            <p:nvPr/>
          </p:nvSpPr>
          <p:spPr>
            <a:xfrm>
              <a:off x="3786728" y="950931"/>
              <a:ext cx="91440" cy="38904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52" name="Google Shape;352;p14"/>
            <p:cNvSpPr/>
            <p:nvPr/>
          </p:nvSpPr>
          <p:spPr>
            <a:xfrm>
              <a:off x="1148661" y="950931"/>
              <a:ext cx="2683786" cy="389045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53" name="Google Shape;353;p14"/>
            <p:cNvSpPr/>
            <p:nvPr/>
          </p:nvSpPr>
          <p:spPr>
            <a:xfrm>
              <a:off x="1688230" y="24631"/>
              <a:ext cx="4288434" cy="926299"/>
            </a:xfrm>
            <a:prstGeom prst="rect">
              <a:avLst/>
            </a:prstGeom>
            <a:solidFill>
              <a:schemeClr val="lt1"/>
            </a:solidFill>
            <a:ln cap="flat" cmpd="thickThin" w="48000">
              <a:solidFill>
                <a:srgbClr val="49413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14"/>
            <p:cNvSpPr txBox="1"/>
            <p:nvPr/>
          </p:nvSpPr>
          <p:spPr>
            <a:xfrm>
              <a:off x="1688230" y="24631"/>
              <a:ext cx="4288434" cy="9262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Конфессиональная политика</a:t>
              </a:r>
              <a:endParaRPr b="1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1291" y="1339977"/>
              <a:ext cx="2294740" cy="1723028"/>
            </a:xfrm>
            <a:prstGeom prst="rect">
              <a:avLst/>
            </a:prstGeom>
            <a:solidFill>
              <a:schemeClr val="lt1"/>
            </a:solidFill>
            <a:ln cap="flat" cmpd="thickThin" w="48000">
              <a:solidFill>
                <a:srgbClr val="49413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4"/>
            <p:cNvSpPr txBox="1"/>
            <p:nvPr/>
          </p:nvSpPr>
          <p:spPr>
            <a:xfrm>
              <a:off x="1291" y="1339977"/>
              <a:ext cx="2294740" cy="172302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Православная церковь: </a:t>
              </a:r>
              <a:r>
                <a:rPr b="0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заняла господствующее положение, получала государственную поддержку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2685077" y="1339977"/>
              <a:ext cx="2294740" cy="1723028"/>
            </a:xfrm>
            <a:prstGeom prst="rect">
              <a:avLst/>
            </a:prstGeom>
            <a:solidFill>
              <a:schemeClr val="lt1"/>
            </a:solidFill>
            <a:ln cap="flat" cmpd="thickThin" w="48000">
              <a:solidFill>
                <a:srgbClr val="49413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4"/>
            <p:cNvSpPr txBox="1"/>
            <p:nvPr/>
          </p:nvSpPr>
          <p:spPr>
            <a:xfrm>
              <a:off x="2685077" y="1339977"/>
              <a:ext cx="2294740" cy="172302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Католическая церковь: </a:t>
              </a:r>
              <a:r>
                <a:rPr b="0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запрет склонять к католической вере православное население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5368864" y="1339977"/>
              <a:ext cx="2294740" cy="1723028"/>
            </a:xfrm>
            <a:prstGeom prst="rect">
              <a:avLst/>
            </a:prstGeom>
            <a:solidFill>
              <a:schemeClr val="lt1"/>
            </a:solidFill>
            <a:ln cap="flat" cmpd="thickThin" w="48000">
              <a:solidFill>
                <a:srgbClr val="49413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14"/>
            <p:cNvSpPr txBox="1"/>
            <p:nvPr/>
          </p:nvSpPr>
          <p:spPr>
            <a:xfrm>
              <a:off x="5368864" y="1339977"/>
              <a:ext cx="2294740" cy="172302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Униатская церковь: </a:t>
              </a:r>
              <a:r>
                <a:rPr b="0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перевод в православие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5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/>
              <a:t>Мероприятия российских властей по национально-религиозному вопросу во второй половине XIX в. </a:t>
            </a:r>
            <a:endParaRPr/>
          </a:p>
        </p:txBody>
      </p:sp>
      <p:grpSp>
        <p:nvGrpSpPr>
          <p:cNvPr id="367" name="Google Shape;367;p15"/>
          <p:cNvGrpSpPr/>
          <p:nvPr/>
        </p:nvGrpSpPr>
        <p:grpSpPr>
          <a:xfrm>
            <a:off x="1104900" y="5063706"/>
            <a:ext cx="9980682" cy="1508540"/>
            <a:chOff x="2003520" y="4409464"/>
            <a:chExt cx="7964854" cy="705421"/>
          </a:xfrm>
        </p:grpSpPr>
        <p:sp>
          <p:nvSpPr>
            <p:cNvPr id="368" name="Google Shape;368;p15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15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После восстаний 1830-1831 и 1863-1864 гг. одним из важнейших направлений правительст- венной политики стала борьба против влияния католической церкви, которая поддержива- ла повстанцев. Были закрыты многие костёлы и монастыри, их земли конфискованы, строительство новых храмов запрещалось, а католические службы в ряде приходов стали проводиться на русском языке.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0" name="Google Shape;37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5241" y="1475360"/>
            <a:ext cx="4706505" cy="328614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71" name="Google Shape;371;p15"/>
          <p:cNvSpPr txBox="1"/>
          <p:nvPr/>
        </p:nvSpPr>
        <p:spPr>
          <a:xfrm>
            <a:off x="2484409" y="2826046"/>
            <a:ext cx="3610800" cy="83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Иезуитская академия в Полоцке. Рис. Н.Орды.. Вторая половина XIX в.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6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Западнорусизм</a:t>
            </a:r>
            <a:endParaRPr/>
          </a:p>
        </p:txBody>
      </p:sp>
      <p:grpSp>
        <p:nvGrpSpPr>
          <p:cNvPr id="378" name="Google Shape;378;p16"/>
          <p:cNvGrpSpPr/>
          <p:nvPr/>
        </p:nvGrpSpPr>
        <p:grpSpPr>
          <a:xfrm>
            <a:off x="1104900" y="4028536"/>
            <a:ext cx="5735847" cy="2543709"/>
            <a:chOff x="2003520" y="4409464"/>
            <a:chExt cx="7964854" cy="705421"/>
          </a:xfrm>
        </p:grpSpPr>
        <p:sp>
          <p:nvSpPr>
            <p:cNvPr id="379" name="Google Shape;379;p16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6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конце 1830-х гг. в Северо-Западном крае возни- кает </a:t>
              </a: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западнорусизм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Согласно этой теории, одним из создателей которой был историк Михаил Кояло- вич, белорусы рассматривались как составная часть русского этноса, а главное направление раз- вития белорусского края связывалось с его возвра- щением от польского католичества к русскому пра- вославию. С таких позиций создавались и школь- ные учебники для Северо-Западного края.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Картинки по запросу иван носович" id="381" name="Google Shape;381;p16"/>
          <p:cNvPicPr preferRelativeResize="0"/>
          <p:nvPr/>
        </p:nvPicPr>
        <p:blipFill rotWithShape="1">
          <a:blip r:embed="rId3">
            <a:alphaModFix/>
          </a:blip>
          <a:srcRect b="0" l="1801" r="2580" t="0"/>
          <a:stretch/>
        </p:blipFill>
        <p:spPr>
          <a:xfrm flipH="1">
            <a:off x="7020862" y="1449237"/>
            <a:ext cx="4038829" cy="512300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82" name="Google Shape;382;p16"/>
          <p:cNvSpPr txBox="1"/>
          <p:nvPr/>
        </p:nvSpPr>
        <p:spPr>
          <a:xfrm>
            <a:off x="3160768" y="1449236"/>
            <a:ext cx="3860093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М.О.Коялович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7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2400"/>
              <a:t>Вызревание белорусской национальной идеи. Теоретическое офор- мление белорусской национальной идеи студентами-гомоновцами</a:t>
            </a:r>
            <a:endParaRPr sz="2400"/>
          </a:p>
        </p:txBody>
      </p:sp>
      <p:grpSp>
        <p:nvGrpSpPr>
          <p:cNvPr id="389" name="Google Shape;389;p17"/>
          <p:cNvGrpSpPr/>
          <p:nvPr/>
        </p:nvGrpSpPr>
        <p:grpSpPr>
          <a:xfrm>
            <a:off x="976313" y="1414732"/>
            <a:ext cx="7425816" cy="5182025"/>
            <a:chOff x="2003520" y="4409464"/>
            <a:chExt cx="7964854" cy="705421"/>
          </a:xfrm>
        </p:grpSpPr>
        <p:sp>
          <p:nvSpPr>
            <p:cNvPr id="390" name="Google Shape;390;p17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7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1884 г. студенты - уроженцы Беларуси создали в Петербурге груп- пу «Гомон», которую возглавили Александр Марченко из Витебска и уроженец Могилёва Хаим Ратнер. Свои задачи и программу группа изложила в двух номерах нелегального журнала «Гомон». Гомонов- цы первыми из революционеров заявили о существовании белорус- ской нации и поставили вопрос о её национальной самостоятель- ности. Они доказывали, что белорусский народ имеет свой язык, территорию, культуру, быт, историческое прошлое, а Беларусь представляет собой единый экономический район. Они заявляли о законных правах белорусского народа на самостоятельное и равно- правное положение в «общей славянской семье». Будущую госу- дарственность Беларуси гомоновцы видели в союзе с социалисти- ческой Россией </a:t>
              </a:r>
              <a:r>
                <a:rPr lang="ru-RU" sz="1800">
                  <a:solidFill>
                    <a:schemeClr val="dk1"/>
                  </a:solidFill>
                </a:rPr>
                <a:t>-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страной равноправных и добровольно объединён- ных краёв. Добиваться своей мечты они намеревались револю- ционным путём. Представления белорусских студентов-гомоновцев, в которых они выражали понимание себя как представителей свое- го народа и смысл его исторического существования, стали свиде- тельством оформления белорусской национальной идеи.</a:t>
              </a:r>
              <a:endParaRPr/>
            </a:p>
          </p:txBody>
        </p:sp>
      </p:grpSp>
      <p:pic>
        <p:nvPicPr>
          <p:cNvPr descr="ÐÐ°ÑÑÐ¸Ð½ÐºÐ¸ Ð¿Ð¾ Ð·Ð°Ð¿ÑÐ¾ÑÑ &quot;Ð³Ð¾Ð¼Ð¾Ð½&quot;" id="392" name="Google Shape;39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54404" y="2189690"/>
            <a:ext cx="2531178" cy="275898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93" name="Google Shape;393;p17"/>
          <p:cNvSpPr txBox="1"/>
          <p:nvPr/>
        </p:nvSpPr>
        <p:spPr>
          <a:xfrm>
            <a:off x="8554405" y="5084684"/>
            <a:ext cx="2531178" cy="8309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Первый номер нелегального журнала «Гомон»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8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Роль газеты «Наша Ніва» в развитии национального движе- ния и культуры Беларуси</a:t>
            </a:r>
            <a:endParaRPr/>
          </a:p>
        </p:txBody>
      </p:sp>
      <p:grpSp>
        <p:nvGrpSpPr>
          <p:cNvPr id="400" name="Google Shape;400;p18"/>
          <p:cNvGrpSpPr/>
          <p:nvPr/>
        </p:nvGrpSpPr>
        <p:grpSpPr>
          <a:xfrm>
            <a:off x="1104927" y="5072301"/>
            <a:ext cx="9980759" cy="1625572"/>
            <a:chOff x="2003520" y="4409464"/>
            <a:chExt cx="7964854" cy="705421"/>
          </a:xfrm>
        </p:grpSpPr>
        <p:sp>
          <p:nvSpPr>
            <p:cNvPr id="401" name="Google Shape;401;p18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18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1906-1915 гг. в Вильне выходила легальная белорусская еженедельная общественно-по- литическая, научно-просветительская, литературно-художественная газета «Наша ніва». Её изданием руководили лидеры БСГ братья Антон и Иван Луцкевичи. До 1912 г. газета печа- талась кириллицей и латиницей, позже - только кириллицей. «Наша ніва» ориентировалась преимущественно на крестьянство и сельскую интеллигенцию, мелких служащих и рабо- чих.</a:t>
              </a:r>
              <a:endParaRPr/>
            </a:p>
          </p:txBody>
        </p:sp>
      </p:grpSp>
      <p:sp>
        <p:nvSpPr>
          <p:cNvPr id="403" name="Google Shape;403;p18"/>
          <p:cNvSpPr txBox="1"/>
          <p:nvPr/>
        </p:nvSpPr>
        <p:spPr>
          <a:xfrm>
            <a:off x="3575877" y="1423358"/>
            <a:ext cx="2589882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Иван Луцкевич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Картинки по запросу іван луцкевіч" id="404" name="Google Shape;40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0790" y="1423358"/>
            <a:ext cx="2416907" cy="349588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Картинки по запросу антон луцкевіч" id="405" name="Google Shape;405;p18"/>
          <p:cNvPicPr preferRelativeResize="0"/>
          <p:nvPr/>
        </p:nvPicPr>
        <p:blipFill rotWithShape="1">
          <a:blip r:embed="rId4">
            <a:alphaModFix/>
          </a:blip>
          <a:srcRect b="12771" l="0" r="0" t="0"/>
          <a:stretch/>
        </p:blipFill>
        <p:spPr>
          <a:xfrm>
            <a:off x="8509709" y="1423358"/>
            <a:ext cx="2549982" cy="349588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06" name="Google Shape;406;p18"/>
          <p:cNvSpPr txBox="1"/>
          <p:nvPr/>
        </p:nvSpPr>
        <p:spPr>
          <a:xfrm>
            <a:off x="5777229" y="4580689"/>
            <a:ext cx="2732480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Антон Луцкевич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9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Роль газеты «Наша Ніва» в развитии национального движе- ния и культуры Беларуси</a:t>
            </a:r>
            <a:endParaRPr/>
          </a:p>
        </p:txBody>
      </p:sp>
      <p:grpSp>
        <p:nvGrpSpPr>
          <p:cNvPr id="413" name="Google Shape;413;p19"/>
          <p:cNvGrpSpPr/>
          <p:nvPr/>
        </p:nvGrpSpPr>
        <p:grpSpPr>
          <a:xfrm>
            <a:off x="1104900" y="3545456"/>
            <a:ext cx="6322443" cy="3026789"/>
            <a:chOff x="2003520" y="4409464"/>
            <a:chExt cx="7964854" cy="705421"/>
          </a:xfrm>
        </p:grpSpPr>
        <p:sp>
          <p:nvSpPr>
            <p:cNvPr id="414" name="Google Shape;414;p19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19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Свою первоочередную и главную задачу «Наша ніва» ви- дела в борьбе за признание факта существования бело- русского народа, за его равноправие с другими народами. Много внимания газета уделяла теоретическому обосно- ванию права белорусского народа на сохранение и раз- витие своего языка и национальной культуры. «Наша ні- ва» выступала против официальной царской политики, направленной на раскол белорусского народа по вероис- поведанию на «русских» и «поляков». Газета сыграла значительную роль в пробуждении национального само- сознания белорусов.</a:t>
              </a:r>
              <a:endParaRPr/>
            </a:p>
          </p:txBody>
        </p:sp>
      </p:grpSp>
      <p:sp>
        <p:nvSpPr>
          <p:cNvPr id="416" name="Google Shape;416;p19"/>
          <p:cNvSpPr txBox="1"/>
          <p:nvPr/>
        </p:nvSpPr>
        <p:spPr>
          <a:xfrm>
            <a:off x="3688020" y="1454897"/>
            <a:ext cx="3860093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Один из номеров газеты «Наша ніва»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ÐÐ°ÑÑÐ¸Ð½ÐºÐ¸ Ð¿Ð¾ Ð·Ð°Ð¿ÑÐ¾ÑÑ &quot;Ð½Ð°ÑÐ° Ð½ÑÐ²Ð°&quot;" id="417" name="Google Shape;41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8113" y="1454897"/>
            <a:ext cx="3511579" cy="511734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Программа</a:t>
            </a:r>
            <a:endParaRPr/>
          </a:p>
        </p:txBody>
      </p:sp>
      <p:sp>
        <p:nvSpPr>
          <p:cNvPr id="133" name="Google Shape;133;p2"/>
          <p:cNvSpPr txBox="1"/>
          <p:nvPr>
            <p:ph idx="1" type="body"/>
          </p:nvPr>
        </p:nvSpPr>
        <p:spPr>
          <a:xfrm>
            <a:off x="1104900" y="1423358"/>
            <a:ext cx="9982200" cy="531387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0" spcFirstLastPara="1" rIns="0" wrap="square" tIns="45700">
            <a:normAutofit fontScale="850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▪"/>
            </a:pPr>
            <a:r>
              <a:rPr lang="ru-RU"/>
              <a:t>Условия и особенности формирования белорусской нации.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▪"/>
            </a:pPr>
            <a:r>
              <a:rPr lang="ru-RU"/>
              <a:t>Формирование общих национальных признаков. Этническая территория.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▪"/>
            </a:pPr>
            <a:r>
              <a:rPr lang="ru-RU"/>
              <a:t>Национальный и социальный состав населения.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▪"/>
            </a:pPr>
            <a:r>
              <a:rPr lang="ru-RU"/>
              <a:t>Национальное самосознание.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▪"/>
            </a:pPr>
            <a:r>
              <a:rPr lang="ru-RU"/>
              <a:t>Положение конфессий в Беларуси после присоединения к Российской империи. Изгнание иезу- итов и ограничение влияния католичества. Упразднение униатской церкви (1839 г.).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▪"/>
            </a:pPr>
            <a:r>
              <a:rPr lang="ru-RU"/>
              <a:t>Мероприятия российских властей по национально-религиозному вопросу во второй половине XIX в.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▪"/>
            </a:pPr>
            <a:r>
              <a:rPr lang="ru-RU"/>
              <a:t>Западнорусизм.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▪"/>
            </a:pPr>
            <a:r>
              <a:rPr lang="ru-RU"/>
              <a:t>Вызревание белорусской национальной идеи. Теоретическое оформление белорусской нацио- нальной идеи студентами-гомоновцами.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▪"/>
            </a:pPr>
            <a:r>
              <a:rPr lang="ru-RU"/>
              <a:t>Роль газеты «Наша Ніва» в развитии национального движения и культуры Беларуси.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▪"/>
            </a:pPr>
            <a:r>
              <a:rPr lang="ru-RU"/>
              <a:t>Изменения в религиозной жизни в начале ХХ в.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▪"/>
            </a:pPr>
            <a:r>
              <a:rPr lang="ru-RU"/>
              <a:t>Белорусское национальное движение в годы первой российской революции 1905 – 1907 гг., Первой мировой войны, Февральской буржуазной революции.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0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Изменения в религиозной жизни в начале ХХ в. </a:t>
            </a:r>
            <a:endParaRPr/>
          </a:p>
        </p:txBody>
      </p:sp>
      <p:grpSp>
        <p:nvGrpSpPr>
          <p:cNvPr id="424" name="Google Shape;424;p20"/>
          <p:cNvGrpSpPr/>
          <p:nvPr/>
        </p:nvGrpSpPr>
        <p:grpSpPr>
          <a:xfrm>
            <a:off x="1104900" y="2346384"/>
            <a:ext cx="6106783" cy="4225861"/>
            <a:chOff x="2003520" y="4409464"/>
            <a:chExt cx="7964854" cy="705421"/>
          </a:xfrm>
        </p:grpSpPr>
        <p:sp>
          <p:nvSpPr>
            <p:cNvPr id="425" name="Google Shape;425;p20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20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конце XIX – начале XX в. правящие круги Российской империи стали обращать внимание на проблему ре- формирования государственно-церковных отношений на основе принципа свободы совести. 17 апреля 1905 г. Николаем II был подписан Указ «Об укреплении начал веротерпимости». В нём провозглашались: свобода вы- бора веры в рамках христианских вероисповеданий; право супругов, переходящих из одного христианского исповедания в другое, определять религиозную при- надлежность своих детей, не достигших 14-летнего воз- раста; право перехода православных в нехристианскую веру, если до присоединения к православию они или их предки исповедовали её. Православие оставалось «первенствующим и господствующим», но любому че- ловеку разрешалось переходить в другую веру.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7" name="Google Shape;427;p20"/>
          <p:cNvSpPr txBox="1"/>
          <p:nvPr/>
        </p:nvSpPr>
        <p:spPr>
          <a:xfrm>
            <a:off x="3688020" y="1388852"/>
            <a:ext cx="3649148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Николай II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ÐÐ¸ÐºÐ¾Ð»Ð°Ð¹ II ÐÐ»ÐµÐºÑÐ°Ð½Ð´ÑÐ¾Ð²Ð¸Ñ null | Ð§Ð¸ÑÐ°ÑÑ Ð±Ð¸Ð¾Ð³ÑÐ°ÑÐ¸Ð¸ Ð¸Ð·Ð²ÐµÑÑÐ½ÑÑ Ð»Ð¸ÑÐ½Ð¾ÑÑÐµÐ¹ Ð Ð¤ Ð´Ð»Ñ  ÑÐºÐ¾Ð»ÑÐ½Ð¸ÐºÐ¾Ð² Ð¸ ÑÑÑÐ´ÐµÐ½ÑÐ¾Ð²" id="428" name="Google Shape;42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37168" y="1388852"/>
            <a:ext cx="3764815" cy="527074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/>
              <a:t>Белорусское национальное движение в годы первой российской революции 1905-1907 гг., Первой мировой войны, Февральской буржуазной революции</a:t>
            </a:r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>
            <a:off x="1104948" y="1994312"/>
            <a:ext cx="5870894" cy="4602590"/>
            <a:chOff x="2003520" y="4409464"/>
            <a:chExt cx="7964854" cy="705421"/>
          </a:xfrm>
        </p:grpSpPr>
        <p:sp>
          <p:nvSpPr>
            <p:cNvPr id="436" name="Google Shape;436;p21"/>
            <p:cNvSpPr/>
            <p:nvPr/>
          </p:nvSpPr>
          <p:spPr>
            <a:xfrm>
              <a:off x="2003520" y="4409464"/>
              <a:ext cx="7964854" cy="70542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21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годы революции 1905-1907 гг. Белорусская социа- листическая громада (БСГ) была единственной в Бе- ларуси национально-демократической партией, кото- рая выступала за автономию - широкое внутреннее самоуправление для Беларуси с сеймом в Вильне в составе Российской федеративной демократической республики. В составе I Государственной думы было 36 депутатов от 5 белорусских губерний. Многие де- путаты от национальных окраин образовали свою группу – автономистов. В неё вошла чуть ли не поло- вина депутатов от Беларуси, среди которых выделял- ся пинский землевладелец Роман Скирмунт. Эти де- путаты стояли за автономию Белорусского края, под- ч</a:t>
              </a:r>
              <a:r>
                <a:rPr lang="ru-RU" sz="1800">
                  <a:solidFill>
                    <a:schemeClr val="dk1"/>
                  </a:solidFill>
                </a:rPr>
                <a:t>ё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ркивали, что им должны руководить «коренные жи- тели, а не пришлые, чуждые и враждебные ему эле- менты».</a:t>
              </a:r>
              <a:endParaRPr/>
            </a:p>
          </p:txBody>
        </p:sp>
      </p:grpSp>
      <p:pic>
        <p:nvPicPr>
          <p:cNvPr descr="Ð Ð¾Ð¼Ð°Ð½ ÐÐ»ÐµÐºÑÐ°Ð½Ð´ÑÐ¾Ð²Ð¸Ñ Ð¡ÐºÐ¸ÑÐ¼ÑÐ½Ñ" id="438" name="Google Shape;43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5356" y="1454331"/>
            <a:ext cx="3944335" cy="514242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39" name="Google Shape;439;p21"/>
          <p:cNvSpPr txBox="1"/>
          <p:nvPr/>
        </p:nvSpPr>
        <p:spPr>
          <a:xfrm>
            <a:off x="4243836" y="1454331"/>
            <a:ext cx="2845629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Роман Скирмунт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2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/>
              <a:t>Белорусское национальное движение в годы первой российской революции 1905-1907 гг., Первой мировой войны, Февральской буржуазной революции</a:t>
            </a:r>
            <a:endParaRPr/>
          </a:p>
        </p:txBody>
      </p:sp>
      <p:grpSp>
        <p:nvGrpSpPr>
          <p:cNvPr id="446" name="Google Shape;446;p22"/>
          <p:cNvGrpSpPr/>
          <p:nvPr/>
        </p:nvGrpSpPr>
        <p:grpSpPr>
          <a:xfrm>
            <a:off x="1104900" y="1749343"/>
            <a:ext cx="6584769" cy="4822903"/>
            <a:chOff x="2003520" y="4409464"/>
            <a:chExt cx="7964854" cy="705421"/>
          </a:xfrm>
        </p:grpSpPr>
        <p:sp>
          <p:nvSpPr>
            <p:cNvPr id="447" name="Google Shape;447;p22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2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Важную роль в развитии белорусского национального дви- жения сыграл съезд белорусских национальных организа- ций, состоявшийся в марте 1917 г. в Минске. Он поддержал Временное правительство, а также высказался за автоно- мию Беларуси в составе Российской федеративной демо- кратической республики. На съезде был избран Белорус- ский национальный комитет (БНК) во главе с Р.Скирмунтом - крупным землевладельцем Минской губернии, депутатом І Государственной думы, лидером Белорусского союза зе- мельных собственников. Основной своей задачей БНК про- возгласил культурно-национальное возрождение белорус- ского народа. Делегация БНК направилась в Петроград, чтобы подать Временному правительству предложения от- носительно автономии Беларуси. Но российские буржуаз- ные политики, не считавшие белорусов отдельным наро- дом, отказались вести переговоры на эту тему. Идея авто- номии Беларуси не нашла у них поддержки.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http://pinsklib.by/wp-content/uploads/2019/08/roman_skirmunt1.jpg" id="449" name="Google Shape;44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94435" y="1410789"/>
            <a:ext cx="3317037" cy="516145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50" name="Google Shape;450;p22"/>
          <p:cNvSpPr txBox="1"/>
          <p:nvPr/>
        </p:nvSpPr>
        <p:spPr>
          <a:xfrm>
            <a:off x="4671329" y="1410789"/>
            <a:ext cx="3123106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Роман Скирмунт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3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/>
              <a:t>Белорусское национальное движение в годы первой российской революции 1905-1907 гг., Первой мировой войны, Февральской буржуазной революции</a:t>
            </a:r>
            <a:endParaRPr/>
          </a:p>
        </p:txBody>
      </p:sp>
      <p:grpSp>
        <p:nvGrpSpPr>
          <p:cNvPr id="457" name="Google Shape;457;p23"/>
          <p:cNvGrpSpPr/>
          <p:nvPr/>
        </p:nvGrpSpPr>
        <p:grpSpPr>
          <a:xfrm>
            <a:off x="1104900" y="4302034"/>
            <a:ext cx="9980682" cy="2270212"/>
            <a:chOff x="2003520" y="4409464"/>
            <a:chExt cx="7964854" cy="705421"/>
          </a:xfrm>
        </p:grpSpPr>
        <p:sp>
          <p:nvSpPr>
            <p:cNvPr id="458" name="Google Shape;458;p23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3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июле 1917 г. в Минске состоялся ІІ съезд белорусских национальных организаций и пар- тий. БСГ, составлявшая на нём большинство, определила его политическую линию. Съезд принял предложение об осуществлении национально-территориальной автономии - широ- кого внутреннего самоуправления для Беларуси в составе Российского государства - и под- черкнул необходимость добиваться её от Временного правительства. Программа БСГ пре- дусматривала введение социалистического строя путём революции, предоставление широ- ких демократических свобод, удовлетворение интересов крестьян путем передачи церков- ной и помещичьей земли в пользование всего трудового народа.</a:t>
              </a:r>
              <a:endParaRPr/>
            </a:p>
          </p:txBody>
        </p:sp>
      </p:grpSp>
      <p:sp>
        <p:nvSpPr>
          <p:cNvPr id="460" name="Google Shape;460;p23"/>
          <p:cNvSpPr txBox="1"/>
          <p:nvPr/>
        </p:nvSpPr>
        <p:spPr>
          <a:xfrm>
            <a:off x="2795025" y="2614664"/>
            <a:ext cx="3123106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Минск. 1917 г.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Ð¤Ð¾ÑÐ¾: myvimu.com" id="461" name="Google Shape;461;p23"/>
          <p:cNvPicPr preferRelativeResize="0"/>
          <p:nvPr/>
        </p:nvPicPr>
        <p:blipFill rotWithShape="1">
          <a:blip r:embed="rId3">
            <a:alphaModFix/>
          </a:blip>
          <a:srcRect b="3003" l="1893" r="1877" t="1926"/>
          <a:stretch/>
        </p:blipFill>
        <p:spPr>
          <a:xfrm>
            <a:off x="5918131" y="1402080"/>
            <a:ext cx="4044474" cy="276372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4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/>
              <a:t>Белорусское национальное движение в годы первой российской революции 1905-1907 гг., Первой мировой войны, Февральской буржуазной революции</a:t>
            </a:r>
            <a:endParaRPr/>
          </a:p>
        </p:txBody>
      </p:sp>
      <p:grpSp>
        <p:nvGrpSpPr>
          <p:cNvPr id="468" name="Google Shape;468;p24"/>
          <p:cNvGrpSpPr/>
          <p:nvPr/>
        </p:nvGrpSpPr>
        <p:grpSpPr>
          <a:xfrm>
            <a:off x="1104927" y="4554406"/>
            <a:ext cx="9980759" cy="2105964"/>
            <a:chOff x="2003520" y="4409464"/>
            <a:chExt cx="7964854" cy="705421"/>
          </a:xfrm>
        </p:grpSpPr>
        <p:sp>
          <p:nvSpPr>
            <p:cNvPr id="469" name="Google Shape;469;p24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24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ІІ съезд белорусских национальных организаций вместо БНК создал Центральную раду бе- лорусских организаций. Рада ставила целью объединить все белорусские национальные силы как на территории Беларуси, так и за её пределами. Но, несмотря на её усилия, бело- русское национальное движение оставалось разрозненным. Принципиальный характер имела постановка Радой вопроса о создании в Беларуси органа местной (белорусской краевой) власти. Он должен был избираться на Всебелорусском съезде после созыва Все- российского Учредительного собрания. Но Временное правительство отклонило такое предложение.</a:t>
              </a:r>
              <a:endParaRPr/>
            </a:p>
          </p:txBody>
        </p:sp>
      </p:grpSp>
      <p:sp>
        <p:nvSpPr>
          <p:cNvPr id="471" name="Google Shape;471;p24"/>
          <p:cNvSpPr txBox="1"/>
          <p:nvPr/>
        </p:nvSpPr>
        <p:spPr>
          <a:xfrm>
            <a:off x="2172963" y="2752448"/>
            <a:ext cx="3452402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Манифестация в Минске. 1917 г.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Ð¤Ð¾ÑÐ¾: ÐÐÐÐÐ¤Ð¤Ð" id="472" name="Google Shape;472;p24"/>
          <p:cNvPicPr preferRelativeResize="0"/>
          <p:nvPr/>
        </p:nvPicPr>
        <p:blipFill rotWithShape="1">
          <a:blip r:embed="rId3">
            <a:alphaModFix/>
          </a:blip>
          <a:srcRect b="2933" l="1287" r="1443" t="972"/>
          <a:stretch/>
        </p:blipFill>
        <p:spPr>
          <a:xfrm>
            <a:off x="5625365" y="1454331"/>
            <a:ext cx="4365142" cy="293478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5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ru-RU"/>
              <a:t>Литература</a:t>
            </a:r>
            <a:endParaRPr/>
          </a:p>
        </p:txBody>
      </p:sp>
      <p:sp>
        <p:nvSpPr>
          <p:cNvPr id="479" name="Google Shape;479;p25"/>
          <p:cNvSpPr txBox="1"/>
          <p:nvPr/>
        </p:nvSpPr>
        <p:spPr>
          <a:xfrm>
            <a:off x="1104901" y="4202168"/>
            <a:ext cx="7918330" cy="10502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361950" lvl="0" marL="36195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b="1"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Касович А.В. и др. История Беларуси. XIX – начало XXI в.: Учебное пособие для 11 класса. / Под ред. А.В.Касовича, А.П.Со- ловьянова. – Минск: Издательский центр БГУ, 2021, §§20-21.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25"/>
          <p:cNvSpPr txBox="1"/>
          <p:nvPr/>
        </p:nvSpPr>
        <p:spPr>
          <a:xfrm>
            <a:off x="1104900" y="1461896"/>
            <a:ext cx="7918330" cy="132443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0" spcFirstLastPara="1" rIns="0" wrap="square" tIns="45700">
            <a:normAutofit fontScale="25000"/>
          </a:bodyPr>
          <a:lstStyle/>
          <a:p>
            <a:pPr indent="-266700" lvl="0" marL="2667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Noto Sans Symbols"/>
              <a:buNone/>
            </a:pPr>
            <a:r>
              <a:rPr b="1" lang="ru-RU" sz="7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Панов С.В. и др. История Беларуси. Конец XVIII – начало XX в..: Учебное пособие для 8 класса. / Под ред. В.А.Сосно. – Минск: Из- дательский центр БГУ, 2018, §6; §15, п. 3-4; §19, п. 2, 4; §20-21, п. 4-5; §23; §27, п. 5; §28, п. 5.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1" name="Google Shape;48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61285" y="1454737"/>
            <a:ext cx="1923674" cy="246585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82" name="Google Shape;48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78521" y="4202168"/>
            <a:ext cx="1906438" cy="247640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Условия и особенности формирования белорусской нации</a:t>
            </a:r>
            <a:endParaRPr/>
          </a:p>
        </p:txBody>
      </p:sp>
      <p:grpSp>
        <p:nvGrpSpPr>
          <p:cNvPr id="140" name="Google Shape;140;p3"/>
          <p:cNvGrpSpPr/>
          <p:nvPr/>
        </p:nvGrpSpPr>
        <p:grpSpPr>
          <a:xfrm>
            <a:off x="1104900" y="5348377"/>
            <a:ext cx="10039350" cy="1223870"/>
            <a:chOff x="2003520" y="4409464"/>
            <a:chExt cx="7964854" cy="705421"/>
          </a:xfrm>
        </p:grpSpPr>
        <p:sp>
          <p:nvSpPr>
            <p:cNvPr id="141" name="Google Shape;141;p3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3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Вторая половина XIX - начало XX в. стали решающим этапом в процессе формирования бе- лорусской нации. </a:t>
              </a: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Нация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- это исторически сложившаяся общность людей с характерными для неё постоянным проживанием на одной территории, общностью хозяйственной жизни, общим литературным языком, схожестью культуры и психологии. </a:t>
              </a:r>
              <a:endParaRPr/>
            </a:p>
          </p:txBody>
        </p:sp>
      </p:grpSp>
      <p:grpSp>
        <p:nvGrpSpPr>
          <p:cNvPr id="143" name="Google Shape;143;p3"/>
          <p:cNvGrpSpPr/>
          <p:nvPr/>
        </p:nvGrpSpPr>
        <p:grpSpPr>
          <a:xfrm>
            <a:off x="2238814" y="1480925"/>
            <a:ext cx="6504777" cy="3590814"/>
            <a:chOff x="219441" y="592"/>
            <a:chExt cx="6504777" cy="3590814"/>
          </a:xfrm>
        </p:grpSpPr>
        <p:sp>
          <p:nvSpPr>
            <p:cNvPr id="144" name="Google Shape;144;p3"/>
            <p:cNvSpPr/>
            <p:nvPr/>
          </p:nvSpPr>
          <p:spPr>
            <a:xfrm>
              <a:off x="219441" y="592"/>
              <a:ext cx="3890240" cy="368288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3"/>
            <p:cNvSpPr txBox="1"/>
            <p:nvPr/>
          </p:nvSpPr>
          <p:spPr>
            <a:xfrm>
              <a:off x="230228" y="11379"/>
              <a:ext cx="3868666" cy="34671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Признаки нации</a:t>
              </a:r>
              <a:endParaRPr b="1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608465" y="368880"/>
              <a:ext cx="389024" cy="27621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7" name="Google Shape;147;p3"/>
            <p:cNvSpPr/>
            <p:nvPr/>
          </p:nvSpPr>
          <p:spPr>
            <a:xfrm>
              <a:off x="997489" y="460953"/>
              <a:ext cx="5726729" cy="36828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3"/>
            <p:cNvSpPr txBox="1"/>
            <p:nvPr/>
          </p:nvSpPr>
          <p:spPr>
            <a:xfrm>
              <a:off x="1008276" y="471740"/>
              <a:ext cx="5705155" cy="34671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территория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608465" y="368880"/>
              <a:ext cx="389024" cy="73657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50" name="Google Shape;150;p3"/>
            <p:cNvSpPr/>
            <p:nvPr/>
          </p:nvSpPr>
          <p:spPr>
            <a:xfrm>
              <a:off x="997489" y="921313"/>
              <a:ext cx="5726729" cy="36828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3"/>
            <p:cNvSpPr txBox="1"/>
            <p:nvPr/>
          </p:nvSpPr>
          <p:spPr>
            <a:xfrm>
              <a:off x="1008276" y="932100"/>
              <a:ext cx="5705155" cy="34671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литературный язык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608465" y="368880"/>
              <a:ext cx="389024" cy="119693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53" name="Google Shape;153;p3"/>
            <p:cNvSpPr/>
            <p:nvPr/>
          </p:nvSpPr>
          <p:spPr>
            <a:xfrm>
              <a:off x="997489" y="1381674"/>
              <a:ext cx="5726729" cy="36828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3"/>
            <p:cNvSpPr txBox="1"/>
            <p:nvPr/>
          </p:nvSpPr>
          <p:spPr>
            <a:xfrm>
              <a:off x="1008276" y="1392461"/>
              <a:ext cx="5705155" cy="34671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национальное самосознание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608465" y="368880"/>
              <a:ext cx="389024" cy="165729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56" name="Google Shape;156;p3"/>
            <p:cNvSpPr/>
            <p:nvPr/>
          </p:nvSpPr>
          <p:spPr>
            <a:xfrm>
              <a:off x="997489" y="1842035"/>
              <a:ext cx="5726729" cy="36828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3"/>
            <p:cNvSpPr txBox="1"/>
            <p:nvPr/>
          </p:nvSpPr>
          <p:spPr>
            <a:xfrm>
              <a:off x="1008276" y="1852822"/>
              <a:ext cx="5705155" cy="34671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историческая память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608465" y="368880"/>
              <a:ext cx="389024" cy="211765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59" name="Google Shape;159;p3"/>
            <p:cNvSpPr/>
            <p:nvPr/>
          </p:nvSpPr>
          <p:spPr>
            <a:xfrm>
              <a:off x="997489" y="2302396"/>
              <a:ext cx="5726729" cy="36828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3"/>
            <p:cNvSpPr txBox="1"/>
            <p:nvPr/>
          </p:nvSpPr>
          <p:spPr>
            <a:xfrm>
              <a:off x="1008276" y="2313183"/>
              <a:ext cx="5705155" cy="34671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культура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08465" y="368880"/>
              <a:ext cx="389024" cy="257802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62" name="Google Shape;162;p3"/>
            <p:cNvSpPr/>
            <p:nvPr/>
          </p:nvSpPr>
          <p:spPr>
            <a:xfrm>
              <a:off x="997489" y="2762757"/>
              <a:ext cx="5726729" cy="36828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3"/>
            <p:cNvSpPr txBox="1"/>
            <p:nvPr/>
          </p:nvSpPr>
          <p:spPr>
            <a:xfrm>
              <a:off x="1008276" y="2773544"/>
              <a:ext cx="5705155" cy="34671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хозяйственная жизнь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08465" y="368880"/>
              <a:ext cx="389024" cy="303838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65" name="Google Shape;165;p3"/>
            <p:cNvSpPr/>
            <p:nvPr/>
          </p:nvSpPr>
          <p:spPr>
            <a:xfrm>
              <a:off x="997489" y="3223118"/>
              <a:ext cx="5726729" cy="36828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3"/>
            <p:cNvSpPr txBox="1"/>
            <p:nvPr/>
          </p:nvSpPr>
          <p:spPr>
            <a:xfrm>
              <a:off x="1008276" y="3233905"/>
              <a:ext cx="5705155" cy="34671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психический склад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" name="Google Shape;167;p3"/>
          <p:cNvSpPr/>
          <p:nvPr/>
        </p:nvSpPr>
        <p:spPr>
          <a:xfrm>
            <a:off x="9044560" y="1958196"/>
            <a:ext cx="288031" cy="3114136"/>
          </a:xfrm>
          <a:prstGeom prst="rightBrace">
            <a:avLst>
              <a:gd fmla="val 133104" name="adj1"/>
              <a:gd fmla="val 50000" name="adj2"/>
            </a:avLst>
          </a:prstGeom>
          <a:noFill/>
          <a:ln cap="flat" cmpd="thickThin" w="485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"/>
          <p:cNvSpPr txBox="1"/>
          <p:nvPr/>
        </p:nvSpPr>
        <p:spPr>
          <a:xfrm rot="-5400000">
            <a:off x="8984775" y="3421950"/>
            <a:ext cx="933600" cy="369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общие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Условия и особенности формирования белорусской нации</a:t>
            </a:r>
            <a:endParaRPr/>
          </a:p>
        </p:txBody>
      </p:sp>
      <p:grpSp>
        <p:nvGrpSpPr>
          <p:cNvPr id="175" name="Google Shape;175;p4"/>
          <p:cNvGrpSpPr/>
          <p:nvPr/>
        </p:nvGrpSpPr>
        <p:grpSpPr>
          <a:xfrm>
            <a:off x="1143903" y="2239533"/>
            <a:ext cx="9941011" cy="3517141"/>
            <a:chOff x="667" y="842533"/>
            <a:chExt cx="9941011" cy="3517141"/>
          </a:xfrm>
        </p:grpSpPr>
        <p:sp>
          <p:nvSpPr>
            <p:cNvPr id="176" name="Google Shape;176;p4"/>
            <p:cNvSpPr/>
            <p:nvPr/>
          </p:nvSpPr>
          <p:spPr>
            <a:xfrm>
              <a:off x="4971173" y="2295897"/>
              <a:ext cx="3517141" cy="61041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77" name="Google Shape;177;p4"/>
            <p:cNvSpPr/>
            <p:nvPr/>
          </p:nvSpPr>
          <p:spPr>
            <a:xfrm>
              <a:off x="4925453" y="2295897"/>
              <a:ext cx="91440" cy="610412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78" name="Google Shape;178;p4"/>
            <p:cNvSpPr/>
            <p:nvPr/>
          </p:nvSpPr>
          <p:spPr>
            <a:xfrm>
              <a:off x="1454031" y="2295897"/>
              <a:ext cx="3517141" cy="610412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79" name="Google Shape;179;p4"/>
            <p:cNvSpPr/>
            <p:nvPr/>
          </p:nvSpPr>
          <p:spPr>
            <a:xfrm>
              <a:off x="2471473" y="842533"/>
              <a:ext cx="4999398" cy="1453364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4"/>
            <p:cNvSpPr txBox="1"/>
            <p:nvPr/>
          </p:nvSpPr>
          <p:spPr>
            <a:xfrm>
              <a:off x="2471473" y="842533"/>
              <a:ext cx="4999398" cy="14533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Условия формирования белорусской нации</a:t>
              </a:r>
              <a:endParaRPr b="1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667" y="2906310"/>
              <a:ext cx="2906728" cy="1453364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4"/>
            <p:cNvSpPr txBox="1"/>
            <p:nvPr/>
          </p:nvSpPr>
          <p:spPr>
            <a:xfrm>
              <a:off x="667" y="2906310"/>
              <a:ext cx="2906728" cy="14533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отсутствие собственной государственности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517808" y="2906310"/>
              <a:ext cx="2906728" cy="1453364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4"/>
            <p:cNvSpPr txBox="1"/>
            <p:nvPr/>
          </p:nvSpPr>
          <p:spPr>
            <a:xfrm>
              <a:off x="3517808" y="2906310"/>
              <a:ext cx="2906728" cy="14533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развитие капитализма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7034950" y="2906310"/>
              <a:ext cx="2906728" cy="1453364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4"/>
            <p:cNvSpPr txBox="1"/>
            <p:nvPr/>
          </p:nvSpPr>
          <p:spPr>
            <a:xfrm>
              <a:off x="7034950" y="2906310"/>
              <a:ext cx="2906728" cy="14533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складывание общенационального рынка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Формирование общих национальных признаков. Этничес- кая территория</a:t>
            </a:r>
            <a:endParaRPr/>
          </a:p>
        </p:txBody>
      </p:sp>
      <p:grpSp>
        <p:nvGrpSpPr>
          <p:cNvPr id="193" name="Google Shape;193;p5"/>
          <p:cNvGrpSpPr/>
          <p:nvPr/>
        </p:nvGrpSpPr>
        <p:grpSpPr>
          <a:xfrm>
            <a:off x="1104900" y="4873925"/>
            <a:ext cx="4088202" cy="1698322"/>
            <a:chOff x="2003520" y="4409464"/>
            <a:chExt cx="7964854" cy="705421"/>
          </a:xfrm>
        </p:grpSpPr>
        <p:sp>
          <p:nvSpPr>
            <p:cNvPr id="194" name="Google Shape;194;p5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5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соответствии с административно- территориальным делением Россий- ской империи белорусские земли входили в состав Виленской, Витебс- кой, Гродненской, Могилёвской и Минской губерний.</a:t>
              </a:r>
              <a:endParaRPr/>
            </a:p>
          </p:txBody>
        </p:sp>
      </p:grpSp>
      <p:pic>
        <p:nvPicPr>
          <p:cNvPr id="196" name="Google Shape;19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2486" y="1406106"/>
            <a:ext cx="5783095" cy="516614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Национальный и социальный состав населения</a:t>
            </a:r>
            <a:endParaRPr/>
          </a:p>
        </p:txBody>
      </p:sp>
      <p:grpSp>
        <p:nvGrpSpPr>
          <p:cNvPr id="203" name="Google Shape;203;p6"/>
          <p:cNvGrpSpPr/>
          <p:nvPr/>
        </p:nvGrpSpPr>
        <p:grpSpPr>
          <a:xfrm>
            <a:off x="1104900" y="4330461"/>
            <a:ext cx="9980682" cy="2241786"/>
            <a:chOff x="2003520" y="4409464"/>
            <a:chExt cx="7964854" cy="705421"/>
          </a:xfrm>
        </p:grpSpPr>
        <p:sp>
          <p:nvSpPr>
            <p:cNvPr id="204" name="Google Shape;204;p6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6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 национальному составу более половины населения Беларуси являлись белорусами. Введение черты еврейской оседлости обусловило искусственную перенаселённость еврея- ми городов и местечек Беларуси, численный перевес их среди городского пролетариата, ремесленников и торгово-промышленной буржуазии. Правительственная политика пересе- ления в Беларусь русских помещиков и чиновников во второй половине XIX в. привела к увеличению здесь количества русских. Больше всего поляков проживало в Гродненской и Виленской губерниях. По конфессиональному составу среди населения белорусских губер- ний в 1897 г. преобладали православные, которых насчитывалось около 2/3.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6"/>
          <p:cNvSpPr txBox="1"/>
          <p:nvPr/>
        </p:nvSpPr>
        <p:spPr>
          <a:xfrm>
            <a:off x="1603475" y="2511600"/>
            <a:ext cx="3326100" cy="83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Национальный состав населения Беларуси по Всероссийской переписи 1897 г.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9725" y="1679850"/>
            <a:ext cx="7456201" cy="249450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Национальный и социальный состав населения</a:t>
            </a:r>
            <a:endParaRPr/>
          </a:p>
        </p:txBody>
      </p:sp>
      <p:grpSp>
        <p:nvGrpSpPr>
          <p:cNvPr id="214" name="Google Shape;214;p7"/>
          <p:cNvGrpSpPr/>
          <p:nvPr/>
        </p:nvGrpSpPr>
        <p:grpSpPr>
          <a:xfrm>
            <a:off x="1104900" y="5857335"/>
            <a:ext cx="9980682" cy="714911"/>
            <a:chOff x="2003520" y="4409464"/>
            <a:chExt cx="7964854" cy="705421"/>
          </a:xfrm>
        </p:grpSpPr>
        <p:sp>
          <p:nvSpPr>
            <p:cNvPr id="215" name="Google Shape;215;p7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7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 социальную структуру белорусского общества входили буржуазия, дворянство, интелли- генция, рабочие и крестьяне. </a:t>
              </a:r>
              <a:endParaRPr/>
            </a:p>
          </p:txBody>
        </p:sp>
      </p:grpSp>
      <p:grpSp>
        <p:nvGrpSpPr>
          <p:cNvPr id="217" name="Google Shape;217;p7"/>
          <p:cNvGrpSpPr/>
          <p:nvPr/>
        </p:nvGrpSpPr>
        <p:grpSpPr>
          <a:xfrm>
            <a:off x="1144085" y="1992220"/>
            <a:ext cx="9940646" cy="3149124"/>
            <a:chOff x="849" y="595220"/>
            <a:chExt cx="9940646" cy="3149124"/>
          </a:xfrm>
        </p:grpSpPr>
        <p:sp>
          <p:nvSpPr>
            <p:cNvPr id="218" name="Google Shape;218;p7"/>
            <p:cNvSpPr/>
            <p:nvPr/>
          </p:nvSpPr>
          <p:spPr>
            <a:xfrm>
              <a:off x="4971173" y="1446303"/>
              <a:ext cx="4119240" cy="35745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19" name="Google Shape;219;p7"/>
            <p:cNvSpPr/>
            <p:nvPr/>
          </p:nvSpPr>
          <p:spPr>
            <a:xfrm>
              <a:off x="4971173" y="1446303"/>
              <a:ext cx="2059620" cy="35745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20" name="Google Shape;220;p7"/>
            <p:cNvSpPr/>
            <p:nvPr/>
          </p:nvSpPr>
          <p:spPr>
            <a:xfrm>
              <a:off x="4925453" y="1446303"/>
              <a:ext cx="91440" cy="357454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21" name="Google Shape;221;p7"/>
            <p:cNvSpPr/>
            <p:nvPr/>
          </p:nvSpPr>
          <p:spPr>
            <a:xfrm>
              <a:off x="2911552" y="1446303"/>
              <a:ext cx="2059620" cy="357454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22" name="Google Shape;222;p7"/>
            <p:cNvSpPr/>
            <p:nvPr/>
          </p:nvSpPr>
          <p:spPr>
            <a:xfrm>
              <a:off x="851932" y="1446303"/>
              <a:ext cx="4119240" cy="357454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23" name="Google Shape;223;p7"/>
            <p:cNvSpPr/>
            <p:nvPr/>
          </p:nvSpPr>
          <p:spPr>
            <a:xfrm>
              <a:off x="2096853" y="595220"/>
              <a:ext cx="5748638" cy="851082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7"/>
            <p:cNvSpPr txBox="1"/>
            <p:nvPr/>
          </p:nvSpPr>
          <p:spPr>
            <a:xfrm>
              <a:off x="2096853" y="595220"/>
              <a:ext cx="5748638" cy="85108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Социальная структура белорусского общества</a:t>
              </a:r>
              <a:endParaRPr b="1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849" y="1803757"/>
              <a:ext cx="1702165" cy="1940587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7"/>
            <p:cNvSpPr txBox="1"/>
            <p:nvPr/>
          </p:nvSpPr>
          <p:spPr>
            <a:xfrm>
              <a:off x="849" y="1803757"/>
              <a:ext cx="1702165" cy="194058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буржуазия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2060469" y="1803757"/>
              <a:ext cx="1702165" cy="1940587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2060469" y="1803757"/>
              <a:ext cx="1702165" cy="194058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дворянство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4120090" y="1803757"/>
              <a:ext cx="1702165" cy="1940587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7"/>
            <p:cNvSpPr txBox="1"/>
            <p:nvPr/>
          </p:nvSpPr>
          <p:spPr>
            <a:xfrm>
              <a:off x="4120090" y="1803757"/>
              <a:ext cx="1702165" cy="194058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интеллигенция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6179710" y="1803757"/>
              <a:ext cx="1702165" cy="1940587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7"/>
            <p:cNvSpPr txBox="1"/>
            <p:nvPr/>
          </p:nvSpPr>
          <p:spPr>
            <a:xfrm>
              <a:off x="6179710" y="1803757"/>
              <a:ext cx="1702165" cy="194058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рабочие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8239330" y="1803757"/>
              <a:ext cx="1702165" cy="1940587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7"/>
            <p:cNvSpPr txBox="1"/>
            <p:nvPr/>
          </p:nvSpPr>
          <p:spPr>
            <a:xfrm>
              <a:off x="8239330" y="1803757"/>
              <a:ext cx="1702165" cy="194058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крестьяне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8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Национальный и социальный состав населения</a:t>
            </a:r>
            <a:endParaRPr/>
          </a:p>
        </p:txBody>
      </p:sp>
      <p:grpSp>
        <p:nvGrpSpPr>
          <p:cNvPr id="241" name="Google Shape;241;p8"/>
          <p:cNvGrpSpPr/>
          <p:nvPr/>
        </p:nvGrpSpPr>
        <p:grpSpPr>
          <a:xfrm>
            <a:off x="1110917" y="1410480"/>
            <a:ext cx="9968647" cy="5158472"/>
            <a:chOff x="6017" y="4374"/>
            <a:chExt cx="9968647" cy="5158472"/>
          </a:xfrm>
        </p:grpSpPr>
        <p:sp>
          <p:nvSpPr>
            <p:cNvPr id="242" name="Google Shape;242;p8"/>
            <p:cNvSpPr/>
            <p:nvPr/>
          </p:nvSpPr>
          <p:spPr>
            <a:xfrm>
              <a:off x="6017" y="4374"/>
              <a:ext cx="8097834" cy="711513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8"/>
            <p:cNvSpPr txBox="1"/>
            <p:nvPr/>
          </p:nvSpPr>
          <p:spPr>
            <a:xfrm>
              <a:off x="26857" y="25214"/>
              <a:ext cx="8056154" cy="66983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Особенности буржуазии в Беларуси</a:t>
              </a:r>
              <a:endParaRPr b="1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15800" y="715888"/>
              <a:ext cx="809783" cy="53363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45" name="Google Shape;245;p8"/>
            <p:cNvSpPr/>
            <p:nvPr/>
          </p:nvSpPr>
          <p:spPr>
            <a:xfrm>
              <a:off x="1625583" y="893766"/>
              <a:ext cx="8349081" cy="71151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8"/>
            <p:cNvSpPr txBox="1"/>
            <p:nvPr/>
          </p:nvSpPr>
          <p:spPr>
            <a:xfrm>
              <a:off x="1646423" y="914606"/>
              <a:ext cx="8307401" cy="66983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отличалась своей слабостью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15800" y="715888"/>
              <a:ext cx="809783" cy="142302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48" name="Google Shape;248;p8"/>
            <p:cNvSpPr/>
            <p:nvPr/>
          </p:nvSpPr>
          <p:spPr>
            <a:xfrm>
              <a:off x="1625583" y="1783158"/>
              <a:ext cx="8349081" cy="71151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8"/>
            <p:cNvSpPr txBox="1"/>
            <p:nvPr/>
          </p:nvSpPr>
          <p:spPr>
            <a:xfrm>
              <a:off x="1646423" y="1803998"/>
              <a:ext cx="8307401" cy="66983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 этнической принадлежности являлась русской, польской, еврейской и лишь частично белорусской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15800" y="715888"/>
              <a:ext cx="809783" cy="231241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51" name="Google Shape;251;p8"/>
            <p:cNvSpPr/>
            <p:nvPr/>
          </p:nvSpPr>
          <p:spPr>
            <a:xfrm>
              <a:off x="1625583" y="2672550"/>
              <a:ext cx="8349081" cy="71151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8"/>
            <p:cNvSpPr txBox="1"/>
            <p:nvPr/>
          </p:nvSpPr>
          <p:spPr>
            <a:xfrm>
              <a:off x="1646423" y="2693390"/>
              <a:ext cx="8307401" cy="66983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основные капиталы края находились у польских и русских помещиков, ев- рейских купцов и промышленников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15800" y="715888"/>
              <a:ext cx="809783" cy="320181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54" name="Google Shape;254;p8"/>
            <p:cNvSpPr/>
            <p:nvPr/>
          </p:nvSpPr>
          <p:spPr>
            <a:xfrm>
              <a:off x="1625583" y="3561942"/>
              <a:ext cx="8349081" cy="71151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8"/>
            <p:cNvSpPr txBox="1"/>
            <p:nvPr/>
          </p:nvSpPr>
          <p:spPr>
            <a:xfrm>
              <a:off x="1646423" y="3582782"/>
              <a:ext cx="8307401" cy="66983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не осознавала своего единства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15800" y="715888"/>
              <a:ext cx="809783" cy="409120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57" name="Google Shape;257;p8"/>
            <p:cNvSpPr/>
            <p:nvPr/>
          </p:nvSpPr>
          <p:spPr>
            <a:xfrm>
              <a:off x="1625583" y="4451333"/>
              <a:ext cx="8349081" cy="71151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8"/>
            <p:cNvSpPr txBox="1"/>
            <p:nvPr/>
          </p:nvSpPr>
          <p:spPr>
            <a:xfrm>
              <a:off x="1646423" y="4472173"/>
              <a:ext cx="8307401" cy="66983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равнодушно или даже враждебно относилась к белорусскому национально- му движению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Национальный и социальный состав населения</a:t>
            </a:r>
            <a:endParaRPr/>
          </a:p>
        </p:txBody>
      </p:sp>
      <p:grpSp>
        <p:nvGrpSpPr>
          <p:cNvPr id="265" name="Google Shape;265;p9"/>
          <p:cNvGrpSpPr/>
          <p:nvPr/>
        </p:nvGrpSpPr>
        <p:grpSpPr>
          <a:xfrm>
            <a:off x="1104927" y="4985730"/>
            <a:ext cx="9980759" cy="1586069"/>
            <a:chOff x="2003520" y="4409464"/>
            <a:chExt cx="7964854" cy="705421"/>
          </a:xfrm>
        </p:grpSpPr>
        <p:sp>
          <p:nvSpPr>
            <p:cNvPr id="266" name="Google Shape;266;p9"/>
            <p:cNvSpPr/>
            <p:nvPr/>
          </p:nvSpPr>
          <p:spPr>
            <a:xfrm>
              <a:off x="2003520" y="4409464"/>
              <a:ext cx="7964854" cy="705421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9"/>
            <p:cNvSpPr txBox="1"/>
            <p:nvPr/>
          </p:nvSpPr>
          <p:spPr>
            <a:xfrm>
              <a:off x="2024181" y="4430126"/>
              <a:ext cx="7923532" cy="66409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По национальному составу среди интеллигенции края преобладали русские и белорусы, в меньшей степени были представлены поляки. Собственно белорусская национальная ин- теллигенция с большими трудностями формировалась в 1880-1890-х гг. из среды преиму- щественно католической шляхты, крестьян, мещан. Она была немногочисленной и недо- статочно организованной, фактически не дошла до осмысления самостоятельности своего положения.</a:t>
              </a:r>
              <a:endParaRPr/>
            </a:p>
          </p:txBody>
        </p:sp>
      </p:grpSp>
      <p:grpSp>
        <p:nvGrpSpPr>
          <p:cNvPr id="268" name="Google Shape;268;p9"/>
          <p:cNvGrpSpPr/>
          <p:nvPr/>
        </p:nvGrpSpPr>
        <p:grpSpPr>
          <a:xfrm>
            <a:off x="1144085" y="1638537"/>
            <a:ext cx="9940646" cy="3149124"/>
            <a:chOff x="849" y="241537"/>
            <a:chExt cx="9940646" cy="3149124"/>
          </a:xfrm>
        </p:grpSpPr>
        <p:sp>
          <p:nvSpPr>
            <p:cNvPr id="269" name="Google Shape;269;p9"/>
            <p:cNvSpPr/>
            <p:nvPr/>
          </p:nvSpPr>
          <p:spPr>
            <a:xfrm>
              <a:off x="4971173" y="1092620"/>
              <a:ext cx="4119240" cy="35745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70" name="Google Shape;270;p9"/>
            <p:cNvSpPr/>
            <p:nvPr/>
          </p:nvSpPr>
          <p:spPr>
            <a:xfrm>
              <a:off x="4971173" y="1092620"/>
              <a:ext cx="2059620" cy="35745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71" name="Google Shape;271;p9"/>
            <p:cNvSpPr/>
            <p:nvPr/>
          </p:nvSpPr>
          <p:spPr>
            <a:xfrm>
              <a:off x="4925453" y="1092620"/>
              <a:ext cx="91440" cy="357454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72" name="Google Shape;272;p9"/>
            <p:cNvSpPr/>
            <p:nvPr/>
          </p:nvSpPr>
          <p:spPr>
            <a:xfrm>
              <a:off x="2911552" y="1092620"/>
              <a:ext cx="2059620" cy="357454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73" name="Google Shape;273;p9"/>
            <p:cNvSpPr/>
            <p:nvPr/>
          </p:nvSpPr>
          <p:spPr>
            <a:xfrm>
              <a:off x="851932" y="1092620"/>
              <a:ext cx="4119240" cy="357454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74" name="Google Shape;274;p9"/>
            <p:cNvSpPr/>
            <p:nvPr/>
          </p:nvSpPr>
          <p:spPr>
            <a:xfrm>
              <a:off x="2096853" y="241537"/>
              <a:ext cx="5748638" cy="851082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2096853" y="241537"/>
              <a:ext cx="5748638" cy="85108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Состав интеллигенции Беларуси</a:t>
              </a:r>
              <a:endParaRPr b="1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849" y="1450074"/>
              <a:ext cx="1702165" cy="1940587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9"/>
            <p:cNvSpPr txBox="1"/>
            <p:nvPr/>
          </p:nvSpPr>
          <p:spPr>
            <a:xfrm>
              <a:off x="849" y="1450074"/>
              <a:ext cx="1702165" cy="194058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деятели куль- туры, учёные, работники об- разования, ме- дицины и тех- нической сферы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2060469" y="1450074"/>
              <a:ext cx="1702165" cy="1940587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9"/>
            <p:cNvSpPr txBox="1"/>
            <p:nvPr/>
          </p:nvSpPr>
          <p:spPr>
            <a:xfrm>
              <a:off x="2060469" y="1450074"/>
              <a:ext cx="1702165" cy="194058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чиновники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120090" y="1450074"/>
              <a:ext cx="1702165" cy="1940587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9"/>
            <p:cNvSpPr txBox="1"/>
            <p:nvPr/>
          </p:nvSpPr>
          <p:spPr>
            <a:xfrm>
              <a:off x="4120090" y="1450074"/>
              <a:ext cx="1702165" cy="194058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служащие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6179710" y="1450074"/>
              <a:ext cx="1702165" cy="1940587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9"/>
            <p:cNvSpPr txBox="1"/>
            <p:nvPr/>
          </p:nvSpPr>
          <p:spPr>
            <a:xfrm>
              <a:off x="6179710" y="1450074"/>
              <a:ext cx="1702165" cy="194058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военные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8239330" y="1450074"/>
              <a:ext cx="1702165" cy="1940587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9"/>
            <p:cNvSpPr txBox="1"/>
            <p:nvPr/>
          </p:nvSpPr>
          <p:spPr>
            <a:xfrm>
              <a:off x="8239330" y="1450074"/>
              <a:ext cx="1702165" cy="194058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духовенство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Научная литература 16 х 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2014-04-17T22:28:38Z</dcterms:created>
  <dc:creator>Ситник П.В.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18.04.2022</vt:lpwstr>
  </property>
</Properties>
</file>