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embeddedFontLst>
    <p:embeddedFont>
      <p:font typeface="Cambria Math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i7AbZ14WDF8ITqS3+ENDKMkzd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237CA0-F2FF-4ADA-9D0D-5321AEA54779}">
  <a:tblStyle styleId="{75237CA0-F2FF-4ADA-9D0D-5321AEA5477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CambriaMath-regular.fnt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" name="Google Shape;1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642439"/>
            <a:ext cx="4476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04983"/>
            <a:ext cx="9177168" cy="33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53336"/>
            <a:ext cx="9153056" cy="40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8" name="Google Shape;38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4" name="Google Shape;54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idx="4294967295" type="ctrTitle"/>
          </p:nvPr>
        </p:nvSpPr>
        <p:spPr>
          <a:xfrm>
            <a:off x="179512" y="4437112"/>
            <a:ext cx="8856984" cy="11521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Гражданское общество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179512" y="5244242"/>
            <a:ext cx="8171159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Обществоведение (повышенный уровень). 10 класс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2339752" y="260648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885555" y="5877272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979712" y="6453336"/>
            <a:ext cx="5254625" cy="404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0"/>
          <p:cNvGrpSpPr/>
          <p:nvPr/>
        </p:nvGrpSpPr>
        <p:grpSpPr>
          <a:xfrm>
            <a:off x="1076237" y="1400213"/>
            <a:ext cx="6991525" cy="4905892"/>
            <a:chOff x="896725" y="3213"/>
            <a:chExt cx="6991525" cy="4905892"/>
          </a:xfrm>
        </p:grpSpPr>
        <p:sp>
          <p:nvSpPr>
            <p:cNvPr id="170" name="Google Shape;170;p10"/>
            <p:cNvSpPr/>
            <p:nvPr/>
          </p:nvSpPr>
          <p:spPr>
            <a:xfrm>
              <a:off x="896725" y="3213"/>
              <a:ext cx="5717211" cy="67667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0"/>
            <p:cNvSpPr txBox="1"/>
            <p:nvPr/>
          </p:nvSpPr>
          <p:spPr>
            <a:xfrm>
              <a:off x="916544" y="23032"/>
              <a:ext cx="5677573" cy="6370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институты гражданского общества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1468446" y="679888"/>
              <a:ext cx="571721" cy="5075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3" name="Google Shape;173;p10"/>
            <p:cNvSpPr/>
            <p:nvPr/>
          </p:nvSpPr>
          <p:spPr>
            <a:xfrm>
              <a:off x="2040167" y="849057"/>
              <a:ext cx="5848083" cy="67667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0"/>
            <p:cNvSpPr txBox="1"/>
            <p:nvPr/>
          </p:nvSpPr>
          <p:spPr>
            <a:xfrm>
              <a:off x="2059986" y="868876"/>
              <a:ext cx="5808445" cy="6370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партии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1468446" y="679888"/>
              <a:ext cx="571721" cy="13533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6" name="Google Shape;176;p10"/>
            <p:cNvSpPr/>
            <p:nvPr/>
          </p:nvSpPr>
          <p:spPr>
            <a:xfrm>
              <a:off x="2040167" y="1694900"/>
              <a:ext cx="5848083" cy="67667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 txBox="1"/>
            <p:nvPr/>
          </p:nvSpPr>
          <p:spPr>
            <a:xfrm>
              <a:off x="2059986" y="1714719"/>
              <a:ext cx="5808445" cy="6370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общественные организации и движения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1468446" y="679888"/>
              <a:ext cx="571721" cy="21991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9" name="Google Shape;179;p10"/>
            <p:cNvSpPr/>
            <p:nvPr/>
          </p:nvSpPr>
          <p:spPr>
            <a:xfrm>
              <a:off x="2040167" y="2540744"/>
              <a:ext cx="5848083" cy="67667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 txBox="1"/>
            <p:nvPr/>
          </p:nvSpPr>
          <p:spPr>
            <a:xfrm>
              <a:off x="2059986" y="2560563"/>
              <a:ext cx="5808445" cy="6370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профессиональные и творческие объединения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1468446" y="679888"/>
              <a:ext cx="571721" cy="30450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10"/>
            <p:cNvSpPr/>
            <p:nvPr/>
          </p:nvSpPr>
          <p:spPr>
            <a:xfrm>
              <a:off x="2040167" y="3386587"/>
              <a:ext cx="5848083" cy="67667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 txBox="1"/>
            <p:nvPr/>
          </p:nvSpPr>
          <p:spPr>
            <a:xfrm>
              <a:off x="2059986" y="3406406"/>
              <a:ext cx="5808445" cy="6370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церковь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1468446" y="679888"/>
              <a:ext cx="571721" cy="38908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" name="Google Shape;185;p10"/>
            <p:cNvSpPr/>
            <p:nvPr/>
          </p:nvSpPr>
          <p:spPr>
            <a:xfrm>
              <a:off x="2040167" y="4232431"/>
              <a:ext cx="5848083" cy="67667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 txBox="1"/>
            <p:nvPr/>
          </p:nvSpPr>
          <p:spPr>
            <a:xfrm>
              <a:off x="2059986" y="4252250"/>
              <a:ext cx="5808445" cy="6370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органы местного самоуправления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87" name="Google Shape;187;p10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основ- ные институты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гражданское общество" id="192" name="Google Shape;1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377" y="1484784"/>
            <a:ext cx="7143750" cy="4324351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3" name="Google Shape;193;p11"/>
          <p:cNvSpPr txBox="1"/>
          <p:nvPr/>
        </p:nvSpPr>
        <p:spPr>
          <a:xfrm>
            <a:off x="990552" y="5949280"/>
            <a:ext cx="714375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 и гражданское общество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основ- ные институты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/>
        </p:nvSpPr>
        <p:spPr>
          <a:xfrm>
            <a:off x="393977" y="1172917"/>
            <a:ext cx="2159819" cy="518457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Демократическое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государство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6372200" y="1196752"/>
            <a:ext cx="2159819" cy="5184576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Свободное, саморазвивающе- еся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гражданское общество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12"/>
          <p:cNvSpPr/>
          <p:nvPr/>
        </p:nvSpPr>
        <p:spPr>
          <a:xfrm rot="-5400000">
            <a:off x="3889950" y="-151979"/>
            <a:ext cx="2376264" cy="504857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"/>
          <p:cNvSpPr txBox="1"/>
          <p:nvPr/>
        </p:nvSpPr>
        <p:spPr>
          <a:xfrm>
            <a:off x="2553796" y="1778245"/>
            <a:ext cx="4454506" cy="11881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снимает остроту противоречий между субъектами гражданского общества и создаёт социальную гармонию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12"/>
          <p:cNvSpPr/>
          <p:nvPr/>
        </p:nvSpPr>
        <p:spPr>
          <a:xfrm flipH="1" rot="5400000">
            <a:off x="2953846" y="2337260"/>
            <a:ext cx="2376264" cy="562463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2"/>
          <p:cNvSpPr txBox="1"/>
          <p:nvPr/>
        </p:nvSpPr>
        <p:spPr>
          <a:xfrm flipH="1">
            <a:off x="1923705" y="4555502"/>
            <a:ext cx="5030571" cy="11881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позволяет в полной степени реализоваться демократическому государству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" name="Google Shape;205;p12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основ- ные институты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179512" y="1340769"/>
            <a:ext cx="8784976" cy="1152127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Средства массовой информации (СМИ)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периодическое печатное издание, се- тевое издание, телеканал, телепрограмма, радиоканал, радиопрограмма, видео- программа, иная форма периодического распространения массовой информации под постоянным наименованием, которое имеет государственную регистрацию</a:t>
            </a:r>
            <a:endParaRPr/>
          </a:p>
        </p:txBody>
      </p:sp>
      <p:grpSp>
        <p:nvGrpSpPr>
          <p:cNvPr id="211" name="Google Shape;211;p13"/>
          <p:cNvGrpSpPr/>
          <p:nvPr/>
        </p:nvGrpSpPr>
        <p:grpSpPr>
          <a:xfrm>
            <a:off x="850631" y="2695425"/>
            <a:ext cx="7401058" cy="3600056"/>
            <a:chOff x="640789" y="171"/>
            <a:chExt cx="7401058" cy="3600056"/>
          </a:xfrm>
        </p:grpSpPr>
        <p:sp>
          <p:nvSpPr>
            <p:cNvPr id="212" name="Google Shape;212;p13"/>
            <p:cNvSpPr/>
            <p:nvPr/>
          </p:nvSpPr>
          <p:spPr>
            <a:xfrm>
              <a:off x="640789" y="171"/>
              <a:ext cx="4448547" cy="4965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655333" y="14715"/>
              <a:ext cx="4419459" cy="467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функции СМИ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085644" y="496731"/>
              <a:ext cx="444854" cy="3724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13"/>
            <p:cNvSpPr/>
            <p:nvPr/>
          </p:nvSpPr>
          <p:spPr>
            <a:xfrm>
              <a:off x="1530498" y="620871"/>
              <a:ext cx="6511349" cy="4965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 txBox="1"/>
            <p:nvPr/>
          </p:nvSpPr>
          <p:spPr>
            <a:xfrm>
              <a:off x="1545042" y="635415"/>
              <a:ext cx="6482261" cy="467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информирование населения о происходящих событиях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1085644" y="496731"/>
              <a:ext cx="444854" cy="9931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13"/>
            <p:cNvSpPr/>
            <p:nvPr/>
          </p:nvSpPr>
          <p:spPr>
            <a:xfrm>
              <a:off x="1530498" y="1241570"/>
              <a:ext cx="6511349" cy="4965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 txBox="1"/>
            <p:nvPr/>
          </p:nvSpPr>
          <p:spPr>
            <a:xfrm>
              <a:off x="1545042" y="1256114"/>
              <a:ext cx="6482261" cy="467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общественного мнения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1085644" y="496731"/>
              <a:ext cx="444854" cy="16138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1" name="Google Shape;221;p13"/>
            <p:cNvSpPr/>
            <p:nvPr/>
          </p:nvSpPr>
          <p:spPr>
            <a:xfrm>
              <a:off x="1530498" y="1862269"/>
              <a:ext cx="6511349" cy="4965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3"/>
            <p:cNvSpPr txBox="1"/>
            <p:nvPr/>
          </p:nvSpPr>
          <p:spPr>
            <a:xfrm>
              <a:off x="1545042" y="1876813"/>
              <a:ext cx="6482261" cy="467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приобщение людей к политическим ценностям и действия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1085644" y="496731"/>
              <a:ext cx="444854" cy="22345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4" name="Google Shape;224;p13"/>
            <p:cNvSpPr/>
            <p:nvPr/>
          </p:nvSpPr>
          <p:spPr>
            <a:xfrm>
              <a:off x="1530498" y="2482969"/>
              <a:ext cx="6511349" cy="4965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3"/>
            <p:cNvSpPr txBox="1"/>
            <p:nvPr/>
          </p:nvSpPr>
          <p:spPr>
            <a:xfrm>
              <a:off x="1545042" y="2497513"/>
              <a:ext cx="6482261" cy="467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представляют общественные мнения, интересы, позиции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1085644" y="496731"/>
              <a:ext cx="444854" cy="28552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" name="Google Shape;227;p13"/>
            <p:cNvSpPr/>
            <p:nvPr/>
          </p:nvSpPr>
          <p:spPr>
            <a:xfrm>
              <a:off x="1530498" y="3103668"/>
              <a:ext cx="6511349" cy="49655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 txBox="1"/>
            <p:nvPr/>
          </p:nvSpPr>
          <p:spPr>
            <a:xfrm>
              <a:off x="1545042" y="3118212"/>
              <a:ext cx="6482261" cy="4674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мобилизируют на определённые политические действия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9" name="Google Shape;229;p13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Средства массовой информации и их роль в политике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>
            <a:off x="179512" y="1340769"/>
            <a:ext cx="8856984" cy="648071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СМИ часто называют «четвёртой властью» за ту роль, которую играют в общест- венной жизни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aphicFrame>
        <p:nvGraphicFramePr>
          <p:cNvPr id="235" name="Google Shape;235;p14"/>
          <p:cNvGraphicFramePr/>
          <p:nvPr/>
        </p:nvGraphicFramePr>
        <p:xfrm>
          <a:off x="179512" y="213285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{75237CA0-F2FF-4ADA-9D0D-5321AEA54779}</a:tableStyleId>
              </a:tblPr>
              <a:tblGrid>
                <a:gridCol w="4428500"/>
                <a:gridCol w="4428500"/>
              </a:tblGrid>
              <a:tr h="5033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СМИ и государство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813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СМИ в демократическом государстве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СМИ в тоталитарном государстве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accent5"/>
                    </a:solidFill>
                  </a:tcPr>
                </a:tc>
              </a:tr>
              <a:tr h="8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 СМИ подчиняются закону и дейст- вуют в правовом поле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Власть постоянно воздействует на об- щество средствами пропаганды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61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СМИ мобилизуют общественное мнение на обсуждение и решение проблем об- щества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СМИ создают образ врага, разжигают вражду и нетерпимость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1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СМИ осуществляют общественный кон- троль за деятельностью власти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 СМИ находятся под полным контро- лем государства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36" name="Google Shape;236;p14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Средства массовой информации и их роль в политике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/>
          <p:nvPr/>
        </p:nvSpPr>
        <p:spPr>
          <a:xfrm>
            <a:off x="179512" y="1251326"/>
            <a:ext cx="8784976" cy="432047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Теория повестки дня</a:t>
            </a:r>
            <a:endParaRPr b="0" i="0" sz="20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198947" y="1755381"/>
            <a:ext cx="8784976" cy="851375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гласит, что средства массовой информации оказывают значительное влияние на общественность непосредственно самим подбором того, что именно они осве- щают в новостях</a:t>
            </a:r>
            <a:endParaRPr/>
          </a:p>
        </p:txBody>
      </p:sp>
      <p:pic>
        <p:nvPicPr>
          <p:cNvPr descr="I. Bernard Cohen Quotes - 13 Science Quotes - Dictionary of Science  Quotations and Scientist Quotes" id="243" name="Google Shape;2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3012" y="2804124"/>
            <a:ext cx="2641476" cy="3521968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4" name="Google Shape;244;p15"/>
          <p:cNvSpPr txBox="1"/>
          <p:nvPr/>
        </p:nvSpPr>
        <p:spPr>
          <a:xfrm>
            <a:off x="3359274" y="5798142"/>
            <a:ext cx="29637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Бернард Коэн,    американский исследователь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198947" y="3795317"/>
            <a:ext cx="5996099" cy="88207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«Прессе преимущественно не удаётся сказать людям, что думать, но она с большим успехом говорит им, о чём думать» (Бернард Коэн)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3059832" y="2674451"/>
            <a:ext cx="803498" cy="1114589"/>
          </a:xfrm>
          <a:prstGeom prst="downArrow">
            <a:avLst>
              <a:gd fmla="val 50000" name="adj1"/>
              <a:gd fmla="val 63957" name="adj2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Средства массовой информации и их роль в политике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323528" y="1600200"/>
            <a:ext cx="864096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основные инс- титуты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Средства массовой информации и их роль в политике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179512" y="1340769"/>
            <a:ext cx="8784976" cy="108012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Гражданское общество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особая сфера общественных отношений, система самостоятельных и относительно независимых от государства институтов, общественных интересов, отношений</a:t>
            </a:r>
            <a:endParaRPr/>
          </a:p>
        </p:txBody>
      </p:sp>
      <p:grpSp>
        <p:nvGrpSpPr>
          <p:cNvPr id="97" name="Google Shape;97;p3"/>
          <p:cNvGrpSpPr/>
          <p:nvPr/>
        </p:nvGrpSpPr>
        <p:grpSpPr>
          <a:xfrm>
            <a:off x="180101" y="2724347"/>
            <a:ext cx="8783796" cy="3137497"/>
            <a:chOff x="589" y="447475"/>
            <a:chExt cx="8783796" cy="3137497"/>
          </a:xfrm>
        </p:grpSpPr>
        <p:sp>
          <p:nvSpPr>
            <p:cNvPr id="98" name="Google Shape;98;p3"/>
            <p:cNvSpPr/>
            <p:nvPr/>
          </p:nvSpPr>
          <p:spPr>
            <a:xfrm>
              <a:off x="4392488" y="1329771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9" name="Google Shape;99;p3"/>
            <p:cNvSpPr/>
            <p:nvPr/>
          </p:nvSpPr>
          <p:spPr>
            <a:xfrm>
              <a:off x="4346768" y="1329771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0" name="Google Shape;100;p3"/>
            <p:cNvSpPr/>
            <p:nvPr/>
          </p:nvSpPr>
          <p:spPr>
            <a:xfrm>
              <a:off x="1284770" y="1329771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1" name="Google Shape;101;p3"/>
            <p:cNvSpPr/>
            <p:nvPr/>
          </p:nvSpPr>
          <p:spPr>
            <a:xfrm>
              <a:off x="2274681" y="447475"/>
              <a:ext cx="4235613" cy="88229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2274681" y="447475"/>
              <a:ext cx="4235613" cy="8822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Гражданское общество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89" y="1869127"/>
              <a:ext cx="2568361" cy="17158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589" y="1869127"/>
              <a:ext cx="2568361" cy="17158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интересы граждан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108307" y="1869127"/>
              <a:ext cx="2568361" cy="17158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3108307" y="1869127"/>
              <a:ext cx="2568361" cy="17158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отношения между гражданами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216024" y="1869127"/>
              <a:ext cx="2568361" cy="17158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6216024" y="1869127"/>
              <a:ext cx="2568361" cy="17158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институты для защиты прав и реализации интересов граждан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09" name="Google Shape;109;p3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основ- ные институты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основ- ные институты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15" name="Google Shape;115;p4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{75237CA0-F2FF-4ADA-9D0D-5321AEA54779}</a:tableStyleId>
              </a:tblPr>
              <a:tblGrid>
                <a:gridCol w="2088225"/>
                <a:gridCol w="6624725"/>
              </a:tblGrid>
              <a:tr h="4431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Мыслители о сущности гражданского общества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93B1B3"/>
                    </a:solidFill>
                  </a:tcPr>
                </a:tc>
                <a:tc hMerge="1"/>
              </a:tr>
              <a:tr h="1329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Томас Гоббс, анг- лийский философ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Гражданское общество - это союз индивидуальностей, кол- лектив, в котором все его члены обретают высшие челове- ческие качества. Государство превалирует над гражданским обществом.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2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Джон Локк</a:t>
                      </a: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анг- лийский философ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Гражданское общество - это общество политическое, т.е. об- щественная сфера, в которой государство имеет свои инте- ресы.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2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Шарль Монте- скьё</a:t>
                      </a: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французс- кий философ</a:t>
                      </a:r>
                      <a:endParaRPr i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Гражданское общество - это общество вражды людей друг с другом, которое для её прекращения преобразуется в госу- дарство.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2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Томас Пейн, аме- риканский прос- ветитель</a:t>
                      </a:r>
                      <a:endParaRPr i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Гражданское общество - благо, а государство - неизбежное зло. Чем совершеннее гражданское общество, тем менее оно нуждается в регулировании со стороны государства.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основ- ные институты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21" name="Google Shape;121;p5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{75237CA0-F2FF-4ADA-9D0D-5321AEA54779}</a:tableStyleId>
              </a:tblPr>
              <a:tblGrid>
                <a:gridCol w="2088225"/>
                <a:gridCol w="6624725"/>
              </a:tblGrid>
              <a:tr h="4431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Мыслители о сущности гражданского общества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93B1B3"/>
                    </a:solidFill>
                  </a:tcPr>
                </a:tc>
                <a:tc hMerge="1"/>
              </a:tr>
              <a:tr h="1329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Георг Гегель, не- мецкий философ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Гражданское общество - сфера реализации особенно частных целей и интересов отдельной личности. Подлинной свободы в гражданском обществе нет, так как в нём постоянно при- сутствует противоречие между частными интересами и властью, носящее всеобщий характер.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2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Карл Маркс и Фридрих Энгельс, немецкие эконо- мисты и социоло- ги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Гражданское общество - сфера материальной, экономичес- кой жизни и деятельности людей. Именно оно является пер- вичным по отношению к государству, гражданская жизнь как сумма разнообразных интересов скрепляет государство.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основ- ные институты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ÐµÐ³ÐµÐ»Ñ. ÐÐ¾ÑÑÑÐµÑ ÐºÐ¸ÑÑÐ¸ Ð¨Ð»ÐµÐ·Ð¸Ð½Ð³ÐµÑÐ° (Ð½ÐµÐ¼.)"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734" y="1268760"/>
            <a:ext cx="3979652" cy="504056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8" name="Google Shape;128;p6"/>
          <p:cNvSpPr txBox="1"/>
          <p:nvPr/>
        </p:nvSpPr>
        <p:spPr>
          <a:xfrm>
            <a:off x="2105660" y="6003581"/>
            <a:ext cx="288707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Георг Гегель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107504" y="1340769"/>
            <a:ext cx="4703439" cy="2808311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Георг Гегель утверждал, что гражданское общество является особой субстанцией, которая состоит из множества лиц и их ин- тересов и располагается между семьёй и государством. Это сфера экономических интересов людей, где переплетается зави- симость всех ото всех, т.е. гражданское об- щество - это сфера частных (семейно-бы- товых, хозяйственных и т.д.) взаимоотно- шений людей.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основ- ные институты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5" name="Google Shape;135;p7"/>
          <p:cNvGrpSpPr/>
          <p:nvPr/>
        </p:nvGrpSpPr>
        <p:grpSpPr>
          <a:xfrm>
            <a:off x="184018" y="1484780"/>
            <a:ext cx="8703954" cy="4680527"/>
            <a:chOff x="4506" y="144012"/>
            <a:chExt cx="8703954" cy="4680527"/>
          </a:xfrm>
        </p:grpSpPr>
        <p:sp>
          <p:nvSpPr>
            <p:cNvPr id="136" name="Google Shape;136;p7"/>
            <p:cNvSpPr/>
            <p:nvPr/>
          </p:nvSpPr>
          <p:spPr>
            <a:xfrm>
              <a:off x="4356484" y="1083963"/>
              <a:ext cx="3412025" cy="3947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7" name="Google Shape;137;p7"/>
            <p:cNvSpPr/>
            <p:nvPr/>
          </p:nvSpPr>
          <p:spPr>
            <a:xfrm>
              <a:off x="4356484" y="1083963"/>
              <a:ext cx="1137341" cy="39477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8" name="Google Shape;138;p7"/>
            <p:cNvSpPr/>
            <p:nvPr/>
          </p:nvSpPr>
          <p:spPr>
            <a:xfrm>
              <a:off x="3219142" y="1083963"/>
              <a:ext cx="1137341" cy="39477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9" name="Google Shape;139;p7"/>
            <p:cNvSpPr/>
            <p:nvPr/>
          </p:nvSpPr>
          <p:spPr>
            <a:xfrm>
              <a:off x="944458" y="1083963"/>
              <a:ext cx="3412025" cy="39477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0" name="Google Shape;140;p7"/>
            <p:cNvSpPr/>
            <p:nvPr/>
          </p:nvSpPr>
          <p:spPr>
            <a:xfrm>
              <a:off x="2016220" y="144012"/>
              <a:ext cx="4680527" cy="93995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2016220" y="144012"/>
              <a:ext cx="4680527" cy="9399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Критерии сформированности (условия формирования) гражданского общества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4506" y="1478743"/>
              <a:ext cx="1879903" cy="334579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 txBox="1"/>
            <p:nvPr/>
          </p:nvSpPr>
          <p:spPr>
            <a:xfrm>
              <a:off x="4506" y="1478743"/>
              <a:ext cx="1879903" cy="33457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наличие средств и центров комму- никации (СМИ, мест публичных собраний), след- ствием чего яв- ляется формиро- вание сферы об- щественной жиз- ни и обществен- ного мнения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2279190" y="1478743"/>
              <a:ext cx="1879903" cy="334579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 txBox="1"/>
            <p:nvPr/>
          </p:nvSpPr>
          <p:spPr>
            <a:xfrm>
              <a:off x="2279190" y="1478743"/>
              <a:ext cx="1879903" cy="33457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общественная жизнь свободных и равных личнос- тей, чьи права за- щищены консти- туцией и закона- 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553873" y="1478743"/>
              <a:ext cx="1879903" cy="334579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4553873" y="1478743"/>
              <a:ext cx="1879903" cy="33457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независимые от государства доб- ровольные объе- динения, ассо- циации, союзы и политические партии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6828557" y="1478743"/>
              <a:ext cx="1879903" cy="334579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 txBox="1"/>
            <p:nvPr/>
          </p:nvSpPr>
          <p:spPr>
            <a:xfrm>
              <a:off x="6828557" y="1478743"/>
              <a:ext cx="1879903" cy="33457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деятельность, ориентирован- ная на общест- венные интересы и публичную по- литику, последст- виями которой являются сотруд- ничество и соли- дарность между людьми, общение на основе взаим- ного доверия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основ- ные институты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2219639" y="5904526"/>
            <a:ext cx="288707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Юрий Зиссер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107504" y="1340769"/>
            <a:ext cx="4824536" cy="4563757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Основатель самых крупных белорусских онлайн-СМИ Ю.Зиссер о развитии граждан- ского общества как о национальной идее: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Вспоминая сегодня историю, важно пом- нить о том, что будущее страны не может лежать в её прошлом. Поэтому националь- ная идея должна основываться не только на истории, но и учитывать сегодняшние и бу- дущие интересы большинства наших граж- дан. Национальная идея не может разде- лять людей по их взглядам на историю, ис- точникам доходов, языку, погонам, долж- ностям. Никому не дано “приватизировать” национальную идею и объявлять себя “пра- вильными” последователями, а остальных - “неправильными”.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6713" y="1268760"/>
            <a:ext cx="3934146" cy="4970909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Гражданское общество и его основ- ные институты</a:t>
            </a:r>
            <a:endParaRPr b="0" i="0" sz="4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107504" y="1268760"/>
            <a:ext cx="4824536" cy="511256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Новейшая история нашей страны показала, что идеологические гетто у нас не имеют успеха. Они лишь разъединяют нас и де- лают нацию слабее. Только идеи, которые нас всех объединяют, откликнутся в наших душах и смогут воплотиться в жизнь. Для этого нужно развивать общество граждан, самостоятельно, по собственной инициати- ве, своими силами улучшающих свою жизнь и всю нашу страну. Это сейчас самая важная, самая актуальная национальная идея. Пом- ня об этих двух вещах - независимости стра- ны и гражданском обществе - мы всегда бу- дем иметь верный ориентир в политике, идеологии, культуре, медиа, экономике, бизнесе, всех сферах жизни. Мы сами ответ- ственны за наше будущее - и мы его пост- роим. 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6713" y="1268760"/>
            <a:ext cx="3934146" cy="4970909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10.12.2020</vt:lpwstr>
  </property>
</Properties>
</file>