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4" roundtripDataSignature="AMtx7mhmfUi4k4y4Xuq5IxARgJHuU8pv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0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0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0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0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b="0" sz="2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22" name="Google Shape;22;p30"/>
          <p:cNvSpPr txBox="1"/>
          <p:nvPr>
            <p:ph idx="10" type="dt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2" type="sldNum"/>
          </p:nvPr>
        </p:nvSpPr>
        <p:spPr>
          <a:xfrm>
            <a:off x="0" y="4667250"/>
            <a:ext cx="1447800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30"/>
          <p:cNvSpPr txBox="1"/>
          <p:nvPr>
            <p:ph idx="11" type="ftr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" type="body"/>
          </p:nvPr>
        </p:nvSpPr>
        <p:spPr>
          <a:xfrm rot="5400000">
            <a:off x="2426494" y="-213518"/>
            <a:ext cx="4525963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39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9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9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0"/>
          <p:cNvSpPr/>
          <p:nvPr/>
        </p:nvSpPr>
        <p:spPr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0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0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0"/>
          <p:cNvSpPr txBox="1"/>
          <p:nvPr>
            <p:ph type="title"/>
          </p:nvPr>
        </p:nvSpPr>
        <p:spPr>
          <a:xfrm rot="5400000">
            <a:off x="4823619" y="2339182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0"/>
          <p:cNvSpPr txBox="1"/>
          <p:nvPr>
            <p:ph idx="1" type="body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3" name="Google Shape;93;p40"/>
          <p:cNvSpPr txBox="1"/>
          <p:nvPr>
            <p:ph idx="10" type="dt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0"/>
          <p:cNvSpPr txBox="1"/>
          <p:nvPr>
            <p:ph idx="11" type="ftr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0"/>
          <p:cNvSpPr txBox="1"/>
          <p:nvPr>
            <p:ph idx="12" type="sldNum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" type="body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4" name="Google Shape;34;p32"/>
          <p:cNvSpPr txBox="1"/>
          <p:nvPr>
            <p:ph idx="2" type="body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32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3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3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3"/>
          <p:cNvSpPr txBox="1"/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0" type="dt"/>
          </p:nvPr>
        </p:nvSpPr>
        <p:spPr>
          <a:xfrm>
            <a:off x="76200" y="606901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3"/>
          <p:cNvSpPr txBox="1"/>
          <p:nvPr>
            <p:ph idx="11" type="ftr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4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4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4"/>
          <p:cNvSpPr txBox="1"/>
          <p:nvPr>
            <p:ph idx="1" type="body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b="0" sz="4400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12" type="sldNum"/>
          </p:nvPr>
        </p:nvSpPr>
        <p:spPr>
          <a:xfrm>
            <a:off x="0" y="1752600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5" name="Google Shape;55;p34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1" type="body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2" type="body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3" type="body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1" name="Google Shape;61;p35"/>
          <p:cNvSpPr txBox="1"/>
          <p:nvPr>
            <p:ph idx="4" type="body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2" name="Google Shape;62;p35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4" name="Google Shape;64;p35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6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b="0"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2" type="body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909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b="0" i="0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4169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8137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" name="Google Shape;8;p29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9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9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9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9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9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amond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ru-RU" sz="2000">
                <a:solidFill>
                  <a:srgbClr val="555A3B"/>
                </a:solidFill>
              </a:rPr>
              <a:t>Всемирная история, 10 класс</a:t>
            </a:r>
            <a:endParaRPr b="1" sz="2000">
              <a:solidFill>
                <a:srgbClr val="555A3B"/>
              </a:solidFill>
            </a:endParaRPr>
          </a:p>
        </p:txBody>
      </p:sp>
      <p:sp>
        <p:nvSpPr>
          <p:cNvPr id="101" name="Google Shape;101;p1"/>
          <p:cNvSpPr txBox="1"/>
          <p:nvPr>
            <p:ph type="title"/>
          </p:nvPr>
        </p:nvSpPr>
        <p:spPr>
          <a:xfrm>
            <a:off x="1600200" y="4648200"/>
            <a:ext cx="7536232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761D"/>
              </a:buClr>
              <a:buSzPts val="3600"/>
              <a:buFont typeface="Twentieth Century"/>
              <a:buNone/>
            </a:pPr>
            <a:r>
              <a:rPr b="1" lang="ru-RU" sz="3600">
                <a:solidFill>
                  <a:srgbClr val="FF761D"/>
                </a:solidFill>
              </a:rPr>
              <a:t>Древняя Греция</a:t>
            </a:r>
            <a:endParaRPr b="1" sz="3600">
              <a:solidFill>
                <a:srgbClr val="FF761D"/>
              </a:solidFill>
            </a:endParaRPr>
          </a:p>
        </p:txBody>
      </p:sp>
      <p:sp>
        <p:nvSpPr>
          <p:cNvPr id="102" name="Google Shape;102;p1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103" name="Google Shape;103;p1"/>
          <p:cNvSpPr/>
          <p:nvPr/>
        </p:nvSpPr>
        <p:spPr>
          <a:xfrm>
            <a:off x="-36525" y="0"/>
            <a:ext cx="1584300" cy="78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Лицей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Ивацевичского района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-36512" y="6515363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Ситник П.В.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4507717" y="6534835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2020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7165" r="0" t="0"/>
          <a:stretch/>
        </p:blipFill>
        <p:spPr>
          <a:xfrm>
            <a:off x="1547664" y="0"/>
            <a:ext cx="7588768" cy="4597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Природные условия. Основные хозяйственные занятия населения</a:t>
            </a:r>
            <a:endParaRPr b="1" sz="3600">
              <a:solidFill>
                <a:schemeClr val="accent2"/>
              </a:solidFill>
            </a:endParaRPr>
          </a:p>
        </p:txBody>
      </p:sp>
      <p:pic>
        <p:nvPicPr>
          <p:cNvPr id="318" name="Google Shape;3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2611" y="1700808"/>
            <a:ext cx="4128545" cy="47525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19" name="Google Shape;319;p10"/>
          <p:cNvSpPr txBox="1"/>
          <p:nvPr/>
        </p:nvSpPr>
        <p:spPr>
          <a:xfrm>
            <a:off x="4872610" y="6496468"/>
            <a:ext cx="412854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320" name="Google Shape;320;p10"/>
          <p:cNvGrpSpPr/>
          <p:nvPr/>
        </p:nvGrpSpPr>
        <p:grpSpPr>
          <a:xfrm>
            <a:off x="145356" y="1863111"/>
            <a:ext cx="4568146" cy="4643944"/>
            <a:chOff x="2512" y="162303"/>
            <a:chExt cx="4568146" cy="4643944"/>
          </a:xfrm>
        </p:grpSpPr>
        <p:sp>
          <p:nvSpPr>
            <p:cNvPr id="321" name="Google Shape;321;p10"/>
            <p:cNvSpPr/>
            <p:nvPr/>
          </p:nvSpPr>
          <p:spPr>
            <a:xfrm>
              <a:off x="2512" y="162303"/>
              <a:ext cx="4485226" cy="53034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0"/>
            <p:cNvSpPr txBox="1"/>
            <p:nvPr/>
          </p:nvSpPr>
          <p:spPr>
            <a:xfrm>
              <a:off x="18045" y="177836"/>
              <a:ext cx="4454160" cy="4992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Географические условия Древней Греции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451035" y="692644"/>
              <a:ext cx="448522" cy="46976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4" name="Google Shape;324;p10"/>
            <p:cNvSpPr/>
            <p:nvPr/>
          </p:nvSpPr>
          <p:spPr>
            <a:xfrm>
              <a:off x="899558" y="849233"/>
              <a:ext cx="3671100" cy="62635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0"/>
            <p:cNvSpPr txBox="1"/>
            <p:nvPr/>
          </p:nvSpPr>
          <p:spPr>
            <a:xfrm>
              <a:off x="716256" y="867567"/>
              <a:ext cx="3836100" cy="58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отсутствие крупных плодородных речных долин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451035" y="692644"/>
              <a:ext cx="448522" cy="125270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7" name="Google Shape;327;p10"/>
            <p:cNvSpPr/>
            <p:nvPr/>
          </p:nvSpPr>
          <p:spPr>
            <a:xfrm>
              <a:off x="899558" y="1632176"/>
              <a:ext cx="3671100" cy="62635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0"/>
            <p:cNvSpPr txBox="1"/>
            <p:nvPr/>
          </p:nvSpPr>
          <p:spPr>
            <a:xfrm>
              <a:off x="716256" y="1650510"/>
              <a:ext cx="3836100" cy="58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4/5 территории занимали горы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0"/>
            <p:cNvSpPr/>
            <p:nvPr/>
          </p:nvSpPr>
          <p:spPr>
            <a:xfrm>
              <a:off x="451035" y="692644"/>
              <a:ext cx="448522" cy="213509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0" name="Google Shape;330;p10"/>
            <p:cNvSpPr/>
            <p:nvPr/>
          </p:nvSpPr>
          <p:spPr>
            <a:xfrm>
              <a:off x="899558" y="2415120"/>
              <a:ext cx="3671100" cy="82524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0"/>
            <p:cNvSpPr txBox="1"/>
            <p:nvPr/>
          </p:nvSpPr>
          <p:spPr>
            <a:xfrm>
              <a:off x="722404" y="2439279"/>
              <a:ext cx="3823800" cy="77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население концентрировалось на морском побережье, в обособлен- ных горных долинах и на островах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451035" y="692644"/>
              <a:ext cx="448522" cy="301748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3" name="Google Shape;333;p10"/>
            <p:cNvSpPr/>
            <p:nvPr/>
          </p:nvSpPr>
          <p:spPr>
            <a:xfrm>
              <a:off x="899558" y="3396950"/>
              <a:ext cx="3671100" cy="62635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0"/>
            <p:cNvSpPr txBox="1"/>
            <p:nvPr/>
          </p:nvSpPr>
          <p:spPr>
            <a:xfrm>
              <a:off x="716256" y="3415285"/>
              <a:ext cx="3836100" cy="58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малонаселённость остальной тер- ритории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51035" y="692644"/>
              <a:ext cx="448522" cy="380042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6" name="Google Shape;336;p10"/>
            <p:cNvSpPr/>
            <p:nvPr/>
          </p:nvSpPr>
          <p:spPr>
            <a:xfrm>
              <a:off x="899558" y="4179893"/>
              <a:ext cx="3671100" cy="62635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0"/>
            <p:cNvSpPr txBox="1"/>
            <p:nvPr/>
          </p:nvSpPr>
          <p:spPr>
            <a:xfrm>
              <a:off x="716256" y="4198228"/>
              <a:ext cx="3836100" cy="58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отсутствие благоприятных условий для создания единого государства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1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Природные условия. Основные хозяйственные занятия населения</a:t>
            </a:r>
            <a:endParaRPr b="1" sz="3600">
              <a:solidFill>
                <a:schemeClr val="accent2"/>
              </a:solidFill>
            </a:endParaRPr>
          </a:p>
        </p:txBody>
      </p:sp>
      <p:sp>
        <p:nvSpPr>
          <p:cNvPr id="343" name="Google Shape;343;p11"/>
          <p:cNvSpPr txBox="1"/>
          <p:nvPr/>
        </p:nvSpPr>
        <p:spPr>
          <a:xfrm>
            <a:off x="426071" y="6084272"/>
            <a:ext cx="29562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Великая греческая колонизация (VIII-VI вв. до н.э.)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https://fsd.multiurok.ru/html/2017/09/17/s_59be9b13daa97/689829_1.jpeg" id="344" name="Google Shape;344;p11"/>
          <p:cNvPicPr preferRelativeResize="0"/>
          <p:nvPr/>
        </p:nvPicPr>
        <p:blipFill rotWithShape="1">
          <a:blip r:embed="rId3">
            <a:alphaModFix/>
          </a:blip>
          <a:srcRect b="2175" l="279" r="601" t="1639"/>
          <a:stretch/>
        </p:blipFill>
        <p:spPr>
          <a:xfrm>
            <a:off x="3382528" y="4005064"/>
            <a:ext cx="5515559" cy="266429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345" name="Google Shape;345;p11"/>
          <p:cNvGrpSpPr/>
          <p:nvPr/>
        </p:nvGrpSpPr>
        <p:grpSpPr>
          <a:xfrm>
            <a:off x="251520" y="1750251"/>
            <a:ext cx="1993617" cy="864096"/>
            <a:chOff x="1329377" y="695854"/>
            <a:chExt cx="5982204" cy="474662"/>
          </a:xfrm>
        </p:grpSpPr>
        <p:sp>
          <p:nvSpPr>
            <p:cNvPr id="346" name="Google Shape;346;p1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рост населения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348;p11"/>
          <p:cNvGrpSpPr/>
          <p:nvPr/>
        </p:nvGrpSpPr>
        <p:grpSpPr>
          <a:xfrm>
            <a:off x="3594201" y="1747885"/>
            <a:ext cx="1993617" cy="864096"/>
            <a:chOff x="1329377" y="695854"/>
            <a:chExt cx="5982204" cy="474662"/>
          </a:xfrm>
        </p:grpSpPr>
        <p:sp>
          <p:nvSpPr>
            <p:cNvPr id="349" name="Google Shape;349;p1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проблемы с обеспечением продовольствием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1"/>
          <p:cNvGrpSpPr/>
          <p:nvPr/>
        </p:nvGrpSpPr>
        <p:grpSpPr>
          <a:xfrm>
            <a:off x="6936882" y="1738715"/>
            <a:ext cx="1993617" cy="864096"/>
            <a:chOff x="1329377" y="695854"/>
            <a:chExt cx="5982204" cy="474662"/>
          </a:xfrm>
        </p:grpSpPr>
        <p:sp>
          <p:nvSpPr>
            <p:cNvPr id="352" name="Google Shape;352;p1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переселение на незанятые земли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11"/>
          <p:cNvSpPr/>
          <p:nvPr/>
        </p:nvSpPr>
        <p:spPr>
          <a:xfrm>
            <a:off x="2487621" y="1960507"/>
            <a:ext cx="864096" cy="432048"/>
          </a:xfrm>
          <a:prstGeom prst="rightArrow">
            <a:avLst>
              <a:gd fmla="val 50000" name="adj1"/>
              <a:gd fmla="val 102711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5830302" y="1966040"/>
            <a:ext cx="864096" cy="432048"/>
          </a:xfrm>
          <a:prstGeom prst="rightArrow">
            <a:avLst>
              <a:gd fmla="val 50000" name="adj1"/>
              <a:gd fmla="val 102711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Google Shape;356;p11"/>
          <p:cNvGrpSpPr/>
          <p:nvPr/>
        </p:nvGrpSpPr>
        <p:grpSpPr>
          <a:xfrm>
            <a:off x="251520" y="3204112"/>
            <a:ext cx="8678979" cy="612988"/>
            <a:chOff x="1329377" y="695854"/>
            <a:chExt cx="5982204" cy="474662"/>
          </a:xfrm>
        </p:grpSpPr>
        <p:sp>
          <p:nvSpPr>
            <p:cNvPr id="357" name="Google Shape;357;p11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1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Великая греческая колонизация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масштабное расселение древних греков по берегам Средиземного и Чёрного морей в VIII-VI вв. до н.э.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11"/>
          <p:cNvSpPr/>
          <p:nvPr/>
        </p:nvSpPr>
        <p:spPr>
          <a:xfrm>
            <a:off x="7744185" y="2667165"/>
            <a:ext cx="379010" cy="455161"/>
          </a:xfrm>
          <a:prstGeom prst="downArrow">
            <a:avLst>
              <a:gd fmla="val 50000" name="adj1"/>
              <a:gd fmla="val 71760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2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Природные условия. Основные хозяйственные занятия населения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365" name="Google Shape;365;p12"/>
          <p:cNvGrpSpPr/>
          <p:nvPr/>
        </p:nvGrpSpPr>
        <p:grpSpPr>
          <a:xfrm>
            <a:off x="144610" y="1849801"/>
            <a:ext cx="8854778" cy="4670564"/>
            <a:chOff x="1766" y="148993"/>
            <a:chExt cx="8854778" cy="4670564"/>
          </a:xfrm>
        </p:grpSpPr>
        <p:sp>
          <p:nvSpPr>
            <p:cNvPr id="366" name="Google Shape;366;p12"/>
            <p:cNvSpPr/>
            <p:nvPr/>
          </p:nvSpPr>
          <p:spPr>
            <a:xfrm>
              <a:off x="1766" y="148993"/>
              <a:ext cx="5272851" cy="47903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2"/>
            <p:cNvSpPr txBox="1"/>
            <p:nvPr/>
          </p:nvSpPr>
          <p:spPr>
            <a:xfrm>
              <a:off x="15796" y="163023"/>
              <a:ext cx="5244791" cy="45097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Экономика Древней Греции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2"/>
            <p:cNvSpPr/>
            <p:nvPr/>
          </p:nvSpPr>
          <p:spPr>
            <a:xfrm>
              <a:off x="529051" y="628026"/>
              <a:ext cx="527285" cy="35927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69" name="Google Shape;369;p12"/>
            <p:cNvSpPr/>
            <p:nvPr/>
          </p:nvSpPr>
          <p:spPr>
            <a:xfrm>
              <a:off x="1056336" y="747784"/>
              <a:ext cx="7800208" cy="47903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2"/>
            <p:cNvSpPr txBox="1"/>
            <p:nvPr/>
          </p:nvSpPr>
          <p:spPr>
            <a:xfrm>
              <a:off x="1070366" y="761814"/>
              <a:ext cx="7772148" cy="4509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натуральный характер экономики Древней Греции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2"/>
            <p:cNvSpPr/>
            <p:nvPr/>
          </p:nvSpPr>
          <p:spPr>
            <a:xfrm>
              <a:off x="529051" y="628026"/>
              <a:ext cx="527285" cy="9580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2" name="Google Shape;372;p12"/>
            <p:cNvSpPr/>
            <p:nvPr/>
          </p:nvSpPr>
          <p:spPr>
            <a:xfrm>
              <a:off x="1056336" y="1346574"/>
              <a:ext cx="7800208" cy="47903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2"/>
            <p:cNvSpPr txBox="1"/>
            <p:nvPr/>
          </p:nvSpPr>
          <p:spPr>
            <a:xfrm>
              <a:off x="1070366" y="1360604"/>
              <a:ext cx="7772148" cy="4509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основные занятия – скотоводство и земледелие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2"/>
            <p:cNvSpPr/>
            <p:nvPr/>
          </p:nvSpPr>
          <p:spPr>
            <a:xfrm>
              <a:off x="529051" y="628026"/>
              <a:ext cx="527285" cy="15568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5" name="Google Shape;375;p12"/>
            <p:cNvSpPr/>
            <p:nvPr/>
          </p:nvSpPr>
          <p:spPr>
            <a:xfrm>
              <a:off x="1056336" y="1945364"/>
              <a:ext cx="7800208" cy="47903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2"/>
            <p:cNvSpPr txBox="1"/>
            <p:nvPr/>
          </p:nvSpPr>
          <p:spPr>
            <a:xfrm>
              <a:off x="1070366" y="1959394"/>
              <a:ext cx="7772148" cy="4509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важная роль рыболовства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529051" y="628026"/>
              <a:ext cx="527285" cy="215564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8" name="Google Shape;378;p12"/>
            <p:cNvSpPr/>
            <p:nvPr/>
          </p:nvSpPr>
          <p:spPr>
            <a:xfrm>
              <a:off x="1056336" y="2544155"/>
              <a:ext cx="7800208" cy="47903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2"/>
            <p:cNvSpPr txBox="1"/>
            <p:nvPr/>
          </p:nvSpPr>
          <p:spPr>
            <a:xfrm>
              <a:off x="1070366" y="2558185"/>
              <a:ext cx="7772148" cy="4509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добыча полезных ископаемых (глина, мрамор, металлы)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2"/>
            <p:cNvSpPr/>
            <p:nvPr/>
          </p:nvSpPr>
          <p:spPr>
            <a:xfrm>
              <a:off x="529051" y="628026"/>
              <a:ext cx="527285" cy="275443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1" name="Google Shape;381;p12"/>
            <p:cNvSpPr/>
            <p:nvPr/>
          </p:nvSpPr>
          <p:spPr>
            <a:xfrm>
              <a:off x="1056336" y="3142945"/>
              <a:ext cx="7800208" cy="47903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2"/>
            <p:cNvSpPr txBox="1"/>
            <p:nvPr/>
          </p:nvSpPr>
          <p:spPr>
            <a:xfrm>
              <a:off x="1070366" y="3156975"/>
              <a:ext cx="7772148" cy="4509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широкое использование железа в различных сферах жизни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2"/>
            <p:cNvSpPr/>
            <p:nvPr/>
          </p:nvSpPr>
          <p:spPr>
            <a:xfrm>
              <a:off x="529051" y="628026"/>
              <a:ext cx="527285" cy="335322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4" name="Google Shape;384;p12"/>
            <p:cNvSpPr/>
            <p:nvPr/>
          </p:nvSpPr>
          <p:spPr>
            <a:xfrm>
              <a:off x="1056336" y="3741735"/>
              <a:ext cx="7800208" cy="47903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2"/>
            <p:cNvSpPr txBox="1"/>
            <p:nvPr/>
          </p:nvSpPr>
          <p:spPr>
            <a:xfrm>
              <a:off x="1070366" y="3755765"/>
              <a:ext cx="7772148" cy="4509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широко развитые торговые связи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2"/>
            <p:cNvSpPr/>
            <p:nvPr/>
          </p:nvSpPr>
          <p:spPr>
            <a:xfrm>
              <a:off x="529051" y="628026"/>
              <a:ext cx="527285" cy="395201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7" name="Google Shape;387;p12"/>
            <p:cNvSpPr/>
            <p:nvPr/>
          </p:nvSpPr>
          <p:spPr>
            <a:xfrm>
              <a:off x="1056336" y="4340525"/>
              <a:ext cx="7800208" cy="47903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2"/>
            <p:cNvSpPr txBox="1"/>
            <p:nvPr/>
          </p:nvSpPr>
          <p:spPr>
            <a:xfrm>
              <a:off x="1070366" y="4354555"/>
              <a:ext cx="7772148" cy="4509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высокий уровень развития ремесла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Античный полис. Права граждан</a:t>
            </a:r>
            <a:endParaRPr b="1" sz="3600">
              <a:solidFill>
                <a:schemeClr val="accent2"/>
              </a:solidFill>
            </a:endParaRPr>
          </a:p>
        </p:txBody>
      </p:sp>
      <p:pic>
        <p:nvPicPr>
          <p:cNvPr id="394" name="Google Shape;39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5021" y="1628800"/>
            <a:ext cx="3836242" cy="48139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5" name="Google Shape;395;p13"/>
          <p:cNvSpPr txBox="1"/>
          <p:nvPr/>
        </p:nvSpPr>
        <p:spPr>
          <a:xfrm>
            <a:off x="5155021" y="6496468"/>
            <a:ext cx="383624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396" name="Google Shape;396;p13"/>
          <p:cNvGrpSpPr/>
          <p:nvPr/>
        </p:nvGrpSpPr>
        <p:grpSpPr>
          <a:xfrm>
            <a:off x="179512" y="1642467"/>
            <a:ext cx="4824536" cy="591511"/>
            <a:chOff x="1329377" y="695854"/>
            <a:chExt cx="5982204" cy="474662"/>
          </a:xfrm>
        </p:grpSpPr>
        <p:sp>
          <p:nvSpPr>
            <p:cNvPr id="397" name="Google Shape;397;p1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VIII в. до н.э.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 начало становления </a:t>
              </a: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полисов-государств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в Древней Греции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13"/>
          <p:cNvGrpSpPr/>
          <p:nvPr/>
        </p:nvGrpSpPr>
        <p:grpSpPr>
          <a:xfrm>
            <a:off x="74050" y="2680974"/>
            <a:ext cx="4966169" cy="2502021"/>
            <a:chOff x="969" y="332099"/>
            <a:chExt cx="4859265" cy="2502021"/>
          </a:xfrm>
        </p:grpSpPr>
        <p:sp>
          <p:nvSpPr>
            <p:cNvPr id="400" name="Google Shape;400;p13"/>
            <p:cNvSpPr/>
            <p:nvPr/>
          </p:nvSpPr>
          <p:spPr>
            <a:xfrm>
              <a:off x="969" y="332099"/>
              <a:ext cx="2893599" cy="44117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3"/>
            <p:cNvSpPr txBox="1"/>
            <p:nvPr/>
          </p:nvSpPr>
          <p:spPr>
            <a:xfrm>
              <a:off x="13891" y="345021"/>
              <a:ext cx="2867755" cy="4153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Полис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290329" y="773278"/>
              <a:ext cx="289359" cy="54807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3" name="Google Shape;403;p13"/>
            <p:cNvSpPr/>
            <p:nvPr/>
          </p:nvSpPr>
          <p:spPr>
            <a:xfrm>
              <a:off x="579689" y="838998"/>
              <a:ext cx="4280545" cy="96470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3"/>
            <p:cNvSpPr txBox="1"/>
            <p:nvPr/>
          </p:nvSpPr>
          <p:spPr>
            <a:xfrm>
              <a:off x="442137" y="867245"/>
              <a:ext cx="4389900" cy="908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город-государство, в территорию которо- го входили город, расположенные вокруг него поселения и земли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290329" y="773278"/>
              <a:ext cx="289359" cy="157849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6" name="Google Shape;406;p13"/>
            <p:cNvSpPr/>
            <p:nvPr/>
          </p:nvSpPr>
          <p:spPr>
            <a:xfrm>
              <a:off x="579689" y="1869419"/>
              <a:ext cx="4280545" cy="96470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3"/>
            <p:cNvSpPr txBox="1"/>
            <p:nvPr/>
          </p:nvSpPr>
          <p:spPr>
            <a:xfrm>
              <a:off x="442137" y="1897671"/>
              <a:ext cx="4389900" cy="908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небольшая по территории и численности населения община, образованная сво- бодными гражданами, владевшими зе- мельными наделами на её территории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13"/>
          <p:cNvGrpSpPr/>
          <p:nvPr/>
        </p:nvGrpSpPr>
        <p:grpSpPr>
          <a:xfrm>
            <a:off x="179512" y="5589241"/>
            <a:ext cx="4824536" cy="824316"/>
            <a:chOff x="1329377" y="695854"/>
            <a:chExt cx="5982204" cy="474662"/>
          </a:xfrm>
        </p:grpSpPr>
        <p:sp>
          <p:nvSpPr>
            <p:cNvPr id="409" name="Google Shape;409;p1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Крупнейшие полисы Древней Греции – Афины, Спарта (Лакедемон), Фивы, Коринф, Дельфы и др.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1" name="Google Shape;411;p13"/>
          <p:cNvSpPr/>
          <p:nvPr/>
        </p:nvSpPr>
        <p:spPr>
          <a:xfrm>
            <a:off x="8244408" y="4581128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/>
          <p:nvPr/>
        </p:nvSpPr>
        <p:spPr>
          <a:xfrm>
            <a:off x="7236296" y="5515101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/>
          <p:nvPr/>
        </p:nvSpPr>
        <p:spPr>
          <a:xfrm>
            <a:off x="7875492" y="4376050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7605565" y="4689140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7545614" y="4171528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4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Античный полис. Права граждан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421" name="Google Shape;421;p14"/>
          <p:cNvGrpSpPr/>
          <p:nvPr/>
        </p:nvGrpSpPr>
        <p:grpSpPr>
          <a:xfrm>
            <a:off x="147426" y="1798624"/>
            <a:ext cx="8849146" cy="4844927"/>
            <a:chOff x="4582" y="25808"/>
            <a:chExt cx="8849146" cy="4844927"/>
          </a:xfrm>
        </p:grpSpPr>
        <p:sp>
          <p:nvSpPr>
            <p:cNvPr id="422" name="Google Shape;422;p14"/>
            <p:cNvSpPr/>
            <p:nvPr/>
          </p:nvSpPr>
          <p:spPr>
            <a:xfrm>
              <a:off x="7852378" y="3513739"/>
              <a:ext cx="91440" cy="40136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3" name="Google Shape;423;p14"/>
            <p:cNvSpPr/>
            <p:nvPr/>
          </p:nvSpPr>
          <p:spPr>
            <a:xfrm>
              <a:off x="7852378" y="2156742"/>
              <a:ext cx="91440" cy="40136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4" name="Google Shape;424;p14"/>
            <p:cNvSpPr/>
            <p:nvPr/>
          </p:nvSpPr>
          <p:spPr>
            <a:xfrm>
              <a:off x="4429156" y="799745"/>
              <a:ext cx="3468942" cy="4013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5" name="Google Shape;425;p14"/>
            <p:cNvSpPr/>
            <p:nvPr/>
          </p:nvSpPr>
          <p:spPr>
            <a:xfrm>
              <a:off x="5539750" y="3513739"/>
              <a:ext cx="91440" cy="40136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6" name="Google Shape;426;p14"/>
            <p:cNvSpPr/>
            <p:nvPr/>
          </p:nvSpPr>
          <p:spPr>
            <a:xfrm>
              <a:off x="4429155" y="2156742"/>
              <a:ext cx="1156314" cy="4013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7" name="Google Shape;427;p14"/>
            <p:cNvSpPr/>
            <p:nvPr/>
          </p:nvSpPr>
          <p:spPr>
            <a:xfrm>
              <a:off x="3227121" y="3513739"/>
              <a:ext cx="91440" cy="40136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8" name="Google Shape;428;p14"/>
            <p:cNvSpPr/>
            <p:nvPr/>
          </p:nvSpPr>
          <p:spPr>
            <a:xfrm>
              <a:off x="3272841" y="2156742"/>
              <a:ext cx="1156314" cy="40136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9" name="Google Shape;429;p14"/>
            <p:cNvSpPr/>
            <p:nvPr/>
          </p:nvSpPr>
          <p:spPr>
            <a:xfrm>
              <a:off x="4383435" y="799745"/>
              <a:ext cx="91440" cy="40136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0" name="Google Shape;430;p14"/>
            <p:cNvSpPr/>
            <p:nvPr/>
          </p:nvSpPr>
          <p:spPr>
            <a:xfrm>
              <a:off x="914493" y="3513739"/>
              <a:ext cx="91440" cy="40136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1" name="Google Shape;431;p14"/>
            <p:cNvSpPr/>
            <p:nvPr/>
          </p:nvSpPr>
          <p:spPr>
            <a:xfrm>
              <a:off x="914493" y="2156742"/>
              <a:ext cx="91440" cy="40136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2" name="Google Shape;432;p14"/>
            <p:cNvSpPr/>
            <p:nvPr/>
          </p:nvSpPr>
          <p:spPr>
            <a:xfrm>
              <a:off x="960213" y="799745"/>
              <a:ext cx="3468942" cy="40136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3" name="Google Shape;433;p14"/>
            <p:cNvSpPr/>
            <p:nvPr/>
          </p:nvSpPr>
          <p:spPr>
            <a:xfrm>
              <a:off x="2916983" y="25808"/>
              <a:ext cx="3024344" cy="7739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4"/>
            <p:cNvSpPr txBox="1"/>
            <p:nvPr/>
          </p:nvSpPr>
          <p:spPr>
            <a:xfrm>
              <a:off x="2916983" y="25808"/>
              <a:ext cx="3024344" cy="7739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Население полиса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4582" y="1201110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4"/>
            <p:cNvSpPr txBox="1"/>
            <p:nvPr/>
          </p:nvSpPr>
          <p:spPr>
            <a:xfrm>
              <a:off x="4582" y="1201110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граждане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4582" y="2558107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4"/>
            <p:cNvSpPr txBox="1"/>
            <p:nvPr/>
          </p:nvSpPr>
          <p:spPr>
            <a:xfrm>
              <a:off x="4582" y="2558107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мужчины, вла- девшие земель- ными наделами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4582" y="3915104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4"/>
            <p:cNvSpPr txBox="1"/>
            <p:nvPr/>
          </p:nvSpPr>
          <p:spPr>
            <a:xfrm>
              <a:off x="4582" y="3915104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участвовали в государственном управлении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2988990" y="1201110"/>
              <a:ext cx="2880330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4"/>
            <p:cNvSpPr txBox="1"/>
            <p:nvPr/>
          </p:nvSpPr>
          <p:spPr>
            <a:xfrm>
              <a:off x="2988990" y="1201110"/>
              <a:ext cx="2880330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свободные жители, не наделённые правами гражданина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2317210" y="2558107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4"/>
            <p:cNvSpPr txBox="1"/>
            <p:nvPr/>
          </p:nvSpPr>
          <p:spPr>
            <a:xfrm>
              <a:off x="2317210" y="2558107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женщины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2317210" y="3915104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4"/>
            <p:cNvSpPr txBox="1"/>
            <p:nvPr/>
          </p:nvSpPr>
          <p:spPr>
            <a:xfrm>
              <a:off x="2317210" y="3915104"/>
              <a:ext cx="1911262" cy="955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4629838" y="2558107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4"/>
            <p:cNvSpPr txBox="1"/>
            <p:nvPr/>
          </p:nvSpPr>
          <p:spPr>
            <a:xfrm>
              <a:off x="4629838" y="2558107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переселенцы с других террито- рий, иноземцы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4629838" y="3915104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4"/>
            <p:cNvSpPr txBox="1"/>
            <p:nvPr/>
          </p:nvSpPr>
          <p:spPr>
            <a:xfrm>
              <a:off x="4629838" y="3915104"/>
              <a:ext cx="1911262" cy="955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6942466" y="1201110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4"/>
            <p:cNvSpPr txBox="1"/>
            <p:nvPr/>
          </p:nvSpPr>
          <p:spPr>
            <a:xfrm>
              <a:off x="6942466" y="1201110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рабы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6942466" y="2558107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4"/>
            <p:cNvSpPr txBox="1"/>
            <p:nvPr/>
          </p:nvSpPr>
          <p:spPr>
            <a:xfrm>
              <a:off x="6942466" y="2558107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иноземцы, попавшие в рабство за долги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6942466" y="3915104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4"/>
            <p:cNvSpPr txBox="1"/>
            <p:nvPr/>
          </p:nvSpPr>
          <p:spPr>
            <a:xfrm>
              <a:off x="6942466" y="3915104"/>
              <a:ext cx="1911262" cy="955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14"/>
          <p:cNvGrpSpPr/>
          <p:nvPr/>
        </p:nvGrpSpPr>
        <p:grpSpPr>
          <a:xfrm>
            <a:off x="2411760" y="5682998"/>
            <a:ext cx="6589396" cy="986362"/>
            <a:chOff x="2317210" y="3915104"/>
            <a:chExt cx="1911262" cy="955631"/>
          </a:xfrm>
        </p:grpSpPr>
        <p:sp>
          <p:nvSpPr>
            <p:cNvPr id="458" name="Google Shape;458;p14"/>
            <p:cNvSpPr/>
            <p:nvPr/>
          </p:nvSpPr>
          <p:spPr>
            <a:xfrm>
              <a:off x="2317210" y="3915104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4"/>
            <p:cNvSpPr txBox="1"/>
            <p:nvPr/>
          </p:nvSpPr>
          <p:spPr>
            <a:xfrm>
              <a:off x="2317210" y="3915104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 участвовали в государственном управлении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5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Античный полис. Права граждан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465" name="Google Shape;465;p15"/>
          <p:cNvGrpSpPr/>
          <p:nvPr/>
        </p:nvGrpSpPr>
        <p:grpSpPr>
          <a:xfrm>
            <a:off x="330852" y="2421503"/>
            <a:ext cx="8322459" cy="3561028"/>
            <a:chOff x="7324" y="720695"/>
            <a:chExt cx="8322459" cy="3561028"/>
          </a:xfrm>
        </p:grpSpPr>
        <p:sp>
          <p:nvSpPr>
            <p:cNvPr id="466" name="Google Shape;466;p15"/>
            <p:cNvSpPr/>
            <p:nvPr/>
          </p:nvSpPr>
          <p:spPr>
            <a:xfrm>
              <a:off x="7324" y="720695"/>
              <a:ext cx="5871242" cy="58786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5"/>
            <p:cNvSpPr txBox="1"/>
            <p:nvPr/>
          </p:nvSpPr>
          <p:spPr>
            <a:xfrm>
              <a:off x="24542" y="737913"/>
              <a:ext cx="5836806" cy="5534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Права и обязанности граждан полиса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594449" y="1308555"/>
              <a:ext cx="355281" cy="47476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9" name="Google Shape;469;p15"/>
            <p:cNvSpPr/>
            <p:nvPr/>
          </p:nvSpPr>
          <p:spPr>
            <a:xfrm>
              <a:off x="949730" y="1489387"/>
              <a:ext cx="7380053" cy="587860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5"/>
            <p:cNvSpPr txBox="1"/>
            <p:nvPr/>
          </p:nvSpPr>
          <p:spPr>
            <a:xfrm>
              <a:off x="966948" y="1506605"/>
              <a:ext cx="7345617" cy="5534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владеть землёй и собственностью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594449" y="1308555"/>
              <a:ext cx="355281" cy="120958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2" name="Google Shape;472;p15"/>
            <p:cNvSpPr/>
            <p:nvPr/>
          </p:nvSpPr>
          <p:spPr>
            <a:xfrm>
              <a:off x="949730" y="2224212"/>
              <a:ext cx="7380053" cy="587860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5"/>
            <p:cNvSpPr txBox="1"/>
            <p:nvPr/>
          </p:nvSpPr>
          <p:spPr>
            <a:xfrm>
              <a:off x="966948" y="2241430"/>
              <a:ext cx="7345617" cy="5534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принимать участие в государственном управлении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594449" y="1308555"/>
              <a:ext cx="355281" cy="19444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5" name="Google Shape;475;p15"/>
            <p:cNvSpPr/>
            <p:nvPr/>
          </p:nvSpPr>
          <p:spPr>
            <a:xfrm>
              <a:off x="949730" y="2959037"/>
              <a:ext cx="7380053" cy="587860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5"/>
            <p:cNvSpPr txBox="1"/>
            <p:nvPr/>
          </p:nvSpPr>
          <p:spPr>
            <a:xfrm>
              <a:off x="966948" y="2976255"/>
              <a:ext cx="7345617" cy="5534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выступать в суде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594449" y="1308555"/>
              <a:ext cx="355281" cy="267923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8" name="Google Shape;478;p15"/>
            <p:cNvSpPr/>
            <p:nvPr/>
          </p:nvSpPr>
          <p:spPr>
            <a:xfrm>
              <a:off x="949730" y="3693863"/>
              <a:ext cx="7380053" cy="587860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15"/>
            <p:cNvSpPr txBox="1"/>
            <p:nvPr/>
          </p:nvSpPr>
          <p:spPr>
            <a:xfrm>
              <a:off x="966948" y="3711081"/>
              <a:ext cx="7345617" cy="5534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защищать отечество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6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485" name="Google Shape;485;p16"/>
          <p:cNvGrpSpPr/>
          <p:nvPr/>
        </p:nvGrpSpPr>
        <p:grpSpPr>
          <a:xfrm>
            <a:off x="2142843" y="1916832"/>
            <a:ext cx="4824536" cy="591511"/>
            <a:chOff x="1329377" y="695854"/>
            <a:chExt cx="5982204" cy="474662"/>
          </a:xfrm>
        </p:grpSpPr>
        <p:sp>
          <p:nvSpPr>
            <p:cNvPr id="486" name="Google Shape;486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Свободное население греческого полиса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6"/>
          <p:cNvGrpSpPr/>
          <p:nvPr/>
        </p:nvGrpSpPr>
        <p:grpSpPr>
          <a:xfrm>
            <a:off x="283198" y="2989951"/>
            <a:ext cx="2664296" cy="591511"/>
            <a:chOff x="1329377" y="695854"/>
            <a:chExt cx="5982204" cy="474662"/>
          </a:xfrm>
        </p:grpSpPr>
        <p:sp>
          <p:nvSpPr>
            <p:cNvPr id="489" name="Google Shape;489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аристократия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6"/>
          <p:cNvGrpSpPr/>
          <p:nvPr/>
        </p:nvGrpSpPr>
        <p:grpSpPr>
          <a:xfrm>
            <a:off x="6331870" y="2989951"/>
            <a:ext cx="2664296" cy="591511"/>
            <a:chOff x="1329377" y="695854"/>
            <a:chExt cx="5982204" cy="474662"/>
          </a:xfrm>
        </p:grpSpPr>
        <p:sp>
          <p:nvSpPr>
            <p:cNvPr id="492" name="Google Shape;492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демос (народ)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16"/>
          <p:cNvSpPr/>
          <p:nvPr/>
        </p:nvSpPr>
        <p:spPr>
          <a:xfrm>
            <a:off x="2250855" y="2508342"/>
            <a:ext cx="504056" cy="481607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6"/>
          <p:cNvSpPr/>
          <p:nvPr/>
        </p:nvSpPr>
        <p:spPr>
          <a:xfrm>
            <a:off x="6331230" y="2508343"/>
            <a:ext cx="504056" cy="481607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6"/>
          <p:cNvSpPr/>
          <p:nvPr/>
        </p:nvSpPr>
        <p:spPr>
          <a:xfrm rot="-5400000">
            <a:off x="3169899" y="2855592"/>
            <a:ext cx="504056" cy="884239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6"/>
          <p:cNvSpPr/>
          <p:nvPr/>
        </p:nvSpPr>
        <p:spPr>
          <a:xfrm rot="5400000">
            <a:off x="5637403" y="2843586"/>
            <a:ext cx="504056" cy="884239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16"/>
          <p:cNvGrpSpPr/>
          <p:nvPr/>
        </p:nvGrpSpPr>
        <p:grpSpPr>
          <a:xfrm>
            <a:off x="283198" y="4199809"/>
            <a:ext cx="2664296" cy="591511"/>
            <a:chOff x="1329377" y="695854"/>
            <a:chExt cx="5982204" cy="474662"/>
          </a:xfrm>
        </p:grpSpPr>
        <p:sp>
          <p:nvSpPr>
            <p:cNvPr id="499" name="Google Shape;499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победа аристократии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501;p16"/>
          <p:cNvGrpSpPr/>
          <p:nvPr/>
        </p:nvGrpSpPr>
        <p:grpSpPr>
          <a:xfrm>
            <a:off x="3307534" y="4199809"/>
            <a:ext cx="2664296" cy="591511"/>
            <a:chOff x="1329377" y="695854"/>
            <a:chExt cx="5982204" cy="474662"/>
          </a:xfrm>
        </p:grpSpPr>
        <p:sp>
          <p:nvSpPr>
            <p:cNvPr id="502" name="Google Shape;502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победа одного человека при поддержке демоса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16"/>
          <p:cNvGrpSpPr/>
          <p:nvPr/>
        </p:nvGrpSpPr>
        <p:grpSpPr>
          <a:xfrm>
            <a:off x="6306397" y="4199809"/>
            <a:ext cx="2664296" cy="591511"/>
            <a:chOff x="1329377" y="695854"/>
            <a:chExt cx="5982204" cy="474662"/>
          </a:xfrm>
        </p:grpSpPr>
        <p:sp>
          <p:nvSpPr>
            <p:cNvPr id="505" name="Google Shape;505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победа демоса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7" name="Google Shape;507;p16"/>
          <p:cNvGrpSpPr/>
          <p:nvPr/>
        </p:nvGrpSpPr>
        <p:grpSpPr>
          <a:xfrm>
            <a:off x="6319971" y="5407963"/>
            <a:ext cx="2664296" cy="973365"/>
            <a:chOff x="1329377" y="695854"/>
            <a:chExt cx="5982204" cy="474662"/>
          </a:xfrm>
        </p:grpSpPr>
        <p:sp>
          <p:nvSpPr>
            <p:cNvPr id="508" name="Google Shape;508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демократия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– правление народа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0" name="Google Shape;510;p16"/>
          <p:cNvGrpSpPr/>
          <p:nvPr/>
        </p:nvGrpSpPr>
        <p:grpSpPr>
          <a:xfrm>
            <a:off x="3307534" y="5407963"/>
            <a:ext cx="2664296" cy="973365"/>
            <a:chOff x="1329377" y="695854"/>
            <a:chExt cx="5982204" cy="474662"/>
          </a:xfrm>
        </p:grpSpPr>
        <p:sp>
          <p:nvSpPr>
            <p:cNvPr id="511" name="Google Shape;511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тирания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– правление одного человека (тирана)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16"/>
          <p:cNvGrpSpPr/>
          <p:nvPr/>
        </p:nvGrpSpPr>
        <p:grpSpPr>
          <a:xfrm>
            <a:off x="283198" y="5414621"/>
            <a:ext cx="2664296" cy="973365"/>
            <a:chOff x="1329377" y="695854"/>
            <a:chExt cx="5982204" cy="474662"/>
          </a:xfrm>
        </p:grpSpPr>
        <p:sp>
          <p:nvSpPr>
            <p:cNvPr id="514" name="Google Shape;514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олигархия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– группы граждан (представителей аристократии)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16"/>
          <p:cNvSpPr/>
          <p:nvPr/>
        </p:nvSpPr>
        <p:spPr>
          <a:xfrm>
            <a:off x="1363318" y="4840965"/>
            <a:ext cx="504056" cy="552454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6"/>
          <p:cNvSpPr/>
          <p:nvPr/>
        </p:nvSpPr>
        <p:spPr>
          <a:xfrm>
            <a:off x="4303083" y="4849991"/>
            <a:ext cx="504056" cy="552454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7411990" y="4862167"/>
            <a:ext cx="504056" cy="552454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9" name="Google Shape;519;p16"/>
          <p:cNvCxnSpPr>
            <a:stCxn id="520" idx="2"/>
            <a:endCxn id="499" idx="0"/>
          </p:cNvCxnSpPr>
          <p:nvPr/>
        </p:nvCxnSpPr>
        <p:spPr>
          <a:xfrm flipH="1">
            <a:off x="1615382" y="3581461"/>
            <a:ext cx="3024300" cy="618300"/>
          </a:xfrm>
          <a:prstGeom prst="straightConnector1">
            <a:avLst/>
          </a:prstGeom>
          <a:noFill/>
          <a:ln cap="flat" cmpd="dbl" w="476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</p:cxnSp>
      <p:cxnSp>
        <p:nvCxnSpPr>
          <p:cNvPr id="521" name="Google Shape;521;p16"/>
          <p:cNvCxnSpPr>
            <a:stCxn id="520" idx="2"/>
            <a:endCxn id="503" idx="0"/>
          </p:cNvCxnSpPr>
          <p:nvPr/>
        </p:nvCxnSpPr>
        <p:spPr>
          <a:xfrm>
            <a:off x="4639682" y="3581461"/>
            <a:ext cx="0" cy="618300"/>
          </a:xfrm>
          <a:prstGeom prst="straightConnector1">
            <a:avLst/>
          </a:prstGeom>
          <a:noFill/>
          <a:ln cap="flat" cmpd="dbl" w="476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</p:cxnSp>
      <p:cxnSp>
        <p:nvCxnSpPr>
          <p:cNvPr id="522" name="Google Shape;522;p16"/>
          <p:cNvCxnSpPr>
            <a:stCxn id="520" idx="2"/>
            <a:endCxn id="506" idx="0"/>
          </p:cNvCxnSpPr>
          <p:nvPr/>
        </p:nvCxnSpPr>
        <p:spPr>
          <a:xfrm>
            <a:off x="4639682" y="3581461"/>
            <a:ext cx="2998800" cy="618300"/>
          </a:xfrm>
          <a:prstGeom prst="straightConnector1">
            <a:avLst/>
          </a:prstGeom>
          <a:noFill/>
          <a:ln cap="flat" cmpd="dbl" w="476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</p:cxnSp>
      <p:grpSp>
        <p:nvGrpSpPr>
          <p:cNvPr id="523" name="Google Shape;523;p16"/>
          <p:cNvGrpSpPr/>
          <p:nvPr/>
        </p:nvGrpSpPr>
        <p:grpSpPr>
          <a:xfrm>
            <a:off x="3865596" y="2989950"/>
            <a:ext cx="1548172" cy="591511"/>
            <a:chOff x="1329377" y="695854"/>
            <a:chExt cx="5982204" cy="474662"/>
          </a:xfrm>
        </p:grpSpPr>
        <p:sp>
          <p:nvSpPr>
            <p:cNvPr id="520" name="Google Shape;520;p1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борьба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7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/>
          </a:p>
        </p:txBody>
      </p:sp>
      <p:pic>
        <p:nvPicPr>
          <p:cNvPr id="530" name="Google Shape;53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881" y="1780654"/>
            <a:ext cx="3500382" cy="43924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31" name="Google Shape;531;p17"/>
          <p:cNvSpPr txBox="1"/>
          <p:nvPr/>
        </p:nvSpPr>
        <p:spPr>
          <a:xfrm>
            <a:off x="5490881" y="6173142"/>
            <a:ext cx="350038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8316416" y="4509120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3" name="Google Shape;533;p17"/>
          <p:cNvGrpSpPr/>
          <p:nvPr/>
        </p:nvGrpSpPr>
        <p:grpSpPr>
          <a:xfrm>
            <a:off x="145582" y="2262604"/>
            <a:ext cx="5287774" cy="3686675"/>
            <a:chOff x="2738" y="720078"/>
            <a:chExt cx="5287774" cy="3686675"/>
          </a:xfrm>
        </p:grpSpPr>
        <p:sp>
          <p:nvSpPr>
            <p:cNvPr id="534" name="Google Shape;534;p17"/>
            <p:cNvSpPr/>
            <p:nvPr/>
          </p:nvSpPr>
          <p:spPr>
            <a:xfrm>
              <a:off x="4028527" y="2101981"/>
              <a:ext cx="690951" cy="23983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5" name="Google Shape;535;p17"/>
            <p:cNvSpPr/>
            <p:nvPr/>
          </p:nvSpPr>
          <p:spPr>
            <a:xfrm>
              <a:off x="3291856" y="2912849"/>
              <a:ext cx="91440" cy="23983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6" name="Google Shape;536;p17"/>
            <p:cNvSpPr/>
            <p:nvPr/>
          </p:nvSpPr>
          <p:spPr>
            <a:xfrm>
              <a:off x="3337576" y="2101981"/>
              <a:ext cx="690951" cy="23983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7" name="Google Shape;537;p17"/>
            <p:cNvSpPr/>
            <p:nvPr/>
          </p:nvSpPr>
          <p:spPr>
            <a:xfrm>
              <a:off x="2646625" y="1291112"/>
              <a:ext cx="1381902" cy="23983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8" name="Google Shape;538;p17"/>
            <p:cNvSpPr/>
            <p:nvPr/>
          </p:nvSpPr>
          <p:spPr>
            <a:xfrm>
              <a:off x="1909954" y="2912849"/>
              <a:ext cx="91440" cy="23983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9" name="Google Shape;539;p17"/>
            <p:cNvSpPr/>
            <p:nvPr/>
          </p:nvSpPr>
          <p:spPr>
            <a:xfrm>
              <a:off x="1264723" y="2101981"/>
              <a:ext cx="690951" cy="23983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0" name="Google Shape;540;p17"/>
            <p:cNvSpPr/>
            <p:nvPr/>
          </p:nvSpPr>
          <p:spPr>
            <a:xfrm>
              <a:off x="528052" y="2912849"/>
              <a:ext cx="91440" cy="23983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1" name="Google Shape;541;p17"/>
            <p:cNvSpPr/>
            <p:nvPr/>
          </p:nvSpPr>
          <p:spPr>
            <a:xfrm>
              <a:off x="573772" y="2101981"/>
              <a:ext cx="690951" cy="23983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2" name="Google Shape;542;p17"/>
            <p:cNvSpPr/>
            <p:nvPr/>
          </p:nvSpPr>
          <p:spPr>
            <a:xfrm>
              <a:off x="1264723" y="1291112"/>
              <a:ext cx="1381902" cy="23983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3" name="Google Shape;543;p17"/>
            <p:cNvSpPr/>
            <p:nvPr/>
          </p:nvSpPr>
          <p:spPr>
            <a:xfrm>
              <a:off x="561403" y="720078"/>
              <a:ext cx="4170444" cy="5710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7"/>
            <p:cNvSpPr txBox="1"/>
            <p:nvPr/>
          </p:nvSpPr>
          <p:spPr>
            <a:xfrm>
              <a:off x="561403" y="720078"/>
              <a:ext cx="4170444" cy="5710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Население Афинского полиса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364025" y="1530947"/>
              <a:ext cx="1801395" cy="5710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17"/>
            <p:cNvSpPr txBox="1"/>
            <p:nvPr/>
          </p:nvSpPr>
          <p:spPr>
            <a:xfrm>
              <a:off x="364025" y="1530947"/>
              <a:ext cx="1801395" cy="5710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граждане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2738" y="2341815"/>
              <a:ext cx="1142068" cy="5710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17"/>
            <p:cNvSpPr txBox="1"/>
            <p:nvPr/>
          </p:nvSpPr>
          <p:spPr>
            <a:xfrm>
              <a:off x="2738" y="2341815"/>
              <a:ext cx="1142068" cy="5710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эвпатри- ды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2738" y="3152683"/>
              <a:ext cx="1142068" cy="12540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7"/>
            <p:cNvSpPr txBox="1"/>
            <p:nvPr/>
          </p:nvSpPr>
          <p:spPr>
            <a:xfrm>
              <a:off x="2738" y="3152683"/>
              <a:ext cx="1142068" cy="125407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родовая знать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1384640" y="2341815"/>
              <a:ext cx="1142068" cy="5710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17"/>
            <p:cNvSpPr txBox="1"/>
            <p:nvPr/>
          </p:nvSpPr>
          <p:spPr>
            <a:xfrm>
              <a:off x="1384640" y="2341815"/>
              <a:ext cx="1142068" cy="5710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демос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1384640" y="3152683"/>
              <a:ext cx="1142068" cy="12540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7"/>
            <p:cNvSpPr txBox="1"/>
            <p:nvPr/>
          </p:nvSpPr>
          <p:spPr>
            <a:xfrm>
              <a:off x="1384640" y="3152683"/>
              <a:ext cx="1142068" cy="125407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земледель-цы, ремес- ленники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3127830" y="1530947"/>
              <a:ext cx="1801395" cy="5710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17"/>
            <p:cNvSpPr txBox="1"/>
            <p:nvPr/>
          </p:nvSpPr>
          <p:spPr>
            <a:xfrm>
              <a:off x="3127830" y="1530947"/>
              <a:ext cx="1801395" cy="5710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неграждане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2766542" y="2341815"/>
              <a:ext cx="1142068" cy="5710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7"/>
            <p:cNvSpPr txBox="1"/>
            <p:nvPr/>
          </p:nvSpPr>
          <p:spPr>
            <a:xfrm>
              <a:off x="2766542" y="2341815"/>
              <a:ext cx="1142068" cy="5710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метеки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2766542" y="3152683"/>
              <a:ext cx="1142068" cy="12540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7"/>
            <p:cNvSpPr txBox="1"/>
            <p:nvPr/>
          </p:nvSpPr>
          <p:spPr>
            <a:xfrm>
              <a:off x="2766542" y="3152683"/>
              <a:ext cx="1142068" cy="125407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переселен-цы из других полисов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4148444" y="2341815"/>
              <a:ext cx="1142068" cy="5710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17"/>
            <p:cNvSpPr txBox="1"/>
            <p:nvPr/>
          </p:nvSpPr>
          <p:spPr>
            <a:xfrm>
              <a:off x="4148444" y="2341815"/>
              <a:ext cx="1142068" cy="5710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рабы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/>
          </a:p>
        </p:txBody>
      </p:sp>
      <p:pic>
        <p:nvPicPr>
          <p:cNvPr id="568" name="Google Shape;5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881" y="1780654"/>
            <a:ext cx="3500382" cy="43924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69" name="Google Shape;569;p18"/>
          <p:cNvSpPr txBox="1"/>
          <p:nvPr/>
        </p:nvSpPr>
        <p:spPr>
          <a:xfrm>
            <a:off x="5490881" y="6173142"/>
            <a:ext cx="350038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70" name="Google Shape;570;p18"/>
          <p:cNvSpPr/>
          <p:nvPr/>
        </p:nvSpPr>
        <p:spPr>
          <a:xfrm>
            <a:off x="8316416" y="4509120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1" name="Google Shape;571;p18"/>
          <p:cNvGrpSpPr/>
          <p:nvPr/>
        </p:nvGrpSpPr>
        <p:grpSpPr>
          <a:xfrm>
            <a:off x="175619" y="2060848"/>
            <a:ext cx="5140158" cy="591511"/>
            <a:chOff x="1329377" y="695854"/>
            <a:chExt cx="5982204" cy="474662"/>
          </a:xfrm>
        </p:grpSpPr>
        <p:sp>
          <p:nvSpPr>
            <p:cNvPr id="572" name="Google Shape;572;p1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1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Государственный строй Афин до V в. до н.э.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175619" y="3349154"/>
            <a:ext cx="5140158" cy="591511"/>
            <a:chOff x="1329377" y="695854"/>
            <a:chExt cx="5982204" cy="474662"/>
          </a:xfrm>
        </p:grpSpPr>
        <p:sp>
          <p:nvSpPr>
            <p:cNvPr id="575" name="Google Shape;575;p1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1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аристократическая форма правления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18"/>
          <p:cNvGrpSpPr/>
          <p:nvPr/>
        </p:nvGrpSpPr>
        <p:grpSpPr>
          <a:xfrm>
            <a:off x="175619" y="4493558"/>
            <a:ext cx="5140158" cy="591511"/>
            <a:chOff x="1329377" y="695854"/>
            <a:chExt cx="5982204" cy="474662"/>
          </a:xfrm>
        </p:grpSpPr>
        <p:sp>
          <p:nvSpPr>
            <p:cNvPr id="578" name="Google Shape;578;p1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1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из числа эвпатридов избирались 9 архонтов (начальников)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0" name="Google Shape;580;p18"/>
          <p:cNvGrpSpPr/>
          <p:nvPr/>
        </p:nvGrpSpPr>
        <p:grpSpPr>
          <a:xfrm>
            <a:off x="175619" y="5149354"/>
            <a:ext cx="5140158" cy="591511"/>
            <a:chOff x="1329377" y="695854"/>
            <a:chExt cx="5982204" cy="474662"/>
          </a:xfrm>
        </p:grpSpPr>
        <p:sp>
          <p:nvSpPr>
            <p:cNvPr id="581" name="Google Shape;581;p1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исполняли обязанности в течение года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8"/>
          <p:cNvGrpSpPr/>
          <p:nvPr/>
        </p:nvGrpSpPr>
        <p:grpSpPr>
          <a:xfrm>
            <a:off x="198642" y="5797426"/>
            <a:ext cx="5140158" cy="591511"/>
            <a:chOff x="1329377" y="695854"/>
            <a:chExt cx="5982204" cy="474662"/>
          </a:xfrm>
        </p:grpSpPr>
        <p:sp>
          <p:nvSpPr>
            <p:cNvPr id="584" name="Google Shape;584;p1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1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после исполнения обязанностей входили в ареопаг (совет старейшин)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6" name="Google Shape;586;p18"/>
          <p:cNvSpPr/>
          <p:nvPr/>
        </p:nvSpPr>
        <p:spPr>
          <a:xfrm>
            <a:off x="2493670" y="2708243"/>
            <a:ext cx="504056" cy="640911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8"/>
          <p:cNvSpPr/>
          <p:nvPr/>
        </p:nvSpPr>
        <p:spPr>
          <a:xfrm>
            <a:off x="2516693" y="3961153"/>
            <a:ext cx="504056" cy="532405"/>
          </a:xfrm>
          <a:prstGeom prst="downArrow">
            <a:avLst>
              <a:gd fmla="val 50000" name="adj1"/>
              <a:gd fmla="val 62538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9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/>
          </a:p>
        </p:txBody>
      </p:sp>
      <p:sp>
        <p:nvSpPr>
          <p:cNvPr id="593" name="Google Shape;593;p19"/>
          <p:cNvSpPr txBox="1"/>
          <p:nvPr/>
        </p:nvSpPr>
        <p:spPr>
          <a:xfrm>
            <a:off x="5719879" y="6483353"/>
            <a:ext cx="328740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Солон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594" name="Google Shape;594;p19"/>
          <p:cNvGrpSpPr/>
          <p:nvPr/>
        </p:nvGrpSpPr>
        <p:grpSpPr>
          <a:xfrm>
            <a:off x="218528" y="1706789"/>
            <a:ext cx="5404493" cy="591511"/>
            <a:chOff x="1329377" y="695854"/>
            <a:chExt cx="5982204" cy="474662"/>
          </a:xfrm>
        </p:grpSpPr>
        <p:sp>
          <p:nvSpPr>
            <p:cNvPr id="595" name="Google Shape;595;p19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9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VII в. до н.э. – обострение борьбы афинского демоса против господства знати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Ð¡Ð¾Ð»Ð¾Ð½ - Ð°ÑÐ¾ÑÐ¸Ð·Ð¼Ñ, ÐºÑÑÐ»Ð°ÑÑÐµ Ð²ÑÑÐ°Ð¶ÐµÐ½Ð¸Ñ, ÑÑÐ°Ð·Ñ, Ð²ÑÑÐºÐ°Ð·ÑÐ²Ð°Ð½Ð¸Ñ, Ð¸Ð·ÑÐµÑÐµÐ½Ð¸Ñ,  ÑÐ¸ÑÐ°ÑÑ, Ð¼ÑÑÐ»Ð¸" id="597" name="Google Shape;59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3749" y="1706789"/>
            <a:ext cx="3299669" cy="47465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598" name="Google Shape;598;p19"/>
          <p:cNvGrpSpPr/>
          <p:nvPr/>
        </p:nvGrpSpPr>
        <p:grpSpPr>
          <a:xfrm>
            <a:off x="225336" y="2401464"/>
            <a:ext cx="5404493" cy="591511"/>
            <a:chOff x="1329377" y="695854"/>
            <a:chExt cx="5982204" cy="474662"/>
          </a:xfrm>
        </p:grpSpPr>
        <p:sp>
          <p:nvSpPr>
            <p:cNvPr id="599" name="Google Shape;599;p19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9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594 г. до н.э. – избрание архонтом Солона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19"/>
          <p:cNvGrpSpPr/>
          <p:nvPr/>
        </p:nvGrpSpPr>
        <p:grpSpPr>
          <a:xfrm>
            <a:off x="143017" y="3179768"/>
            <a:ext cx="5479827" cy="3405962"/>
            <a:chOff x="174" y="83629"/>
            <a:chExt cx="5479827" cy="3405962"/>
          </a:xfrm>
        </p:grpSpPr>
        <p:sp>
          <p:nvSpPr>
            <p:cNvPr id="602" name="Google Shape;602;p19"/>
            <p:cNvSpPr/>
            <p:nvPr/>
          </p:nvSpPr>
          <p:spPr>
            <a:xfrm>
              <a:off x="174" y="83629"/>
              <a:ext cx="4174017" cy="38233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9"/>
            <p:cNvSpPr txBox="1"/>
            <p:nvPr/>
          </p:nvSpPr>
          <p:spPr>
            <a:xfrm>
              <a:off x="11372" y="94827"/>
              <a:ext cx="4151621" cy="3599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Реформы Солона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>
              <a:off x="417576" y="465963"/>
              <a:ext cx="417401" cy="3386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5" name="Google Shape;605;p19"/>
            <p:cNvSpPr/>
            <p:nvPr/>
          </p:nvSpPr>
          <p:spPr>
            <a:xfrm>
              <a:off x="834977" y="578851"/>
              <a:ext cx="4645024" cy="45155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9"/>
            <p:cNvSpPr txBox="1"/>
            <p:nvPr/>
          </p:nvSpPr>
          <p:spPr>
            <a:xfrm>
              <a:off x="848203" y="592077"/>
              <a:ext cx="4618572" cy="42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отмена долговых обязательств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>
              <a:off x="417576" y="465963"/>
              <a:ext cx="417401" cy="90310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8" name="Google Shape;608;p19"/>
            <p:cNvSpPr/>
            <p:nvPr/>
          </p:nvSpPr>
          <p:spPr>
            <a:xfrm>
              <a:off x="834977" y="1143292"/>
              <a:ext cx="4645024" cy="45155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9"/>
            <p:cNvSpPr txBox="1"/>
            <p:nvPr/>
          </p:nvSpPr>
          <p:spPr>
            <a:xfrm>
              <a:off x="848203" y="1156518"/>
              <a:ext cx="4618572" cy="42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запрет обращения афинских граждан в рабы за долги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>
              <a:off x="417576" y="465963"/>
              <a:ext cx="417401" cy="141261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11" name="Google Shape;611;p19"/>
            <p:cNvSpPr/>
            <p:nvPr/>
          </p:nvSpPr>
          <p:spPr>
            <a:xfrm>
              <a:off x="834977" y="1707733"/>
              <a:ext cx="4645024" cy="34169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9"/>
            <p:cNvSpPr txBox="1"/>
            <p:nvPr/>
          </p:nvSpPr>
          <p:spPr>
            <a:xfrm>
              <a:off x="844985" y="1717741"/>
              <a:ext cx="4625008" cy="3216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выкуп проданных в рабство афинян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9"/>
            <p:cNvSpPr/>
            <p:nvPr/>
          </p:nvSpPr>
          <p:spPr>
            <a:xfrm>
              <a:off x="417576" y="465963"/>
              <a:ext cx="417401" cy="207776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14" name="Google Shape;614;p19"/>
            <p:cNvSpPr/>
            <p:nvPr/>
          </p:nvSpPr>
          <p:spPr>
            <a:xfrm>
              <a:off x="834977" y="2162315"/>
              <a:ext cx="4645024" cy="762835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9"/>
            <p:cNvSpPr txBox="1"/>
            <p:nvPr/>
          </p:nvSpPr>
          <p:spPr>
            <a:xfrm>
              <a:off x="857320" y="2184658"/>
              <a:ext cx="4600338" cy="7181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введение имущественного ценза и раздел граждан на 4 разряда с правом занятия определённых должностей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9"/>
            <p:cNvSpPr/>
            <p:nvPr/>
          </p:nvSpPr>
          <p:spPr>
            <a:xfrm>
              <a:off x="417576" y="465963"/>
              <a:ext cx="417401" cy="279785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17" name="Google Shape;617;p19"/>
            <p:cNvSpPr/>
            <p:nvPr/>
          </p:nvSpPr>
          <p:spPr>
            <a:xfrm>
              <a:off x="834977" y="3038039"/>
              <a:ext cx="4645024" cy="45155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9"/>
            <p:cNvSpPr txBox="1"/>
            <p:nvPr/>
          </p:nvSpPr>
          <p:spPr>
            <a:xfrm>
              <a:off x="848203" y="3051265"/>
              <a:ext cx="4618572" cy="42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подрыв господства наследственной ари- стократии в Афинах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555A3B"/>
                </a:solidFill>
              </a:rPr>
              <a:t>План</a:t>
            </a:r>
            <a:endParaRPr b="1">
              <a:solidFill>
                <a:srgbClr val="555A3B"/>
              </a:solidFill>
            </a:endParaRPr>
          </a:p>
        </p:txBody>
      </p:sp>
      <p:sp>
        <p:nvSpPr>
          <p:cNvPr id="112" name="Google Shape;112;p2"/>
          <p:cNvSpPr txBox="1"/>
          <p:nvPr>
            <p:ph idx="1" type="body"/>
          </p:nvPr>
        </p:nvSpPr>
        <p:spPr>
          <a:xfrm>
            <a:off x="357158" y="1857364"/>
            <a:ext cx="8429684" cy="48840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У истоков древнегреческой цивилизации</a:t>
            </a:r>
            <a:endParaRPr b="1">
              <a:solidFill>
                <a:srgbClr val="555A3B"/>
              </a:solidFill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Природные условия. Основные хозяйственные занятия населения</a:t>
            </a:r>
            <a:endParaRPr b="1">
              <a:solidFill>
                <a:srgbClr val="555A3B"/>
              </a:solidFill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Античный полис. Права граждан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Государственный строй древнегреческих поли- сов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Классический период. Кризис полисной системы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Походы Александра Македонского и возникно- вение новых государств</a:t>
            </a:r>
            <a:endParaRPr b="1">
              <a:solidFill>
                <a:srgbClr val="555A3B"/>
              </a:solidFill>
            </a:endParaRPr>
          </a:p>
        </p:txBody>
      </p:sp>
    </p:spTree>
  </p:cSld>
  <p:clrMapOvr>
    <a:masterClrMapping/>
  </p:clrMapOvr>
  <p:transition spd="med"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0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/>
          </a:p>
        </p:txBody>
      </p:sp>
      <p:sp>
        <p:nvSpPr>
          <p:cNvPr id="624" name="Google Shape;624;p20"/>
          <p:cNvSpPr txBox="1"/>
          <p:nvPr/>
        </p:nvSpPr>
        <p:spPr>
          <a:xfrm>
            <a:off x="5833735" y="6483353"/>
            <a:ext cx="317355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Перикл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625" name="Google Shape;625;p20"/>
          <p:cNvGrpSpPr/>
          <p:nvPr/>
        </p:nvGrpSpPr>
        <p:grpSpPr>
          <a:xfrm>
            <a:off x="218528" y="1706789"/>
            <a:ext cx="5404493" cy="591511"/>
            <a:chOff x="1329377" y="695854"/>
            <a:chExt cx="5982204" cy="474662"/>
          </a:xfrm>
        </p:grpSpPr>
        <p:sp>
          <p:nvSpPr>
            <p:cNvPr id="626" name="Google Shape;626;p20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0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443-429 гг. до н.э. – расцвет афинской демократии при Перикле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20"/>
          <p:cNvGrpSpPr/>
          <p:nvPr/>
        </p:nvGrpSpPr>
        <p:grpSpPr>
          <a:xfrm>
            <a:off x="143017" y="2780929"/>
            <a:ext cx="5479827" cy="3528391"/>
            <a:chOff x="174" y="360040"/>
            <a:chExt cx="5479827" cy="3528391"/>
          </a:xfrm>
        </p:grpSpPr>
        <p:sp>
          <p:nvSpPr>
            <p:cNvPr id="629" name="Google Shape;629;p20"/>
            <p:cNvSpPr/>
            <p:nvPr/>
          </p:nvSpPr>
          <p:spPr>
            <a:xfrm>
              <a:off x="174" y="360040"/>
              <a:ext cx="4174017" cy="38233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0"/>
            <p:cNvSpPr txBox="1"/>
            <p:nvPr/>
          </p:nvSpPr>
          <p:spPr>
            <a:xfrm>
              <a:off x="11372" y="371238"/>
              <a:ext cx="4151621" cy="3599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Реформы Перикла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417576" y="742374"/>
              <a:ext cx="417401" cy="3386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32" name="Google Shape;632;p20"/>
            <p:cNvSpPr/>
            <p:nvPr/>
          </p:nvSpPr>
          <p:spPr>
            <a:xfrm>
              <a:off x="834977" y="855262"/>
              <a:ext cx="4645024" cy="45155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20"/>
            <p:cNvSpPr txBox="1"/>
            <p:nvPr/>
          </p:nvSpPr>
          <p:spPr>
            <a:xfrm>
              <a:off x="848203" y="868488"/>
              <a:ext cx="4618572" cy="42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разделение власти на три ветви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417576" y="742374"/>
              <a:ext cx="417401" cy="90310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35" name="Google Shape;635;p20"/>
            <p:cNvSpPr/>
            <p:nvPr/>
          </p:nvSpPr>
          <p:spPr>
            <a:xfrm>
              <a:off x="834977" y="1419703"/>
              <a:ext cx="4645024" cy="45155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0"/>
            <p:cNvSpPr txBox="1"/>
            <p:nvPr/>
          </p:nvSpPr>
          <p:spPr>
            <a:xfrm>
              <a:off x="848203" y="1432929"/>
              <a:ext cx="4618572" cy="42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предоставление права любому граждани- ну выступать с законопроектом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417576" y="742374"/>
              <a:ext cx="417401" cy="146802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38" name="Google Shape;638;p20"/>
            <p:cNvSpPr/>
            <p:nvPr/>
          </p:nvSpPr>
          <p:spPr>
            <a:xfrm>
              <a:off x="834977" y="1984144"/>
              <a:ext cx="4645024" cy="452505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0"/>
            <p:cNvSpPr txBox="1"/>
            <p:nvPr/>
          </p:nvSpPr>
          <p:spPr>
            <a:xfrm>
              <a:off x="848230" y="1997397"/>
              <a:ext cx="4618518" cy="425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ежегодное избрание должностных лиц на народном собрании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417576" y="742374"/>
              <a:ext cx="417401" cy="203293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41" name="Google Shape;641;p20"/>
            <p:cNvSpPr/>
            <p:nvPr/>
          </p:nvSpPr>
          <p:spPr>
            <a:xfrm>
              <a:off x="834977" y="2549537"/>
              <a:ext cx="4645024" cy="45155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0"/>
            <p:cNvSpPr txBox="1"/>
            <p:nvPr/>
          </p:nvSpPr>
          <p:spPr>
            <a:xfrm>
              <a:off x="848203" y="2562763"/>
              <a:ext cx="4618572" cy="42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избрание 6 тыс. граждан в качестве судей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417576" y="742374"/>
              <a:ext cx="417401" cy="275883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44" name="Google Shape;644;p20"/>
            <p:cNvSpPr/>
            <p:nvPr/>
          </p:nvSpPr>
          <p:spPr>
            <a:xfrm>
              <a:off x="834977" y="3113978"/>
              <a:ext cx="4643998" cy="774453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0"/>
            <p:cNvSpPr txBox="1"/>
            <p:nvPr/>
          </p:nvSpPr>
          <p:spPr>
            <a:xfrm>
              <a:off x="857660" y="3136661"/>
              <a:ext cx="4598632" cy="7290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введение для бедных граждан оплаты за выполнение обязанностей по управлению полисом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6" name="Google Shape;64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3736" y="1683458"/>
            <a:ext cx="3180498" cy="479989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med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1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/>
          </a:p>
        </p:txBody>
      </p:sp>
      <p:grpSp>
        <p:nvGrpSpPr>
          <p:cNvPr id="652" name="Google Shape;652;p21"/>
          <p:cNvGrpSpPr/>
          <p:nvPr/>
        </p:nvGrpSpPr>
        <p:grpSpPr>
          <a:xfrm>
            <a:off x="396096" y="1983178"/>
            <a:ext cx="8351806" cy="4331803"/>
            <a:chOff x="560" y="282370"/>
            <a:chExt cx="8351806" cy="4331803"/>
          </a:xfrm>
        </p:grpSpPr>
        <p:sp>
          <p:nvSpPr>
            <p:cNvPr id="653" name="Google Shape;653;p21"/>
            <p:cNvSpPr/>
            <p:nvPr/>
          </p:nvSpPr>
          <p:spPr>
            <a:xfrm>
              <a:off x="7085622" y="2880319"/>
              <a:ext cx="91440" cy="51283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4" name="Google Shape;654;p21"/>
            <p:cNvSpPr/>
            <p:nvPr/>
          </p:nvSpPr>
          <p:spPr>
            <a:xfrm>
              <a:off x="4176464" y="1503394"/>
              <a:ext cx="2954878" cy="51283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5" name="Google Shape;655;p21"/>
            <p:cNvSpPr/>
            <p:nvPr/>
          </p:nvSpPr>
          <p:spPr>
            <a:xfrm>
              <a:off x="4130744" y="2880319"/>
              <a:ext cx="91440" cy="51283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6" name="Google Shape;656;p21"/>
            <p:cNvSpPr/>
            <p:nvPr/>
          </p:nvSpPr>
          <p:spPr>
            <a:xfrm>
              <a:off x="4130744" y="1503394"/>
              <a:ext cx="91440" cy="51283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7" name="Google Shape;657;p21"/>
            <p:cNvSpPr/>
            <p:nvPr/>
          </p:nvSpPr>
          <p:spPr>
            <a:xfrm>
              <a:off x="1175865" y="2880319"/>
              <a:ext cx="91440" cy="51283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8" name="Google Shape;658;p21"/>
            <p:cNvSpPr/>
            <p:nvPr/>
          </p:nvSpPr>
          <p:spPr>
            <a:xfrm>
              <a:off x="1221585" y="1503394"/>
              <a:ext cx="2954878" cy="51283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59" name="Google Shape;659;p21"/>
            <p:cNvSpPr/>
            <p:nvPr/>
          </p:nvSpPr>
          <p:spPr>
            <a:xfrm>
              <a:off x="1728188" y="282370"/>
              <a:ext cx="4896551" cy="12210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1"/>
            <p:cNvSpPr txBox="1"/>
            <p:nvPr/>
          </p:nvSpPr>
          <p:spPr>
            <a:xfrm>
              <a:off x="1728188" y="282370"/>
              <a:ext cx="4896551" cy="12210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Реализация принципа разделения власти по реформе Перикла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1"/>
            <p:cNvSpPr/>
            <p:nvPr/>
          </p:nvSpPr>
          <p:spPr>
            <a:xfrm>
              <a:off x="560" y="2016224"/>
              <a:ext cx="2442048" cy="8640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1"/>
            <p:cNvSpPr txBox="1"/>
            <p:nvPr/>
          </p:nvSpPr>
          <p:spPr>
            <a:xfrm>
              <a:off x="560" y="2016224"/>
              <a:ext cx="2442048" cy="8640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законодательная власть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1"/>
            <p:cNvSpPr/>
            <p:nvPr/>
          </p:nvSpPr>
          <p:spPr>
            <a:xfrm>
              <a:off x="560" y="3393149"/>
              <a:ext cx="2442048" cy="12210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1"/>
            <p:cNvSpPr txBox="1"/>
            <p:nvPr/>
          </p:nvSpPr>
          <p:spPr>
            <a:xfrm>
              <a:off x="560" y="3393149"/>
              <a:ext cx="2442048" cy="12210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Экклесия (народное собрание) – высший законодательный орган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1"/>
            <p:cNvSpPr/>
            <p:nvPr/>
          </p:nvSpPr>
          <p:spPr>
            <a:xfrm>
              <a:off x="2955439" y="2016224"/>
              <a:ext cx="2442048" cy="8640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1"/>
            <p:cNvSpPr txBox="1"/>
            <p:nvPr/>
          </p:nvSpPr>
          <p:spPr>
            <a:xfrm>
              <a:off x="2955439" y="2016224"/>
              <a:ext cx="2442048" cy="8640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исполнительная власть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1"/>
            <p:cNvSpPr/>
            <p:nvPr/>
          </p:nvSpPr>
          <p:spPr>
            <a:xfrm>
              <a:off x="2955439" y="3393149"/>
              <a:ext cx="2442048" cy="12210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1"/>
            <p:cNvSpPr txBox="1"/>
            <p:nvPr/>
          </p:nvSpPr>
          <p:spPr>
            <a:xfrm>
              <a:off x="2955439" y="3393149"/>
              <a:ext cx="2442048" cy="12210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ежегодные выборы должностных лиц на народном собрании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5910318" y="2016224"/>
              <a:ext cx="2442048" cy="8640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1"/>
            <p:cNvSpPr txBox="1"/>
            <p:nvPr/>
          </p:nvSpPr>
          <p:spPr>
            <a:xfrm>
              <a:off x="5910318" y="2016224"/>
              <a:ext cx="2442048" cy="8640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судебная власть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5910318" y="3393149"/>
              <a:ext cx="2442048" cy="12210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1"/>
            <p:cNvSpPr txBox="1"/>
            <p:nvPr/>
          </p:nvSpPr>
          <p:spPr>
            <a:xfrm>
              <a:off x="5910318" y="3393149"/>
              <a:ext cx="2442048" cy="12210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избрание 6 тыс. граждан в гелиэю (коллегию судей)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2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/>
          </a:p>
        </p:txBody>
      </p:sp>
      <p:pic>
        <p:nvPicPr>
          <p:cNvPr id="678" name="Google Shape;67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881" y="1780654"/>
            <a:ext cx="3500382" cy="43924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79" name="Google Shape;679;p22"/>
          <p:cNvSpPr txBox="1"/>
          <p:nvPr/>
        </p:nvSpPr>
        <p:spPr>
          <a:xfrm>
            <a:off x="5490881" y="6173142"/>
            <a:ext cx="350038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80" name="Google Shape;680;p22"/>
          <p:cNvSpPr/>
          <p:nvPr/>
        </p:nvSpPr>
        <p:spPr>
          <a:xfrm>
            <a:off x="7380312" y="5337097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1" name="Google Shape;681;p22"/>
          <p:cNvGrpSpPr/>
          <p:nvPr/>
        </p:nvGrpSpPr>
        <p:grpSpPr>
          <a:xfrm>
            <a:off x="198642" y="1780654"/>
            <a:ext cx="5140158" cy="784250"/>
            <a:chOff x="1329377" y="695854"/>
            <a:chExt cx="5982204" cy="474662"/>
          </a:xfrm>
        </p:grpSpPr>
        <p:sp>
          <p:nvSpPr>
            <p:cNvPr id="682" name="Google Shape;682;p22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Спарта (Лакедемон) – самый большой греческий полис, существовавший с XI в. до н.э. в Южном Пелопоннесе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198987" y="2794575"/>
            <a:ext cx="5139467" cy="3717120"/>
            <a:chOff x="345" y="85655"/>
            <a:chExt cx="5139467" cy="3717120"/>
          </a:xfrm>
        </p:grpSpPr>
        <p:sp>
          <p:nvSpPr>
            <p:cNvPr id="685" name="Google Shape;685;p22"/>
            <p:cNvSpPr/>
            <p:nvPr/>
          </p:nvSpPr>
          <p:spPr>
            <a:xfrm>
              <a:off x="4342708" y="1684361"/>
              <a:ext cx="91440" cy="31558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86" name="Google Shape;686;p22"/>
            <p:cNvSpPr/>
            <p:nvPr/>
          </p:nvSpPr>
          <p:spPr>
            <a:xfrm>
              <a:off x="2570078" y="837040"/>
              <a:ext cx="1818349" cy="3155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87" name="Google Shape;687;p22"/>
            <p:cNvSpPr/>
            <p:nvPr/>
          </p:nvSpPr>
          <p:spPr>
            <a:xfrm>
              <a:off x="2524359" y="1684361"/>
              <a:ext cx="91440" cy="31558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88" name="Google Shape;688;p22"/>
            <p:cNvSpPr/>
            <p:nvPr/>
          </p:nvSpPr>
          <p:spPr>
            <a:xfrm>
              <a:off x="2524359" y="837040"/>
              <a:ext cx="91440" cy="31558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89" name="Google Shape;689;p22"/>
            <p:cNvSpPr/>
            <p:nvPr/>
          </p:nvSpPr>
          <p:spPr>
            <a:xfrm>
              <a:off x="706009" y="1684361"/>
              <a:ext cx="91440" cy="31558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0" name="Google Shape;690;p22"/>
            <p:cNvSpPr/>
            <p:nvPr/>
          </p:nvSpPr>
          <p:spPr>
            <a:xfrm>
              <a:off x="751729" y="837040"/>
              <a:ext cx="1818349" cy="31558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1" name="Google Shape;691;p22"/>
            <p:cNvSpPr/>
            <p:nvPr/>
          </p:nvSpPr>
          <p:spPr>
            <a:xfrm>
              <a:off x="1063478" y="85655"/>
              <a:ext cx="3013200" cy="7513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2"/>
            <p:cNvSpPr txBox="1"/>
            <p:nvPr/>
          </p:nvSpPr>
          <p:spPr>
            <a:xfrm>
              <a:off x="1063478" y="85655"/>
              <a:ext cx="3013200" cy="7513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Население Спарты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345" y="1152621"/>
              <a:ext cx="1502768" cy="5317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2"/>
            <p:cNvSpPr txBox="1"/>
            <p:nvPr/>
          </p:nvSpPr>
          <p:spPr>
            <a:xfrm>
              <a:off x="345" y="1152621"/>
              <a:ext cx="1502768" cy="5317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спартиаты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345" y="1999942"/>
              <a:ext cx="1502768" cy="18028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2"/>
            <p:cNvSpPr txBox="1"/>
            <p:nvPr/>
          </p:nvSpPr>
          <p:spPr>
            <a:xfrm>
              <a:off x="345" y="1999942"/>
              <a:ext cx="1502768" cy="1802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равные между собой граждане полиса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1818694" y="1152621"/>
              <a:ext cx="1502768" cy="5317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2"/>
            <p:cNvSpPr txBox="1"/>
            <p:nvPr/>
          </p:nvSpPr>
          <p:spPr>
            <a:xfrm>
              <a:off x="1818694" y="1152621"/>
              <a:ext cx="1502768" cy="5317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периэки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1818694" y="1999942"/>
              <a:ext cx="1502768" cy="18028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2"/>
            <p:cNvSpPr txBox="1"/>
            <p:nvPr/>
          </p:nvSpPr>
          <p:spPr>
            <a:xfrm>
              <a:off x="1818694" y="1999942"/>
              <a:ext cx="1502768" cy="1802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свободные жители окру- жающих по- сёлков, не имеющие гражданских прав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3637044" y="1152621"/>
              <a:ext cx="1502768" cy="5317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2"/>
            <p:cNvSpPr txBox="1"/>
            <p:nvPr/>
          </p:nvSpPr>
          <p:spPr>
            <a:xfrm>
              <a:off x="3637044" y="1152621"/>
              <a:ext cx="1502768" cy="5317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илоты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3637044" y="1999942"/>
              <a:ext cx="1502768" cy="18028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2"/>
            <p:cNvSpPr txBox="1"/>
            <p:nvPr/>
          </p:nvSpPr>
          <p:spPr>
            <a:xfrm>
              <a:off x="3637044" y="1999942"/>
              <a:ext cx="1502768" cy="1802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покорённое население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3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Государственный строй древнегреческих полисов</a:t>
            </a:r>
            <a:endParaRPr/>
          </a:p>
        </p:txBody>
      </p:sp>
      <p:pic>
        <p:nvPicPr>
          <p:cNvPr id="710" name="Google Shape;71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881" y="1780654"/>
            <a:ext cx="3500382" cy="43924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711" name="Google Shape;711;p23"/>
          <p:cNvSpPr txBox="1"/>
          <p:nvPr/>
        </p:nvSpPr>
        <p:spPr>
          <a:xfrm>
            <a:off x="5490881" y="6173142"/>
            <a:ext cx="350038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12" name="Google Shape;712;p23"/>
          <p:cNvSpPr/>
          <p:nvPr/>
        </p:nvSpPr>
        <p:spPr>
          <a:xfrm>
            <a:off x="7380312" y="5337097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3" name="Google Shape;713;p23"/>
          <p:cNvGrpSpPr/>
          <p:nvPr/>
        </p:nvGrpSpPr>
        <p:grpSpPr>
          <a:xfrm>
            <a:off x="198642" y="1780654"/>
            <a:ext cx="5140158" cy="424210"/>
            <a:chOff x="1329377" y="695854"/>
            <a:chExt cx="5982204" cy="474662"/>
          </a:xfrm>
        </p:grpSpPr>
        <p:sp>
          <p:nvSpPr>
            <p:cNvPr id="714" name="Google Shape;714;p2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Олигархическая форма управления в Спарте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23"/>
          <p:cNvGrpSpPr/>
          <p:nvPr/>
        </p:nvGrpSpPr>
        <p:grpSpPr>
          <a:xfrm>
            <a:off x="142844" y="2564904"/>
            <a:ext cx="5140158" cy="1584176"/>
            <a:chOff x="1329377" y="695854"/>
            <a:chExt cx="5982204" cy="474662"/>
          </a:xfrm>
        </p:grpSpPr>
        <p:sp>
          <p:nvSpPr>
            <p:cNvPr id="717" name="Google Shape;717;p2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Герусия (совет старейшин)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23"/>
          <p:cNvGrpSpPr/>
          <p:nvPr/>
        </p:nvGrpSpPr>
        <p:grpSpPr>
          <a:xfrm>
            <a:off x="198642" y="4653021"/>
            <a:ext cx="2645166" cy="576179"/>
            <a:chOff x="1329377" y="695854"/>
            <a:chExt cx="5982204" cy="474662"/>
          </a:xfrm>
        </p:grpSpPr>
        <p:sp>
          <p:nvSpPr>
            <p:cNvPr id="720" name="Google Shape;720;p2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 эфоров (наблюдатели; избирались ежегодно)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2" name="Google Shape;722;p23"/>
          <p:cNvGrpSpPr/>
          <p:nvPr/>
        </p:nvGrpSpPr>
        <p:grpSpPr>
          <a:xfrm>
            <a:off x="251520" y="2996952"/>
            <a:ext cx="2285126" cy="1045039"/>
            <a:chOff x="1329377" y="695854"/>
            <a:chExt cx="5982204" cy="474662"/>
          </a:xfrm>
        </p:grpSpPr>
        <p:sp>
          <p:nvSpPr>
            <p:cNvPr id="723" name="Google Shape;723;p2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архагета («царя»)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5" name="Google Shape;725;p23"/>
          <p:cNvGrpSpPr/>
          <p:nvPr/>
        </p:nvGrpSpPr>
        <p:grpSpPr>
          <a:xfrm>
            <a:off x="2843808" y="2996952"/>
            <a:ext cx="2285126" cy="1045039"/>
            <a:chOff x="1329377" y="695854"/>
            <a:chExt cx="5982204" cy="474662"/>
          </a:xfrm>
        </p:grpSpPr>
        <p:sp>
          <p:nvSpPr>
            <p:cNvPr id="726" name="Google Shape;726;p2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28 геронтов (спар- тиаты не моложе 60 лет; избирались пожизненно)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23"/>
          <p:cNvGrpSpPr/>
          <p:nvPr/>
        </p:nvGrpSpPr>
        <p:grpSpPr>
          <a:xfrm>
            <a:off x="172171" y="5766240"/>
            <a:ext cx="5084360" cy="576179"/>
            <a:chOff x="1329377" y="695854"/>
            <a:chExt cx="5982204" cy="474662"/>
          </a:xfrm>
        </p:grpSpPr>
        <p:sp>
          <p:nvSpPr>
            <p:cNvPr id="729" name="Google Shape;729;p2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Апелла (народное собрание) (спартиаты с 30 лет)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1" name="Google Shape;731;p23"/>
          <p:cNvSpPr/>
          <p:nvPr/>
        </p:nvSpPr>
        <p:spPr>
          <a:xfrm>
            <a:off x="1269197" y="5229200"/>
            <a:ext cx="350475" cy="467879"/>
          </a:xfrm>
          <a:prstGeom prst="upArrow">
            <a:avLst>
              <a:gd fmla="val 50000" name="adj1"/>
              <a:gd fmla="val 93127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3"/>
          <p:cNvSpPr/>
          <p:nvPr/>
        </p:nvSpPr>
        <p:spPr>
          <a:xfrm>
            <a:off x="3811133" y="4218241"/>
            <a:ext cx="350475" cy="1513419"/>
          </a:xfrm>
          <a:prstGeom prst="upArrow">
            <a:avLst>
              <a:gd fmla="val 50000" name="adj1"/>
              <a:gd fmla="val 93127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4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Классический период. Кризис полисной системы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738" name="Google Shape;738;p24"/>
          <p:cNvGrpSpPr/>
          <p:nvPr/>
        </p:nvGrpSpPr>
        <p:grpSpPr>
          <a:xfrm>
            <a:off x="226339" y="1700808"/>
            <a:ext cx="8802514" cy="352202"/>
            <a:chOff x="1329377" y="695854"/>
            <a:chExt cx="5982204" cy="474662"/>
          </a:xfrm>
        </p:grpSpPr>
        <p:sp>
          <p:nvSpPr>
            <p:cNvPr id="739" name="Google Shape;739;p2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 fontScale="925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V-IV вв. до н.э. </a:t>
              </a:r>
              <a:r>
                <a:rPr lang="ru-RU" sz="1800">
                  <a:solidFill>
                    <a:schemeClr val="dk1"/>
                  </a:solidFill>
                </a:rPr>
                <a:t>-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классический период в истории Древней Греции (период расцвета)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41" name="Google Shape;7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6710" y="2996952"/>
            <a:ext cx="5122143" cy="32300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742" name="Google Shape;742;p24"/>
          <p:cNvGrpSpPr/>
          <p:nvPr/>
        </p:nvGrpSpPr>
        <p:grpSpPr>
          <a:xfrm>
            <a:off x="229060" y="2132856"/>
            <a:ext cx="8802514" cy="352202"/>
            <a:chOff x="1329377" y="695854"/>
            <a:chExt cx="5982204" cy="474662"/>
          </a:xfrm>
        </p:grpSpPr>
        <p:sp>
          <p:nvSpPr>
            <p:cNvPr id="743" name="Google Shape;743;p2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500-449 гг. до н.э. – греко-персидские войны – начало классического периода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5" name="Google Shape;745;p24"/>
          <p:cNvSpPr txBox="1"/>
          <p:nvPr/>
        </p:nvSpPr>
        <p:spPr>
          <a:xfrm>
            <a:off x="3906710" y="6309320"/>
            <a:ext cx="509444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Греко-персидские войны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46" name="Google Shape;74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026" y="3515797"/>
            <a:ext cx="1681365" cy="21923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ÐµÐ½Ñ Ð Ð¾ÑÑÐ¸Ð¸ : Ð¦Ð°ÑÑ ÐÐµÐ¾Ð½Ð¸Ð´. 300 ÑÐ¿Ð°ÑÑÐ°Ð½ÑÐµÐ²" id="747" name="Google Shape;74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19416" y="3515797"/>
            <a:ext cx="1886269" cy="22118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748" name="Google Shape;748;p24"/>
          <p:cNvGrpSpPr/>
          <p:nvPr/>
        </p:nvGrpSpPr>
        <p:grpSpPr>
          <a:xfrm>
            <a:off x="306065" y="2940384"/>
            <a:ext cx="3041799" cy="352202"/>
            <a:chOff x="1329377" y="695854"/>
            <a:chExt cx="5982204" cy="474662"/>
          </a:xfrm>
        </p:grpSpPr>
        <p:sp>
          <p:nvSpPr>
            <p:cNvPr id="749" name="Google Shape;749;p2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Персидские цари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1" name="Google Shape;751;p24"/>
          <p:cNvSpPr txBox="1"/>
          <p:nvPr/>
        </p:nvSpPr>
        <p:spPr>
          <a:xfrm>
            <a:off x="137025" y="5727632"/>
            <a:ext cx="168136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Дарий I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52" name="Google Shape;752;p24"/>
          <p:cNvSpPr txBox="1"/>
          <p:nvPr/>
        </p:nvSpPr>
        <p:spPr>
          <a:xfrm>
            <a:off x="1919415" y="5708165"/>
            <a:ext cx="188627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Ксеркс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753" name="Google Shape;753;p24"/>
          <p:cNvGrpSpPr/>
          <p:nvPr/>
        </p:nvGrpSpPr>
        <p:grpSpPr>
          <a:xfrm>
            <a:off x="306065" y="6271817"/>
            <a:ext cx="3041799" cy="352202"/>
            <a:chOff x="1329377" y="695854"/>
            <a:chExt cx="5982204" cy="474662"/>
          </a:xfrm>
        </p:grpSpPr>
        <p:sp>
          <p:nvSpPr>
            <p:cNvPr id="754" name="Google Shape;754;p24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4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Потерпели поражение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6" name="Google Shape;756;p24"/>
          <p:cNvSpPr/>
          <p:nvPr/>
        </p:nvSpPr>
        <p:spPr>
          <a:xfrm rot="7234558">
            <a:off x="4014284" y="2757285"/>
            <a:ext cx="350475" cy="1513419"/>
          </a:xfrm>
          <a:prstGeom prst="upArrow">
            <a:avLst>
              <a:gd fmla="val 50000" name="adj1"/>
              <a:gd fmla="val 93127" name="adj2"/>
            </a:avLst>
          </a:prstGeom>
          <a:solidFill>
            <a:schemeClr val="accent2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4"/>
          <p:cNvSpPr/>
          <p:nvPr/>
        </p:nvSpPr>
        <p:spPr>
          <a:xfrm rot="-7193808">
            <a:off x="3915982" y="5271749"/>
            <a:ext cx="350475" cy="1513419"/>
          </a:xfrm>
          <a:prstGeom prst="upArrow">
            <a:avLst>
              <a:gd fmla="val 50000" name="adj1"/>
              <a:gd fmla="val 93127" name="adj2"/>
            </a:avLst>
          </a:prstGeom>
          <a:solidFill>
            <a:schemeClr val="accent2"/>
          </a:solidFill>
          <a:ln cap="flat" cmpd="sng" w="10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5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Классический период. Кризис полисной системы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763" name="Google Shape;763;p25"/>
          <p:cNvGrpSpPr/>
          <p:nvPr/>
        </p:nvGrpSpPr>
        <p:grpSpPr>
          <a:xfrm>
            <a:off x="2348294" y="1703827"/>
            <a:ext cx="4391684" cy="352202"/>
            <a:chOff x="1329377" y="695854"/>
            <a:chExt cx="5982300" cy="474662"/>
          </a:xfrm>
        </p:grpSpPr>
        <p:sp>
          <p:nvSpPr>
            <p:cNvPr id="764" name="Google Shape;764;p2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5"/>
            <p:cNvSpPr txBox="1"/>
            <p:nvPr/>
          </p:nvSpPr>
          <p:spPr>
            <a:xfrm>
              <a:off x="1329377" y="695854"/>
              <a:ext cx="5982300" cy="474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 fontScale="925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431-404 гг. до н.э. – Пелопонесская война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6" name="Google Shape;766;p25"/>
          <p:cNvSpPr txBox="1"/>
          <p:nvPr/>
        </p:nvSpPr>
        <p:spPr>
          <a:xfrm>
            <a:off x="538912" y="6399813"/>
            <a:ext cx="239321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Пелопонесская война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767" name="Google Shape;76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2766" y="3356992"/>
            <a:ext cx="6096000" cy="33813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768" name="Google Shape;768;p25"/>
          <p:cNvGrpSpPr/>
          <p:nvPr/>
        </p:nvGrpSpPr>
        <p:grpSpPr>
          <a:xfrm>
            <a:off x="142844" y="2204864"/>
            <a:ext cx="2988996" cy="576064"/>
            <a:chOff x="1329377" y="695854"/>
            <a:chExt cx="5982204" cy="474662"/>
          </a:xfrm>
        </p:grpSpPr>
        <p:sp>
          <p:nvSpPr>
            <p:cNvPr id="769" name="Google Shape;769;p2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25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 fontScale="925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Пелопонесский союз во главе с олигархической Спартой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1" name="Google Shape;771;p25"/>
          <p:cNvGrpSpPr/>
          <p:nvPr/>
        </p:nvGrpSpPr>
        <p:grpSpPr>
          <a:xfrm>
            <a:off x="5652120" y="2204864"/>
            <a:ext cx="3330780" cy="576064"/>
            <a:chOff x="1329377" y="695854"/>
            <a:chExt cx="5982204" cy="474662"/>
          </a:xfrm>
        </p:grpSpPr>
        <p:sp>
          <p:nvSpPr>
            <p:cNvPr id="772" name="Google Shape;772;p2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5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 fontScale="925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Афинский морской союз во главе с демократическими Афинами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25"/>
          <p:cNvGrpSpPr/>
          <p:nvPr/>
        </p:nvGrpSpPr>
        <p:grpSpPr>
          <a:xfrm>
            <a:off x="1933479" y="2892859"/>
            <a:ext cx="5221244" cy="352202"/>
            <a:chOff x="1329377" y="695854"/>
            <a:chExt cx="5982204" cy="474662"/>
          </a:xfrm>
        </p:grpSpPr>
        <p:sp>
          <p:nvSpPr>
            <p:cNvPr id="775" name="Google Shape;775;p2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5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 fontScale="925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Борьба за господство в Греции и Средиземноморье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7" name="Google Shape;777;p25"/>
          <p:cNvSpPr/>
          <p:nvPr/>
        </p:nvSpPr>
        <p:spPr>
          <a:xfrm rot="2373498">
            <a:off x="3171583" y="2432708"/>
            <a:ext cx="705241" cy="432048"/>
          </a:xfrm>
          <a:prstGeom prst="rightArrow">
            <a:avLst>
              <a:gd fmla="val 50000" name="adj1"/>
              <a:gd fmla="val 83277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5"/>
          <p:cNvSpPr/>
          <p:nvPr/>
        </p:nvSpPr>
        <p:spPr>
          <a:xfrm rot="8754141">
            <a:off x="4910798" y="2428579"/>
            <a:ext cx="705241" cy="432048"/>
          </a:xfrm>
          <a:prstGeom prst="rightArrow">
            <a:avLst>
              <a:gd fmla="val 50000" name="adj1"/>
              <a:gd fmla="val 83277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Google Shape;779;p25"/>
          <p:cNvGrpSpPr/>
          <p:nvPr/>
        </p:nvGrpSpPr>
        <p:grpSpPr>
          <a:xfrm>
            <a:off x="153956" y="3492259"/>
            <a:ext cx="2688267" cy="2725050"/>
            <a:chOff x="1583" y="70572"/>
            <a:chExt cx="2688267" cy="2725050"/>
          </a:xfrm>
        </p:grpSpPr>
        <p:sp>
          <p:nvSpPr>
            <p:cNvPr id="780" name="Google Shape;780;p25"/>
            <p:cNvSpPr/>
            <p:nvPr/>
          </p:nvSpPr>
          <p:spPr>
            <a:xfrm>
              <a:off x="1583" y="70572"/>
              <a:ext cx="1812167" cy="319203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5"/>
            <p:cNvSpPr txBox="1"/>
            <p:nvPr/>
          </p:nvSpPr>
          <p:spPr>
            <a:xfrm>
              <a:off x="10932" y="79921"/>
              <a:ext cx="1793469" cy="3005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Итоги войны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5"/>
            <p:cNvSpPr/>
            <p:nvPr/>
          </p:nvSpPr>
          <p:spPr>
            <a:xfrm>
              <a:off x="182800" y="389775"/>
              <a:ext cx="181216" cy="27050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83" name="Google Shape;783;p25"/>
            <p:cNvSpPr/>
            <p:nvPr/>
          </p:nvSpPr>
          <p:spPr>
            <a:xfrm>
              <a:off x="364016" y="524478"/>
              <a:ext cx="2325834" cy="27160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0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5"/>
            <p:cNvSpPr txBox="1"/>
            <p:nvPr/>
          </p:nvSpPr>
          <p:spPr>
            <a:xfrm>
              <a:off x="288677" y="532438"/>
              <a:ext cx="2393100" cy="25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победа Спарты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182800" y="389775"/>
              <a:ext cx="181216" cy="69466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86" name="Google Shape;786;p25"/>
            <p:cNvSpPr/>
            <p:nvPr/>
          </p:nvSpPr>
          <p:spPr>
            <a:xfrm>
              <a:off x="364016" y="930786"/>
              <a:ext cx="2325834" cy="307306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0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5"/>
            <p:cNvSpPr txBox="1"/>
            <p:nvPr/>
          </p:nvSpPr>
          <p:spPr>
            <a:xfrm>
              <a:off x="289761" y="939791"/>
              <a:ext cx="2391000" cy="28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упадок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Афин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82800" y="389775"/>
              <a:ext cx="181216" cy="11366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89" name="Google Shape;789;p25"/>
            <p:cNvSpPr/>
            <p:nvPr/>
          </p:nvSpPr>
          <p:spPr>
            <a:xfrm>
              <a:off x="364016" y="1372796"/>
              <a:ext cx="2325834" cy="30730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0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5"/>
            <p:cNvSpPr txBox="1"/>
            <p:nvPr/>
          </p:nvSpPr>
          <p:spPr>
            <a:xfrm>
              <a:off x="289761" y="1381799"/>
              <a:ext cx="2391000" cy="28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гибель людей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82800" y="389775"/>
              <a:ext cx="181216" cy="157867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92" name="Google Shape;792;p25"/>
            <p:cNvSpPr/>
            <p:nvPr/>
          </p:nvSpPr>
          <p:spPr>
            <a:xfrm>
              <a:off x="364016" y="1814800"/>
              <a:ext cx="2325834" cy="307306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0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5"/>
            <p:cNvSpPr txBox="1"/>
            <p:nvPr/>
          </p:nvSpPr>
          <p:spPr>
            <a:xfrm>
              <a:off x="289761" y="1823801"/>
              <a:ext cx="2391000" cy="28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разорение населения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2800" y="389775"/>
              <a:ext cx="181216" cy="213644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95" name="Google Shape;795;p25"/>
            <p:cNvSpPr/>
            <p:nvPr/>
          </p:nvSpPr>
          <p:spPr>
            <a:xfrm>
              <a:off x="364016" y="2256810"/>
              <a:ext cx="2325834" cy="53881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0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5"/>
            <p:cNvSpPr txBox="1"/>
            <p:nvPr/>
          </p:nvSpPr>
          <p:spPr>
            <a:xfrm>
              <a:off x="296785" y="2272590"/>
              <a:ext cx="2376900" cy="5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вмешательство Пер- сии в дела Греции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25"/>
          <p:cNvSpPr txBox="1"/>
          <p:nvPr/>
        </p:nvSpPr>
        <p:spPr>
          <a:xfrm rot="-5400000">
            <a:off x="-1279983" y="5065746"/>
            <a:ext cx="2947025" cy="3693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кризис полисной системы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6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Походы Александра Македонского и возникновение новых государств</a:t>
            </a:r>
            <a:endParaRPr b="1" sz="3600">
              <a:solidFill>
                <a:schemeClr val="accent2"/>
              </a:solidFill>
            </a:endParaRPr>
          </a:p>
        </p:txBody>
      </p:sp>
      <p:pic>
        <p:nvPicPr>
          <p:cNvPr id="803" name="Google Shape;80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8164" y="1700808"/>
            <a:ext cx="5662992" cy="453789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804" name="Google Shape;804;p26"/>
          <p:cNvGrpSpPr/>
          <p:nvPr/>
        </p:nvGrpSpPr>
        <p:grpSpPr>
          <a:xfrm>
            <a:off x="59216" y="1707343"/>
            <a:ext cx="3169372" cy="562712"/>
            <a:chOff x="1329377" y="695854"/>
            <a:chExt cx="5982204" cy="474662"/>
          </a:xfrm>
        </p:grpSpPr>
        <p:sp>
          <p:nvSpPr>
            <p:cNvPr id="805" name="Google Shape;805;p2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 fontScale="925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Усиление Македонии при Филиппе II (359-336 гг. до н.э.)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26"/>
          <p:cNvGrpSpPr/>
          <p:nvPr/>
        </p:nvGrpSpPr>
        <p:grpSpPr>
          <a:xfrm>
            <a:off x="59216" y="2340426"/>
            <a:ext cx="3169372" cy="562712"/>
            <a:chOff x="1329377" y="695854"/>
            <a:chExt cx="5982204" cy="474662"/>
          </a:xfrm>
        </p:grpSpPr>
        <p:sp>
          <p:nvSpPr>
            <p:cNvPr id="808" name="Google Shape;808;p2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338 г. до н.э. – подчинение Македонией всей Греции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0" name="Google Shape;810;p26"/>
          <p:cNvSpPr txBox="1"/>
          <p:nvPr/>
        </p:nvSpPr>
        <p:spPr>
          <a:xfrm>
            <a:off x="3338164" y="6254099"/>
            <a:ext cx="566299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Завоевания Филиппа II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811" name="Google Shape;81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818" y="3038414"/>
            <a:ext cx="2396957" cy="36118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812" name="Google Shape;812;p26"/>
          <p:cNvSpPr txBox="1"/>
          <p:nvPr/>
        </p:nvSpPr>
        <p:spPr>
          <a:xfrm>
            <a:off x="2580200" y="6336101"/>
            <a:ext cx="112770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Филипп II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ransition spd="med"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7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Походы Александра Македонского и возникновение новых государств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818" name="Google Shape;818;p27"/>
          <p:cNvGrpSpPr/>
          <p:nvPr/>
        </p:nvGrpSpPr>
        <p:grpSpPr>
          <a:xfrm>
            <a:off x="158818" y="1707391"/>
            <a:ext cx="8842337" cy="569481"/>
            <a:chOff x="1329377" y="695854"/>
            <a:chExt cx="5982204" cy="474662"/>
          </a:xfrm>
        </p:grpSpPr>
        <p:sp>
          <p:nvSpPr>
            <p:cNvPr id="819" name="Google Shape;819;p27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7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Стремление Александра Македонского объединить Грецию и его призыв к грекам объединиться с македонянами против Персии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1" name="Google Shape;821;p27"/>
          <p:cNvSpPr txBox="1"/>
          <p:nvPr/>
        </p:nvSpPr>
        <p:spPr>
          <a:xfrm>
            <a:off x="3244749" y="6102833"/>
            <a:ext cx="575640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Походы Александра Македонского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22" name="Google Shape;822;p27"/>
          <p:cNvSpPr txBox="1"/>
          <p:nvPr/>
        </p:nvSpPr>
        <p:spPr>
          <a:xfrm>
            <a:off x="2847638" y="6441387"/>
            <a:ext cx="273630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Александр Македонский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823" name="Google Shape;82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44" y="2520893"/>
            <a:ext cx="2704794" cy="422584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24" name="Google Shape;824;p27"/>
          <p:cNvPicPr preferRelativeResize="0"/>
          <p:nvPr/>
        </p:nvPicPr>
        <p:blipFill rotWithShape="1">
          <a:blip r:embed="rId4">
            <a:alphaModFix/>
          </a:blip>
          <a:srcRect b="3902" l="0" r="0" t="0"/>
          <a:stretch/>
        </p:blipFill>
        <p:spPr>
          <a:xfrm>
            <a:off x="3244749" y="3373706"/>
            <a:ext cx="5756407" cy="27025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825" name="Google Shape;825;p27"/>
          <p:cNvGrpSpPr/>
          <p:nvPr/>
        </p:nvGrpSpPr>
        <p:grpSpPr>
          <a:xfrm>
            <a:off x="3244749" y="2828459"/>
            <a:ext cx="5756406" cy="413385"/>
            <a:chOff x="1329377" y="695854"/>
            <a:chExt cx="5982204" cy="474662"/>
          </a:xfrm>
        </p:grpSpPr>
        <p:sp>
          <p:nvSpPr>
            <p:cNvPr id="826" name="Google Shape;826;p27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7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334-324 гг. до н.э. - походы Александра Македонского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8" name="Google Shape;828;p27"/>
          <p:cNvSpPr/>
          <p:nvPr/>
        </p:nvSpPr>
        <p:spPr>
          <a:xfrm rot="5400000">
            <a:off x="5854713" y="2344196"/>
            <a:ext cx="536478" cy="432048"/>
          </a:xfrm>
          <a:prstGeom prst="rightArrow">
            <a:avLst>
              <a:gd fmla="val 50000" name="adj1"/>
              <a:gd fmla="val 83277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8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Походы Александра Македонского и возникновение новых государств</a:t>
            </a:r>
            <a:endParaRPr b="1" sz="3600">
              <a:solidFill>
                <a:schemeClr val="accent2"/>
              </a:solidFill>
            </a:endParaRPr>
          </a:p>
        </p:txBody>
      </p:sp>
      <p:grpSp>
        <p:nvGrpSpPr>
          <p:cNvPr id="834" name="Google Shape;834;p28"/>
          <p:cNvGrpSpPr/>
          <p:nvPr/>
        </p:nvGrpSpPr>
        <p:grpSpPr>
          <a:xfrm>
            <a:off x="158818" y="1707391"/>
            <a:ext cx="8842337" cy="569481"/>
            <a:chOff x="1329377" y="695854"/>
            <a:chExt cx="5982204" cy="474662"/>
          </a:xfrm>
        </p:grpSpPr>
        <p:sp>
          <p:nvSpPr>
            <p:cNvPr id="835" name="Google Shape;835;p2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323-30 гг. до н.э. – существование </a:t>
              </a: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эллинистических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государств на месте империи Александра Македонского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7" name="Google Shape;837;p28"/>
          <p:cNvSpPr txBox="1"/>
          <p:nvPr/>
        </p:nvSpPr>
        <p:spPr>
          <a:xfrm>
            <a:off x="3975002" y="5930251"/>
            <a:ext cx="496639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Эллинистические государства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838" name="Google Shape;838;p28"/>
          <p:cNvGrpSpPr/>
          <p:nvPr/>
        </p:nvGrpSpPr>
        <p:grpSpPr>
          <a:xfrm>
            <a:off x="158819" y="2348880"/>
            <a:ext cx="8842337" cy="569481"/>
            <a:chOff x="1329377" y="695854"/>
            <a:chExt cx="5982204" cy="474662"/>
          </a:xfrm>
        </p:grpSpPr>
        <p:sp>
          <p:nvSpPr>
            <p:cNvPr id="839" name="Google Shape;839;p28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8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Эллинизм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- эпоха расцвета греко-восточной культуры, наступившая после завоеваний Александра Македонского на Востоке (с конца IV до конца I в. до н.э.)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https://i.ytimg.com/vi/RSmnzqAAdA0/maxresdefault.jpg" id="841" name="Google Shape;841;p28"/>
          <p:cNvPicPr preferRelativeResize="0"/>
          <p:nvPr/>
        </p:nvPicPr>
        <p:blipFill rotWithShape="1">
          <a:blip r:embed="rId3">
            <a:alphaModFix/>
          </a:blip>
          <a:srcRect b="7263" l="787" r="1170" t="7688"/>
          <a:stretch/>
        </p:blipFill>
        <p:spPr>
          <a:xfrm>
            <a:off x="3974814" y="3381902"/>
            <a:ext cx="4966397" cy="242336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842" name="Google Shape;842;p28"/>
          <p:cNvGrpSpPr/>
          <p:nvPr/>
        </p:nvGrpSpPr>
        <p:grpSpPr>
          <a:xfrm>
            <a:off x="153519" y="3130006"/>
            <a:ext cx="3625245" cy="3550317"/>
            <a:chOff x="1146" y="61045"/>
            <a:chExt cx="3625245" cy="3550317"/>
          </a:xfrm>
        </p:grpSpPr>
        <p:sp>
          <p:nvSpPr>
            <p:cNvPr id="843" name="Google Shape;843;p28"/>
            <p:cNvSpPr/>
            <p:nvPr/>
          </p:nvSpPr>
          <p:spPr>
            <a:xfrm>
              <a:off x="1146" y="61045"/>
              <a:ext cx="3132112" cy="40152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8"/>
            <p:cNvSpPr txBox="1"/>
            <p:nvPr/>
          </p:nvSpPr>
          <p:spPr>
            <a:xfrm>
              <a:off x="12906" y="72805"/>
              <a:ext cx="3108600" cy="3780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rmAutofit fontScale="850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Эллинистические государства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14357" y="462567"/>
              <a:ext cx="313211" cy="36279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46" name="Google Shape;846;p28"/>
            <p:cNvSpPr/>
            <p:nvPr/>
          </p:nvSpPr>
          <p:spPr>
            <a:xfrm>
              <a:off x="627568" y="592090"/>
              <a:ext cx="2998823" cy="466537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8"/>
            <p:cNvSpPr txBox="1"/>
            <p:nvPr/>
          </p:nvSpPr>
          <p:spPr>
            <a:xfrm>
              <a:off x="490890" y="605764"/>
              <a:ext cx="3121500" cy="43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форма правления – монар- хия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14357" y="462567"/>
              <a:ext cx="313211" cy="118837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49" name="Google Shape;849;p28"/>
            <p:cNvSpPr/>
            <p:nvPr/>
          </p:nvSpPr>
          <p:spPr>
            <a:xfrm>
              <a:off x="627568" y="1188152"/>
              <a:ext cx="2998823" cy="925573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8"/>
            <p:cNvSpPr txBox="1"/>
            <p:nvPr/>
          </p:nvSpPr>
          <p:spPr>
            <a:xfrm>
              <a:off x="505014" y="1215268"/>
              <a:ext cx="3093300" cy="871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сочетание элементов древ- невосточной деспотии и идеалов полисной демокра- тии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14357" y="462567"/>
              <a:ext cx="313211" cy="192842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52" name="Google Shape;852;p28"/>
            <p:cNvSpPr/>
            <p:nvPr/>
          </p:nvSpPr>
          <p:spPr>
            <a:xfrm>
              <a:off x="627568" y="2243249"/>
              <a:ext cx="2998823" cy="29548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8"/>
            <p:cNvSpPr txBox="1"/>
            <p:nvPr/>
          </p:nvSpPr>
          <p:spPr>
            <a:xfrm>
              <a:off x="485627" y="2251904"/>
              <a:ext cx="3132000" cy="278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сильная власть монарха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14357" y="462567"/>
              <a:ext cx="313211" cy="235343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55" name="Google Shape;855;p28"/>
            <p:cNvSpPr/>
            <p:nvPr/>
          </p:nvSpPr>
          <p:spPr>
            <a:xfrm>
              <a:off x="627568" y="2668256"/>
              <a:ext cx="2998823" cy="295489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8"/>
            <p:cNvSpPr txBox="1"/>
            <p:nvPr/>
          </p:nvSpPr>
          <p:spPr>
            <a:xfrm>
              <a:off x="485628" y="2676910"/>
              <a:ext cx="3132000" cy="278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обожествление монарха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314357" y="462567"/>
              <a:ext cx="313211" cy="288974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58" name="Google Shape;858;p28"/>
            <p:cNvSpPr/>
            <p:nvPr/>
          </p:nvSpPr>
          <p:spPr>
            <a:xfrm>
              <a:off x="627568" y="3093269"/>
              <a:ext cx="2998823" cy="518093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8"/>
            <p:cNvSpPr txBox="1"/>
            <p:nvPr/>
          </p:nvSpPr>
          <p:spPr>
            <a:xfrm>
              <a:off x="492476" y="3108440"/>
              <a:ext cx="3118500" cy="487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деятельность народного собрания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У истоков древнегреческой цивилизации</a:t>
            </a:r>
            <a:endParaRPr/>
          </a:p>
        </p:txBody>
      </p:sp>
      <p:grpSp>
        <p:nvGrpSpPr>
          <p:cNvPr id="118" name="Google Shape;118;p3"/>
          <p:cNvGrpSpPr/>
          <p:nvPr/>
        </p:nvGrpSpPr>
        <p:grpSpPr>
          <a:xfrm>
            <a:off x="233186" y="1878757"/>
            <a:ext cx="8677628" cy="864096"/>
            <a:chOff x="1329377" y="695854"/>
            <a:chExt cx="5982204" cy="474662"/>
          </a:xfrm>
        </p:grpSpPr>
        <p:sp>
          <p:nvSpPr>
            <p:cNvPr id="119" name="Google Shape;119;p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Античность </a:t>
              </a: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(лат. </a:t>
              </a:r>
              <a:r>
                <a:rPr b="0" i="0" lang="ru-RU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antiquus</a:t>
              </a: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- древний) - история и культура древнегреческой и древнеримской цивилизации, которая стала основой развития цивилизации Европы.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p3"/>
          <p:cNvSpPr/>
          <p:nvPr/>
        </p:nvSpPr>
        <p:spPr>
          <a:xfrm>
            <a:off x="1043608" y="4005064"/>
            <a:ext cx="7488832" cy="1584176"/>
          </a:xfrm>
          <a:prstGeom prst="rightArrow">
            <a:avLst>
              <a:gd fmla="val 50000" name="adj1"/>
              <a:gd fmla="val 168164" name="adj2"/>
            </a:avLst>
          </a:prstGeom>
          <a:solidFill>
            <a:schemeClr val="accent1"/>
          </a:solidFill>
          <a:ln cap="flat" cmpd="sng" w="10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7B3C16"/>
                </a:solidFill>
                <a:latin typeface="Arial"/>
                <a:ea typeface="Arial"/>
                <a:cs typeface="Arial"/>
                <a:sym typeface="Arial"/>
              </a:rPr>
              <a:t>Античность</a:t>
            </a:r>
            <a:endParaRPr b="1" i="0" sz="2000" u="none" cap="none" strike="noStrike">
              <a:solidFill>
                <a:srgbClr val="7B3C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" name="Google Shape;122;p3"/>
          <p:cNvGrpSpPr/>
          <p:nvPr/>
        </p:nvGrpSpPr>
        <p:grpSpPr>
          <a:xfrm>
            <a:off x="257335" y="3356992"/>
            <a:ext cx="1993617" cy="864096"/>
            <a:chOff x="1329377" y="695854"/>
            <a:chExt cx="5982204" cy="474662"/>
          </a:xfrm>
        </p:grpSpPr>
        <p:sp>
          <p:nvSpPr>
            <p:cNvPr id="123" name="Google Shape;123;p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формирование греческих полисов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252244" y="5445224"/>
            <a:ext cx="1993617" cy="576064"/>
            <a:chOff x="1329377" y="695854"/>
            <a:chExt cx="5982204" cy="474662"/>
          </a:xfrm>
        </p:grpSpPr>
        <p:sp>
          <p:nvSpPr>
            <p:cNvPr id="126" name="Google Shape;126;p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VIII в. до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917197" y="3356766"/>
            <a:ext cx="1993617" cy="864096"/>
            <a:chOff x="1329377" y="695854"/>
            <a:chExt cx="5982204" cy="474662"/>
          </a:xfrm>
        </p:grpSpPr>
        <p:sp>
          <p:nvSpPr>
            <p:cNvPr id="129" name="Google Shape;129;p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падение Западной Римской империи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7007539" y="5445224"/>
            <a:ext cx="1993617" cy="576064"/>
            <a:chOff x="1329377" y="695854"/>
            <a:chExt cx="5982204" cy="474662"/>
          </a:xfrm>
        </p:grpSpPr>
        <p:sp>
          <p:nvSpPr>
            <p:cNvPr id="132" name="Google Shape;132;p3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 в.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У истоков древнегреческой цивилизации</a:t>
            </a:r>
            <a:endParaRPr/>
          </a:p>
        </p:txBody>
      </p:sp>
      <p:grpSp>
        <p:nvGrpSpPr>
          <p:cNvPr id="139" name="Google Shape;139;p4"/>
          <p:cNvGrpSpPr/>
          <p:nvPr/>
        </p:nvGrpSpPr>
        <p:grpSpPr>
          <a:xfrm>
            <a:off x="143591" y="2312875"/>
            <a:ext cx="8748141" cy="3312369"/>
            <a:chOff x="747" y="684075"/>
            <a:chExt cx="8748141" cy="3312369"/>
          </a:xfrm>
        </p:grpSpPr>
        <p:sp>
          <p:nvSpPr>
            <p:cNvPr id="140" name="Google Shape;140;p4"/>
            <p:cNvSpPr/>
            <p:nvPr/>
          </p:nvSpPr>
          <p:spPr>
            <a:xfrm>
              <a:off x="7954183" y="2496618"/>
              <a:ext cx="91440" cy="314573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1" name="Google Shape;141;p4"/>
            <p:cNvSpPr/>
            <p:nvPr/>
          </p:nvSpPr>
          <p:spPr>
            <a:xfrm>
              <a:off x="4374818" y="1433059"/>
              <a:ext cx="3625085" cy="31457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2" name="Google Shape;142;p4"/>
            <p:cNvSpPr/>
            <p:nvPr/>
          </p:nvSpPr>
          <p:spPr>
            <a:xfrm>
              <a:off x="6141640" y="2496618"/>
              <a:ext cx="91440" cy="314573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3" name="Google Shape;143;p4"/>
            <p:cNvSpPr/>
            <p:nvPr/>
          </p:nvSpPr>
          <p:spPr>
            <a:xfrm>
              <a:off x="4374818" y="1433059"/>
              <a:ext cx="1812542" cy="31457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4" name="Google Shape;144;p4"/>
            <p:cNvSpPr/>
            <p:nvPr/>
          </p:nvSpPr>
          <p:spPr>
            <a:xfrm>
              <a:off x="4329097" y="2496618"/>
              <a:ext cx="91440" cy="314573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5" name="Google Shape;145;p4"/>
            <p:cNvSpPr/>
            <p:nvPr/>
          </p:nvSpPr>
          <p:spPr>
            <a:xfrm>
              <a:off x="4329097" y="1433059"/>
              <a:ext cx="91440" cy="314573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6" name="Google Shape;146;p4"/>
            <p:cNvSpPr/>
            <p:nvPr/>
          </p:nvSpPr>
          <p:spPr>
            <a:xfrm>
              <a:off x="2516555" y="2496618"/>
              <a:ext cx="91440" cy="314573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7" name="Google Shape;147;p4"/>
            <p:cNvSpPr/>
            <p:nvPr/>
          </p:nvSpPr>
          <p:spPr>
            <a:xfrm>
              <a:off x="2562275" y="1433059"/>
              <a:ext cx="1812542" cy="31457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8" name="Google Shape;148;p4"/>
            <p:cNvSpPr/>
            <p:nvPr/>
          </p:nvSpPr>
          <p:spPr>
            <a:xfrm>
              <a:off x="704012" y="2496618"/>
              <a:ext cx="91440" cy="314573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000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9" name="Google Shape;149;p4"/>
            <p:cNvSpPr/>
            <p:nvPr/>
          </p:nvSpPr>
          <p:spPr>
            <a:xfrm>
              <a:off x="749732" y="1433059"/>
              <a:ext cx="3625085" cy="31457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000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0" name="Google Shape;150;p4"/>
            <p:cNvSpPr/>
            <p:nvPr/>
          </p:nvSpPr>
          <p:spPr>
            <a:xfrm>
              <a:off x="1368153" y="684075"/>
              <a:ext cx="6013328" cy="7489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1368153" y="684075"/>
              <a:ext cx="6013328" cy="7489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Периодизация истории Древней Греции</a:t>
              </a:r>
              <a:endPara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747" y="1747633"/>
              <a:ext cx="1497969" cy="7489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747" y="1747633"/>
              <a:ext cx="1497969" cy="7489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Крито-микенская Греция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" y="2811191"/>
              <a:ext cx="1497969" cy="118525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747" y="2811191"/>
              <a:ext cx="1497969" cy="11852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рубеж III–II тыс. до н.э. – XII в. до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1813290" y="1747633"/>
              <a:ext cx="1497969" cy="7489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1813290" y="1747633"/>
              <a:ext cx="1497969" cy="7489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«Гомеровс- кая Греция»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1813290" y="2811191"/>
              <a:ext cx="1497969" cy="118525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1813290" y="2811191"/>
              <a:ext cx="1497969" cy="11852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XI-IX вв. до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625833" y="1747633"/>
              <a:ext cx="1497969" cy="7489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4"/>
            <p:cNvSpPr txBox="1"/>
            <p:nvPr/>
          </p:nvSpPr>
          <p:spPr>
            <a:xfrm>
              <a:off x="3625833" y="1747633"/>
              <a:ext cx="1497969" cy="7489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Архаический период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3625833" y="2811191"/>
              <a:ext cx="1497969" cy="118525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4"/>
            <p:cNvSpPr txBox="1"/>
            <p:nvPr/>
          </p:nvSpPr>
          <p:spPr>
            <a:xfrm>
              <a:off x="3625833" y="2811191"/>
              <a:ext cx="1497969" cy="11852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VIII-VI вв. до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438376" y="1747633"/>
              <a:ext cx="1497969" cy="7489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4"/>
            <p:cNvSpPr txBox="1"/>
            <p:nvPr/>
          </p:nvSpPr>
          <p:spPr>
            <a:xfrm>
              <a:off x="5438376" y="1747633"/>
              <a:ext cx="1497969" cy="7489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Классический период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438376" y="2811191"/>
              <a:ext cx="1497969" cy="118525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4"/>
            <p:cNvSpPr txBox="1"/>
            <p:nvPr/>
          </p:nvSpPr>
          <p:spPr>
            <a:xfrm>
              <a:off x="5438376" y="2811191"/>
              <a:ext cx="1497969" cy="11852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V-IV вв. до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7250919" y="1747633"/>
              <a:ext cx="1497969" cy="74898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4"/>
            <p:cNvSpPr txBox="1"/>
            <p:nvPr/>
          </p:nvSpPr>
          <p:spPr>
            <a:xfrm>
              <a:off x="7250919" y="1747633"/>
              <a:ext cx="1497969" cy="7489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</a:rPr>
                <a:t>э</a:t>
              </a: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ллинисти- ческий период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7250919" y="2811191"/>
              <a:ext cx="1497969" cy="118525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4"/>
            <p:cNvSpPr txBox="1"/>
            <p:nvPr/>
          </p:nvSpPr>
          <p:spPr>
            <a:xfrm>
              <a:off x="7250919" y="2811191"/>
              <a:ext cx="1497969" cy="11852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конец IV – I в. до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У истоков древнегреческой цивилизации</a:t>
            </a:r>
            <a:endParaRPr/>
          </a:p>
        </p:txBody>
      </p:sp>
      <p:sp>
        <p:nvSpPr>
          <p:cNvPr id="177" name="Google Shape;177;p5"/>
          <p:cNvSpPr txBox="1"/>
          <p:nvPr/>
        </p:nvSpPr>
        <p:spPr>
          <a:xfrm>
            <a:off x="4073850" y="6059740"/>
            <a:ext cx="486438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b="0" i="0" sz="1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178" name="Google Shape;178;p5"/>
          <p:cNvGrpSpPr/>
          <p:nvPr/>
        </p:nvGrpSpPr>
        <p:grpSpPr>
          <a:xfrm>
            <a:off x="233187" y="1744183"/>
            <a:ext cx="8677628" cy="542131"/>
            <a:chOff x="1329377" y="695854"/>
            <a:chExt cx="5982204" cy="474662"/>
          </a:xfrm>
        </p:grpSpPr>
        <p:sp>
          <p:nvSpPr>
            <p:cNvPr id="179" name="Google Shape;179;p5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Рубеж III – II тыс. до н.э. – середина XV в. до н.э. -  </a:t>
              </a: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цивилизация на острове Крит (минойская цивилизация)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>
            <a:off x="4073850" y="2780928"/>
            <a:ext cx="4864388" cy="3240360"/>
            <a:chOff x="4064760" y="3212976"/>
            <a:chExt cx="4864388" cy="3240360"/>
          </a:xfrm>
        </p:grpSpPr>
        <p:pic>
          <p:nvPicPr>
            <p:cNvPr id="182" name="Google Shape;182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64760" y="3212976"/>
              <a:ext cx="4864388" cy="324036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183" name="Google Shape;183;p5"/>
            <p:cNvSpPr/>
            <p:nvPr/>
          </p:nvSpPr>
          <p:spPr>
            <a:xfrm>
              <a:off x="6660232" y="573325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 cap="flat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184;p5"/>
          <p:cNvGrpSpPr/>
          <p:nvPr/>
        </p:nvGrpSpPr>
        <p:grpSpPr>
          <a:xfrm>
            <a:off x="59250" y="2550325"/>
            <a:ext cx="3936731" cy="4159445"/>
            <a:chOff x="111" y="216024"/>
            <a:chExt cx="3762526" cy="3903017"/>
          </a:xfrm>
        </p:grpSpPr>
        <p:sp>
          <p:nvSpPr>
            <p:cNvPr id="185" name="Google Shape;185;p5"/>
            <p:cNvSpPr/>
            <p:nvPr/>
          </p:nvSpPr>
          <p:spPr>
            <a:xfrm>
              <a:off x="111" y="216024"/>
              <a:ext cx="3079549" cy="41430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12246" y="228159"/>
              <a:ext cx="3055279" cy="39003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Минойская цивилизация</a:t>
              </a:r>
              <a:endPara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08066" y="630330"/>
              <a:ext cx="307954" cy="31073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8" name="Google Shape;188;p5"/>
            <p:cNvSpPr/>
            <p:nvPr/>
          </p:nvSpPr>
          <p:spPr>
            <a:xfrm>
              <a:off x="616021" y="733907"/>
              <a:ext cx="3146616" cy="414306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 txBox="1"/>
            <p:nvPr/>
          </p:nvSpPr>
          <p:spPr>
            <a:xfrm>
              <a:off x="445036" y="746028"/>
              <a:ext cx="3305100" cy="39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зародилась на рубеже III–II тыс. до н.э.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08066" y="630330"/>
              <a:ext cx="307954" cy="7307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1" name="Google Shape;191;p5"/>
            <p:cNvSpPr/>
            <p:nvPr/>
          </p:nvSpPr>
          <p:spPr>
            <a:xfrm>
              <a:off x="616021" y="1251790"/>
              <a:ext cx="3146616" cy="218588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438967" y="1258182"/>
              <a:ext cx="3317100" cy="20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центр - Кносс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08066" y="630330"/>
              <a:ext cx="307954" cy="131095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4" name="Google Shape;194;p5"/>
            <p:cNvSpPr/>
            <p:nvPr/>
          </p:nvSpPr>
          <p:spPr>
            <a:xfrm>
              <a:off x="616021" y="1573955"/>
              <a:ext cx="3146616" cy="734669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5"/>
            <p:cNvSpPr txBox="1"/>
            <p:nvPr/>
          </p:nvSpPr>
          <p:spPr>
            <a:xfrm>
              <a:off x="454968" y="1595465"/>
              <a:ext cx="3285300" cy="691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политическая и социальная структура похожа на восточную деспотию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08066" y="630330"/>
              <a:ext cx="307954" cy="192903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7" name="Google Shape;197;p5"/>
            <p:cNvSpPr/>
            <p:nvPr/>
          </p:nvSpPr>
          <p:spPr>
            <a:xfrm>
              <a:off x="616021" y="2412201"/>
              <a:ext cx="3146616" cy="294335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441316" y="2420820"/>
              <a:ext cx="3312600" cy="27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правил царь Минос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08066" y="630330"/>
              <a:ext cx="307954" cy="238693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0" name="Google Shape;200;p5"/>
            <p:cNvSpPr/>
            <p:nvPr/>
          </p:nvSpPr>
          <p:spPr>
            <a:xfrm>
              <a:off x="616021" y="2810114"/>
              <a:ext cx="3146616" cy="414306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5"/>
            <p:cNvSpPr txBox="1"/>
            <p:nvPr/>
          </p:nvSpPr>
          <p:spPr>
            <a:xfrm>
              <a:off x="445041" y="2822252"/>
              <a:ext cx="3305100" cy="414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установлен контроль над Эгей- ским морем и его архипелагом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08066" y="630330"/>
              <a:ext cx="307954" cy="309318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3" name="Google Shape;203;p5"/>
            <p:cNvSpPr/>
            <p:nvPr/>
          </p:nvSpPr>
          <p:spPr>
            <a:xfrm>
              <a:off x="616021" y="3327997"/>
              <a:ext cx="3146616" cy="79104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5"/>
            <p:cNvSpPr txBox="1"/>
            <p:nvPr/>
          </p:nvSpPr>
          <p:spPr>
            <a:xfrm>
              <a:off x="456715" y="3351171"/>
              <a:ext cx="3281700" cy="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налажены торговые отношения с Египтом, Финикией, Сици- лией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У истоков древнегреческой цивилизации</a:t>
            </a:r>
            <a:endParaRPr/>
          </a:p>
        </p:txBody>
      </p:sp>
      <p:sp>
        <p:nvSpPr>
          <p:cNvPr id="210" name="Google Shape;210;p6"/>
          <p:cNvSpPr txBox="1"/>
          <p:nvPr/>
        </p:nvSpPr>
        <p:spPr>
          <a:xfrm>
            <a:off x="4073850" y="6059740"/>
            <a:ext cx="486438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b="0" i="0" sz="1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11" name="Google Shape;211;p6"/>
          <p:cNvGrpSpPr/>
          <p:nvPr/>
        </p:nvGrpSpPr>
        <p:grpSpPr>
          <a:xfrm>
            <a:off x="233187" y="1744183"/>
            <a:ext cx="8677628" cy="542131"/>
            <a:chOff x="1329377" y="695854"/>
            <a:chExt cx="5982204" cy="474662"/>
          </a:xfrm>
        </p:grpSpPr>
        <p:sp>
          <p:nvSpPr>
            <p:cNvPr id="212" name="Google Shape;212;p6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6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Рубеж III – II тыс. до н.э. – середина XV в. до н.э. -  </a:t>
              </a: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цивилизация на острове Крит (минойская цивилизация)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6"/>
          <p:cNvGrpSpPr/>
          <p:nvPr/>
        </p:nvGrpSpPr>
        <p:grpSpPr>
          <a:xfrm>
            <a:off x="4073850" y="2780928"/>
            <a:ext cx="4864388" cy="3240360"/>
            <a:chOff x="4064760" y="3212976"/>
            <a:chExt cx="4864388" cy="3240360"/>
          </a:xfrm>
        </p:grpSpPr>
        <p:pic>
          <p:nvPicPr>
            <p:cNvPr id="215" name="Google Shape;215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64760" y="3212976"/>
              <a:ext cx="4864388" cy="324036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216" name="Google Shape;216;p6"/>
            <p:cNvSpPr/>
            <p:nvPr/>
          </p:nvSpPr>
          <p:spPr>
            <a:xfrm>
              <a:off x="6660232" y="573325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 cap="flat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 txBox="1"/>
            <p:nvPr/>
          </p:nvSpPr>
          <p:spPr>
            <a:xfrm>
              <a:off x="6864865" y="5113866"/>
              <a:ext cx="1008112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1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о. Фера (Санторин)</a:t>
              </a:r>
              <a:endParaRPr b="1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6732240" y="514022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chemeClr val="dk1"/>
            </a:solidFill>
            <a:ln cap="flat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6"/>
          <p:cNvGrpSpPr/>
          <p:nvPr/>
        </p:nvGrpSpPr>
        <p:grpSpPr>
          <a:xfrm>
            <a:off x="142850" y="2766352"/>
            <a:ext cx="3852827" cy="3470970"/>
            <a:chOff x="111" y="432047"/>
            <a:chExt cx="3762526" cy="3470970"/>
          </a:xfrm>
        </p:grpSpPr>
        <p:sp>
          <p:nvSpPr>
            <p:cNvPr id="220" name="Google Shape;220;p6"/>
            <p:cNvSpPr/>
            <p:nvPr/>
          </p:nvSpPr>
          <p:spPr>
            <a:xfrm>
              <a:off x="111" y="432047"/>
              <a:ext cx="3079549" cy="41430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6"/>
            <p:cNvSpPr txBox="1"/>
            <p:nvPr/>
          </p:nvSpPr>
          <p:spPr>
            <a:xfrm>
              <a:off x="12246" y="444182"/>
              <a:ext cx="3055279" cy="39003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Минойская цивилизация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08066" y="846354"/>
              <a:ext cx="307954" cy="47324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3" name="Google Shape;223;p6"/>
            <p:cNvSpPr/>
            <p:nvPr/>
          </p:nvSpPr>
          <p:spPr>
            <a:xfrm>
              <a:off x="616021" y="949931"/>
              <a:ext cx="3146616" cy="73934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6"/>
            <p:cNvSpPr txBox="1"/>
            <p:nvPr/>
          </p:nvSpPr>
          <p:spPr>
            <a:xfrm>
              <a:off x="476599" y="971595"/>
              <a:ext cx="3264000" cy="69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середине XV в. до н.э. - мощное извержение вулкана на о. Фера (Санторин)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8066" y="846354"/>
              <a:ext cx="307954" cy="117869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6" name="Google Shape;226;p6"/>
            <p:cNvSpPr/>
            <p:nvPr/>
          </p:nvSpPr>
          <p:spPr>
            <a:xfrm>
              <a:off x="616021" y="1792850"/>
              <a:ext cx="3146616" cy="46440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6"/>
            <p:cNvSpPr txBox="1"/>
            <p:nvPr/>
          </p:nvSpPr>
          <p:spPr>
            <a:xfrm>
              <a:off x="468129" y="1806455"/>
              <a:ext cx="3280800" cy="43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упадок поселений на Крите и их разрушение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308066" y="846354"/>
              <a:ext cx="307954" cy="19407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9" name="Google Shape;229;p6"/>
            <p:cNvSpPr/>
            <p:nvPr/>
          </p:nvSpPr>
          <p:spPr>
            <a:xfrm>
              <a:off x="616021" y="2360831"/>
              <a:ext cx="3146616" cy="85263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6"/>
            <p:cNvSpPr txBox="1"/>
            <p:nvPr/>
          </p:nvSpPr>
          <p:spPr>
            <a:xfrm>
              <a:off x="480088" y="2385804"/>
              <a:ext cx="3257100" cy="80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около 1450 г. до н.э. захват Крита вторгшимися с матери- ка греками-ахейцами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08066" y="846354"/>
              <a:ext cx="307954" cy="276367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2" name="Google Shape;232;p6"/>
            <p:cNvSpPr/>
            <p:nvPr/>
          </p:nvSpPr>
          <p:spPr>
            <a:xfrm>
              <a:off x="616021" y="3317043"/>
              <a:ext cx="3146616" cy="585974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6"/>
            <p:cNvSpPr txBox="1"/>
            <p:nvPr/>
          </p:nvSpPr>
          <p:spPr>
            <a:xfrm>
              <a:off x="471874" y="3334200"/>
              <a:ext cx="3273300" cy="55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гибель минойской цивилиза- 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У истоков древнегреческой цивилизации</a:t>
            </a:r>
            <a:endParaRPr/>
          </a:p>
        </p:txBody>
      </p:sp>
      <p:sp>
        <p:nvSpPr>
          <p:cNvPr id="239" name="Google Shape;239;p7"/>
          <p:cNvSpPr txBox="1"/>
          <p:nvPr/>
        </p:nvSpPr>
        <p:spPr>
          <a:xfrm>
            <a:off x="4073850" y="6059740"/>
            <a:ext cx="486438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40" name="Google Shape;240;p7"/>
          <p:cNvGrpSpPr/>
          <p:nvPr/>
        </p:nvGrpSpPr>
        <p:grpSpPr>
          <a:xfrm>
            <a:off x="233187" y="1744183"/>
            <a:ext cx="8677628" cy="542131"/>
            <a:chOff x="1329377" y="695854"/>
            <a:chExt cx="5982204" cy="474662"/>
          </a:xfrm>
        </p:grpSpPr>
        <p:sp>
          <p:nvSpPr>
            <p:cNvPr id="241" name="Google Shape;241;p7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7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Середина II тыс. до н.э. – конец XIII в. до н.э. -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микенская цивилизация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3" name="Google Shape;243;p7"/>
          <p:cNvGrpSpPr/>
          <p:nvPr/>
        </p:nvGrpSpPr>
        <p:grpSpPr>
          <a:xfrm>
            <a:off x="4073850" y="2780928"/>
            <a:ext cx="4864388" cy="3240360"/>
            <a:chOff x="4064760" y="3212976"/>
            <a:chExt cx="4864388" cy="3240360"/>
          </a:xfrm>
        </p:grpSpPr>
        <p:pic>
          <p:nvPicPr>
            <p:cNvPr id="244" name="Google Shape;244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64760" y="3212976"/>
              <a:ext cx="4864388" cy="324036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245" name="Google Shape;245;p7"/>
            <p:cNvSpPr/>
            <p:nvPr/>
          </p:nvSpPr>
          <p:spPr>
            <a:xfrm>
              <a:off x="5715038" y="4389051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C00000"/>
            </a:solidFill>
            <a:ln cap="flat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7083190" y="3212976"/>
              <a:ext cx="216024" cy="216024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002060"/>
            </a:solidFill>
            <a:ln cap="flat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7"/>
          <p:cNvGrpSpPr/>
          <p:nvPr/>
        </p:nvGrpSpPr>
        <p:grpSpPr>
          <a:xfrm>
            <a:off x="233298" y="2694333"/>
            <a:ext cx="3762526" cy="3614987"/>
            <a:chOff x="111" y="360039"/>
            <a:chExt cx="3762526" cy="3614987"/>
          </a:xfrm>
        </p:grpSpPr>
        <p:sp>
          <p:nvSpPr>
            <p:cNvPr id="248" name="Google Shape;248;p7"/>
            <p:cNvSpPr/>
            <p:nvPr/>
          </p:nvSpPr>
          <p:spPr>
            <a:xfrm>
              <a:off x="111" y="360039"/>
              <a:ext cx="3079549" cy="41430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7"/>
            <p:cNvSpPr txBox="1"/>
            <p:nvPr/>
          </p:nvSpPr>
          <p:spPr>
            <a:xfrm>
              <a:off x="12246" y="372174"/>
              <a:ext cx="3055279" cy="39003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Микенская цивилизация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308066" y="774345"/>
              <a:ext cx="307954" cy="39572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1" name="Google Shape;251;p7"/>
            <p:cNvSpPr/>
            <p:nvPr/>
          </p:nvSpPr>
          <p:spPr>
            <a:xfrm>
              <a:off x="616021" y="877922"/>
              <a:ext cx="3146616" cy="584300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7"/>
            <p:cNvSpPr txBox="1"/>
            <p:nvPr/>
          </p:nvSpPr>
          <p:spPr>
            <a:xfrm>
              <a:off x="633135" y="895036"/>
              <a:ext cx="3112388" cy="5500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зародилась в середине II тыс. до н.э.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08066" y="774345"/>
              <a:ext cx="307954" cy="9381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616021" y="1565800"/>
              <a:ext cx="3146616" cy="293399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7"/>
            <p:cNvSpPr txBox="1"/>
            <p:nvPr/>
          </p:nvSpPr>
          <p:spPr>
            <a:xfrm>
              <a:off x="624614" y="1574393"/>
              <a:ext cx="3129430" cy="2762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центр - Микены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08066" y="774345"/>
              <a:ext cx="307954" cy="15557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7" name="Google Shape;257;p7"/>
            <p:cNvSpPr/>
            <p:nvPr/>
          </p:nvSpPr>
          <p:spPr>
            <a:xfrm>
              <a:off x="616021" y="1962776"/>
              <a:ext cx="3146616" cy="734669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7"/>
            <p:cNvSpPr txBox="1"/>
            <p:nvPr/>
          </p:nvSpPr>
          <p:spPr>
            <a:xfrm>
              <a:off x="637539" y="1984294"/>
              <a:ext cx="3103580" cy="6916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политическая и социальная структура похожа на восточ- ную деспотию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308066" y="774345"/>
              <a:ext cx="307954" cy="229020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0" name="Google Shape;260;p7"/>
            <p:cNvSpPr/>
            <p:nvPr/>
          </p:nvSpPr>
          <p:spPr>
            <a:xfrm>
              <a:off x="616021" y="2801022"/>
              <a:ext cx="3146616" cy="527060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7"/>
            <p:cNvSpPr txBox="1"/>
            <p:nvPr/>
          </p:nvSpPr>
          <p:spPr>
            <a:xfrm>
              <a:off x="631458" y="2816459"/>
              <a:ext cx="3115742" cy="49618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центрами были дворцы с мощными укреплениями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308066" y="774345"/>
              <a:ext cx="307954" cy="292899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3" name="Google Shape;263;p7"/>
            <p:cNvSpPr/>
            <p:nvPr/>
          </p:nvSpPr>
          <p:spPr>
            <a:xfrm>
              <a:off x="616021" y="3431659"/>
              <a:ext cx="3146616" cy="543367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7"/>
            <p:cNvSpPr txBox="1"/>
            <p:nvPr/>
          </p:nvSpPr>
          <p:spPr>
            <a:xfrm>
              <a:off x="631936" y="3447574"/>
              <a:ext cx="3114786" cy="5115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около 1240 г. до н.э. – поход на Трою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У истоков древнегреческой цивилизации</a:t>
            </a:r>
            <a:endParaRPr/>
          </a:p>
        </p:txBody>
      </p:sp>
      <p:grpSp>
        <p:nvGrpSpPr>
          <p:cNvPr id="270" name="Google Shape;270;p8"/>
          <p:cNvGrpSpPr/>
          <p:nvPr/>
        </p:nvGrpSpPr>
        <p:grpSpPr>
          <a:xfrm>
            <a:off x="236631" y="1635202"/>
            <a:ext cx="8670736" cy="2162021"/>
            <a:chOff x="3445" y="78410"/>
            <a:chExt cx="8670736" cy="2162021"/>
          </a:xfrm>
        </p:grpSpPr>
        <p:sp>
          <p:nvSpPr>
            <p:cNvPr id="271" name="Google Shape;271;p8"/>
            <p:cNvSpPr/>
            <p:nvPr/>
          </p:nvSpPr>
          <p:spPr>
            <a:xfrm>
              <a:off x="3445" y="78410"/>
              <a:ext cx="4209022" cy="41072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8"/>
            <p:cNvSpPr txBox="1"/>
            <p:nvPr/>
          </p:nvSpPr>
          <p:spPr>
            <a:xfrm>
              <a:off x="15464" y="90433"/>
              <a:ext cx="4209000" cy="386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rmAutofit fontScale="92500"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Троянская война (около 1240 г. до н.э.)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424348" y="489131"/>
              <a:ext cx="420902" cy="30731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4" name="Google Shape;274;p8"/>
            <p:cNvSpPr/>
            <p:nvPr/>
          </p:nvSpPr>
          <p:spPr>
            <a:xfrm>
              <a:off x="845250" y="623262"/>
              <a:ext cx="7828931" cy="346370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8"/>
            <p:cNvSpPr txBox="1"/>
            <p:nvPr/>
          </p:nvSpPr>
          <p:spPr>
            <a:xfrm>
              <a:off x="855395" y="633407"/>
              <a:ext cx="7808641" cy="3260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войска ахейцев возглавил царь Микен Агамемнон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424348" y="489131"/>
              <a:ext cx="420902" cy="86722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7" name="Google Shape;277;p8"/>
            <p:cNvSpPr/>
            <p:nvPr/>
          </p:nvSpPr>
          <p:spPr>
            <a:xfrm>
              <a:off x="845250" y="1103764"/>
              <a:ext cx="7828931" cy="505192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8"/>
            <p:cNvSpPr txBox="1"/>
            <p:nvPr/>
          </p:nvSpPr>
          <p:spPr>
            <a:xfrm>
              <a:off x="860047" y="1118561"/>
              <a:ext cx="7799337" cy="4755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ход войны описал древнегреческий поэт Гомер (VIII в. до н.э.) в поэмах «Илиада» и «Одиссея»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424348" y="489131"/>
              <a:ext cx="420902" cy="150262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0" name="Google Shape;280;p8"/>
            <p:cNvSpPr/>
            <p:nvPr/>
          </p:nvSpPr>
          <p:spPr>
            <a:xfrm>
              <a:off x="845250" y="1743088"/>
              <a:ext cx="7828931" cy="497343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8"/>
            <p:cNvSpPr txBox="1"/>
            <p:nvPr/>
          </p:nvSpPr>
          <p:spPr>
            <a:xfrm>
              <a:off x="859817" y="1757655"/>
              <a:ext cx="7799797" cy="468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немецкий археолог Г.Шлиман (XIX в.) отыскал Трою и Микены и дока- зал историчность Троянской войны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2" name="Google Shape;28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817" y="3933056"/>
            <a:ext cx="2316951" cy="27421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3" name="Google Shape;283;p8"/>
          <p:cNvSpPr txBox="1"/>
          <p:nvPr/>
        </p:nvSpPr>
        <p:spPr>
          <a:xfrm>
            <a:off x="2483768" y="3933056"/>
            <a:ext cx="1440160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Агамемнон. Изображение на вазе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84" name="Google Shape;28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3928" y="3933056"/>
            <a:ext cx="1844470" cy="27421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5" name="Google Shape;285;p8"/>
          <p:cNvSpPr txBox="1"/>
          <p:nvPr/>
        </p:nvSpPr>
        <p:spPr>
          <a:xfrm>
            <a:off x="3153180" y="6327755"/>
            <a:ext cx="77074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Гомер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86" name="Google Shape;286;p8"/>
          <p:cNvPicPr preferRelativeResize="0"/>
          <p:nvPr/>
        </p:nvPicPr>
        <p:blipFill rotWithShape="1">
          <a:blip r:embed="rId5">
            <a:alphaModFix/>
          </a:blip>
          <a:srcRect b="0" l="0" r="6268" t="0"/>
          <a:stretch/>
        </p:blipFill>
        <p:spPr>
          <a:xfrm>
            <a:off x="6954383" y="3933056"/>
            <a:ext cx="1948510" cy="273325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7" name="Google Shape;287;p8"/>
          <p:cNvSpPr txBox="1"/>
          <p:nvPr/>
        </p:nvSpPr>
        <p:spPr>
          <a:xfrm>
            <a:off x="5939651" y="3881775"/>
            <a:ext cx="10146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Генрих Шлиман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ransition spd="med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/>
          <p:nvPr>
            <p:ph type="title"/>
          </p:nvPr>
        </p:nvSpPr>
        <p:spPr>
          <a:xfrm>
            <a:off x="142844" y="228600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accent2"/>
                </a:solidFill>
              </a:rPr>
              <a:t>У истоков древнегреческой цивилизации</a:t>
            </a:r>
            <a:endParaRPr/>
          </a:p>
        </p:txBody>
      </p:sp>
      <p:sp>
        <p:nvSpPr>
          <p:cNvPr id="293" name="Google Shape;293;p9"/>
          <p:cNvSpPr txBox="1"/>
          <p:nvPr/>
        </p:nvSpPr>
        <p:spPr>
          <a:xfrm>
            <a:off x="4501247" y="6453336"/>
            <a:ext cx="440239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Древняя Греция</a:t>
            </a:r>
            <a:endParaRPr sz="16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94" name="Google Shape;294;p9"/>
          <p:cNvGrpSpPr/>
          <p:nvPr/>
        </p:nvGrpSpPr>
        <p:grpSpPr>
          <a:xfrm>
            <a:off x="233187" y="1744183"/>
            <a:ext cx="8677628" cy="542131"/>
            <a:chOff x="1329377" y="695854"/>
            <a:chExt cx="5982204" cy="474662"/>
          </a:xfrm>
        </p:grpSpPr>
        <p:sp>
          <p:nvSpPr>
            <p:cNvPr id="295" name="Google Shape;295;p9"/>
            <p:cNvSpPr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9"/>
            <p:cNvSpPr txBox="1"/>
            <p:nvPr/>
          </p:nvSpPr>
          <p:spPr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XI-IX вв. до н.э. –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«тёмные века» в истории Греции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9"/>
          <p:cNvGrpSpPr/>
          <p:nvPr/>
        </p:nvGrpSpPr>
        <p:grpSpPr>
          <a:xfrm>
            <a:off x="142850" y="2863203"/>
            <a:ext cx="4284546" cy="3277266"/>
            <a:chOff x="419" y="528899"/>
            <a:chExt cx="4193957" cy="3277266"/>
          </a:xfrm>
        </p:grpSpPr>
        <p:sp>
          <p:nvSpPr>
            <p:cNvPr id="298" name="Google Shape;298;p9"/>
            <p:cNvSpPr/>
            <p:nvPr/>
          </p:nvSpPr>
          <p:spPr>
            <a:xfrm>
              <a:off x="419" y="528899"/>
              <a:ext cx="4071890" cy="44498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rotWithShape="0" dir="5400000" dist="254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9"/>
            <p:cNvSpPr txBox="1"/>
            <p:nvPr/>
          </p:nvSpPr>
          <p:spPr>
            <a:xfrm>
              <a:off x="13452" y="541932"/>
              <a:ext cx="4045824" cy="4189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«Тёмные века» в истории Греции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407608" y="973880"/>
              <a:ext cx="407189" cy="4697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1" name="Google Shape;301;p9"/>
            <p:cNvSpPr/>
            <p:nvPr/>
          </p:nvSpPr>
          <p:spPr>
            <a:xfrm>
              <a:off x="814797" y="1085125"/>
              <a:ext cx="3379579" cy="71704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9"/>
            <p:cNvSpPr txBox="1"/>
            <p:nvPr/>
          </p:nvSpPr>
          <p:spPr>
            <a:xfrm>
              <a:off x="684829" y="1106121"/>
              <a:ext cx="3488100" cy="67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конец XIII – начало XII в. до н.э. – приход с севера Балкан гре- ков-дорийцев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407608" y="973880"/>
              <a:ext cx="407189" cy="109709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4" name="Google Shape;304;p9"/>
            <p:cNvSpPr/>
            <p:nvPr/>
          </p:nvSpPr>
          <p:spPr>
            <a:xfrm>
              <a:off x="814797" y="1913411"/>
              <a:ext cx="3379579" cy="31512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9"/>
            <p:cNvSpPr txBox="1"/>
            <p:nvPr/>
          </p:nvSpPr>
          <p:spPr>
            <a:xfrm>
              <a:off x="672527" y="1922641"/>
              <a:ext cx="3512700" cy="29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гибель микенской цивилизации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07608" y="973880"/>
              <a:ext cx="407189" cy="176042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7" name="Google Shape;307;p9"/>
            <p:cNvSpPr/>
            <p:nvPr/>
          </p:nvSpPr>
          <p:spPr>
            <a:xfrm>
              <a:off x="814797" y="2339778"/>
              <a:ext cx="3379579" cy="78906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9"/>
            <p:cNvSpPr txBox="1"/>
            <p:nvPr/>
          </p:nvSpPr>
          <p:spPr>
            <a:xfrm>
              <a:off x="687034" y="2362892"/>
              <a:ext cx="3483600" cy="74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отсутствие у дорийцев государ- ственности, письменности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07608" y="973880"/>
              <a:ext cx="407189" cy="254924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0" name="Google Shape;310;p9"/>
            <p:cNvSpPr/>
            <p:nvPr/>
          </p:nvSpPr>
          <p:spPr>
            <a:xfrm>
              <a:off x="814797" y="3240084"/>
              <a:ext cx="3379579" cy="566081"/>
            </a:xfrm>
            <a:prstGeom prst="roundRect">
              <a:avLst>
                <a:gd fmla="val 10000" name="adj"/>
              </a:avLst>
            </a:prstGeom>
            <a:solidFill>
              <a:srgbClr val="DBE5EE">
                <a:alpha val="89803"/>
              </a:srgbClr>
            </a:solidFill>
            <a:ln cap="flat" cmpd="sng" w="1000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30000">
                <a:srgbClr val="000000">
                  <a:alpha val="4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9"/>
            <p:cNvSpPr txBox="1"/>
            <p:nvPr/>
          </p:nvSpPr>
          <p:spPr>
            <a:xfrm>
              <a:off x="680209" y="3256672"/>
              <a:ext cx="3497400" cy="53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отсутствие письменных источни- ков по данному периоду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2" name="Google Shape;3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1247" y="2430139"/>
            <a:ext cx="4402395" cy="40231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med">
    <p:diamond/>
  </p:transition>
</p:sld>
</file>

<file path=ppt/theme/theme1.xml><?xml version="1.0" encoding="utf-8"?>
<a:theme xmlns:a="http://schemas.openxmlformats.org/drawingml/2006/main" xmlns:r="http://schemas.openxmlformats.org/officeDocument/2006/relationships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2007-05-01T17:03:23Z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filetime>2020-09-27T10:00:00Z</vt:filetime>
  </property>
</Properties>
</file>