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9144000"/>
  <p:notesSz cx="6858000" cy="9144000"/>
  <p:embeddedFontLst>
    <p:embeddedFont>
      <p:font typeface="Cambria Math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9" roundtripDataSignature="AMtx7mggWA2W4NGJz3Jtlp1GpzsX+dbJ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8B1F5A-7F15-4C50-90FF-BBBEEEE30C2F}">
  <a:tblStyle styleId="{3C8B1F5A-7F15-4C50-90FF-BBBEEEE30C2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CambriaMath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3" name="Google Shape;13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" name="Google Shape;1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642439"/>
            <a:ext cx="4476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04983"/>
            <a:ext cx="9177168" cy="33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8" name="Google Shape;68;p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id="19" name="Google Shape;1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53336"/>
            <a:ext cx="9153056" cy="40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0" name="Google Shape;30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3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3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8" name="Google Shape;38;p3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9" name="Google Shape;39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4" name="Google Shape;54;p4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5" name="Google Shape;55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idx="4294967295" type="ctrTitle"/>
          </p:nvPr>
        </p:nvSpPr>
        <p:spPr>
          <a:xfrm>
            <a:off x="179512" y="4437112"/>
            <a:ext cx="8712968" cy="11521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Политика и её роль в общественной жизни (Ч. 1)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217265" y="5375076"/>
            <a:ext cx="8171159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Обществоведение (повышенный уровень). 10 класс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2339752" y="260648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885555" y="5877272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979712" y="6453336"/>
            <a:ext cx="5254625" cy="404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политики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2615872" y="1340768"/>
            <a:ext cx="3934480" cy="50405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Политический статус личности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179512" y="2708921"/>
            <a:ext cx="8712968" cy="72008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Политическая роль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индивидуальное поведение человека в сфере политики в соответствии с его статусом</a:t>
            </a:r>
            <a:endParaRPr/>
          </a:p>
        </p:txBody>
      </p:sp>
      <p:sp>
        <p:nvSpPr>
          <p:cNvPr id="212" name="Google Shape;212;p10"/>
          <p:cNvSpPr/>
          <p:nvPr/>
        </p:nvSpPr>
        <p:spPr>
          <a:xfrm>
            <a:off x="2795358" y="1880828"/>
            <a:ext cx="3481275" cy="792088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проявляется в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3" name="Google Shape;213;p10"/>
          <p:cNvGrpSpPr/>
          <p:nvPr/>
        </p:nvGrpSpPr>
        <p:grpSpPr>
          <a:xfrm>
            <a:off x="180250" y="3753034"/>
            <a:ext cx="8639483" cy="2268256"/>
            <a:chOff x="738" y="288028"/>
            <a:chExt cx="8639483" cy="2268256"/>
          </a:xfrm>
        </p:grpSpPr>
        <p:sp>
          <p:nvSpPr>
            <p:cNvPr id="214" name="Google Shape;214;p10"/>
            <p:cNvSpPr/>
            <p:nvPr/>
          </p:nvSpPr>
          <p:spPr>
            <a:xfrm>
              <a:off x="4320480" y="1027710"/>
              <a:ext cx="3580059" cy="3106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10"/>
            <p:cNvSpPr/>
            <p:nvPr/>
          </p:nvSpPr>
          <p:spPr>
            <a:xfrm>
              <a:off x="4320480" y="1027710"/>
              <a:ext cx="1790029" cy="3106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6" name="Google Shape;216;p10"/>
            <p:cNvSpPr/>
            <p:nvPr/>
          </p:nvSpPr>
          <p:spPr>
            <a:xfrm>
              <a:off x="4274760" y="1027710"/>
              <a:ext cx="91440" cy="31066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10"/>
            <p:cNvSpPr/>
            <p:nvPr/>
          </p:nvSpPr>
          <p:spPr>
            <a:xfrm>
              <a:off x="2530450" y="1027710"/>
              <a:ext cx="1790029" cy="31066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10"/>
            <p:cNvSpPr/>
            <p:nvPr/>
          </p:nvSpPr>
          <p:spPr>
            <a:xfrm>
              <a:off x="740420" y="1027710"/>
              <a:ext cx="3580059" cy="31066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9" name="Google Shape;219;p10"/>
            <p:cNvSpPr/>
            <p:nvPr/>
          </p:nvSpPr>
          <p:spPr>
            <a:xfrm>
              <a:off x="2376263" y="288028"/>
              <a:ext cx="3888433" cy="73968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0"/>
            <p:cNvSpPr txBox="1"/>
            <p:nvPr/>
          </p:nvSpPr>
          <p:spPr>
            <a:xfrm>
              <a:off x="2376263" y="288028"/>
              <a:ext cx="3888433" cy="7396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роли личности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738" y="1338376"/>
              <a:ext cx="1479363" cy="121790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0"/>
            <p:cNvSpPr txBox="1"/>
            <p:nvPr/>
          </p:nvSpPr>
          <p:spPr>
            <a:xfrm>
              <a:off x="738" y="1338376"/>
              <a:ext cx="1479363" cy="1217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избиратель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1790768" y="1338376"/>
              <a:ext cx="1479363" cy="121790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0"/>
            <p:cNvSpPr txBox="1"/>
            <p:nvPr/>
          </p:nvSpPr>
          <p:spPr>
            <a:xfrm>
              <a:off x="1790768" y="1338376"/>
              <a:ext cx="1479363" cy="1217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депутат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3580798" y="1338376"/>
              <a:ext cx="1479363" cy="121790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0"/>
            <p:cNvSpPr txBox="1"/>
            <p:nvPr/>
          </p:nvSpPr>
          <p:spPr>
            <a:xfrm>
              <a:off x="3580798" y="1338376"/>
              <a:ext cx="1479363" cy="1217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член партии и обществен- ной органи- зации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5370828" y="1338376"/>
              <a:ext cx="1479363" cy="121790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0"/>
            <p:cNvSpPr txBox="1"/>
            <p:nvPr/>
          </p:nvSpPr>
          <p:spPr>
            <a:xfrm>
              <a:off x="5370828" y="1338376"/>
              <a:ext cx="1479363" cy="1217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лидер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7160858" y="1338376"/>
              <a:ext cx="1479363" cy="121790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0"/>
            <p:cNvSpPr txBox="1"/>
            <p:nvPr/>
          </p:nvSpPr>
          <p:spPr>
            <a:xfrm>
              <a:off x="7160858" y="1338376"/>
              <a:ext cx="1479363" cy="12179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профессио- нальный политик и др.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политики</a:t>
            </a:r>
            <a:endParaRPr/>
          </a:p>
        </p:txBody>
      </p:sp>
      <p:grpSp>
        <p:nvGrpSpPr>
          <p:cNvPr id="236" name="Google Shape;236;p11"/>
          <p:cNvGrpSpPr/>
          <p:nvPr/>
        </p:nvGrpSpPr>
        <p:grpSpPr>
          <a:xfrm>
            <a:off x="180092" y="1898477"/>
            <a:ext cx="8639799" cy="3348730"/>
            <a:chOff x="580" y="630064"/>
            <a:chExt cx="8639799" cy="3348730"/>
          </a:xfrm>
        </p:grpSpPr>
        <p:sp>
          <p:nvSpPr>
            <p:cNvPr id="237" name="Google Shape;237;p11"/>
            <p:cNvSpPr/>
            <p:nvPr/>
          </p:nvSpPr>
          <p:spPr>
            <a:xfrm>
              <a:off x="4320480" y="1368501"/>
              <a:ext cx="3056771" cy="5305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8" name="Google Shape;238;p11"/>
            <p:cNvSpPr/>
            <p:nvPr/>
          </p:nvSpPr>
          <p:spPr>
            <a:xfrm>
              <a:off x="4274760" y="1368501"/>
              <a:ext cx="91440" cy="5305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11"/>
            <p:cNvSpPr/>
            <p:nvPr/>
          </p:nvSpPr>
          <p:spPr>
            <a:xfrm>
              <a:off x="1263708" y="1368501"/>
              <a:ext cx="3056771" cy="53051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11"/>
            <p:cNvSpPr/>
            <p:nvPr/>
          </p:nvSpPr>
          <p:spPr>
            <a:xfrm>
              <a:off x="1000409" y="630064"/>
              <a:ext cx="6640140" cy="73843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1"/>
            <p:cNvSpPr txBox="1"/>
            <p:nvPr/>
          </p:nvSpPr>
          <p:spPr>
            <a:xfrm>
              <a:off x="1000409" y="630064"/>
              <a:ext cx="6640140" cy="7384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политической жизни личность формирует позиции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580" y="1899015"/>
              <a:ext cx="2526257" cy="207977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1"/>
            <p:cNvSpPr txBox="1"/>
            <p:nvPr/>
          </p:nvSpPr>
          <p:spPr>
            <a:xfrm>
              <a:off x="580" y="1899015"/>
              <a:ext cx="2526257" cy="20797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относительно институ- тов государственного управления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057351" y="1899015"/>
              <a:ext cx="2526257" cy="207977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1"/>
            <p:cNvSpPr txBox="1"/>
            <p:nvPr/>
          </p:nvSpPr>
          <p:spPr>
            <a:xfrm>
              <a:off x="3057351" y="1899015"/>
              <a:ext cx="2526257" cy="20797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относительно других людей, партий и т.д. (сознание принадлеж- ности к нации, государ- ству, региону, правопо- рядку)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6114122" y="1899015"/>
              <a:ext cx="2526257" cy="207977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1"/>
            <p:cNvSpPr txBox="1"/>
            <p:nvPr/>
          </p:nvSpPr>
          <p:spPr>
            <a:xfrm>
              <a:off x="6114122" y="1899015"/>
              <a:ext cx="2526257" cy="20797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относительно собст- венного политического участия или неучастия (оценка своей компе- тентности, влияния на политику, образцов поведения и т.д.)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12"/>
          <p:cNvGrpSpPr/>
          <p:nvPr/>
        </p:nvGrpSpPr>
        <p:grpSpPr>
          <a:xfrm>
            <a:off x="180730" y="2619012"/>
            <a:ext cx="8782539" cy="3636198"/>
            <a:chOff x="1218" y="126116"/>
            <a:chExt cx="8782539" cy="3636198"/>
          </a:xfrm>
        </p:grpSpPr>
        <p:sp>
          <p:nvSpPr>
            <p:cNvPr id="253" name="Google Shape;253;p12"/>
            <p:cNvSpPr/>
            <p:nvPr/>
          </p:nvSpPr>
          <p:spPr>
            <a:xfrm>
              <a:off x="4392488" y="1101986"/>
              <a:ext cx="3064134" cy="4098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4" name="Google Shape;254;p12"/>
            <p:cNvSpPr/>
            <p:nvPr/>
          </p:nvSpPr>
          <p:spPr>
            <a:xfrm>
              <a:off x="4346768" y="1101986"/>
              <a:ext cx="91440" cy="40986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12"/>
            <p:cNvSpPr/>
            <p:nvPr/>
          </p:nvSpPr>
          <p:spPr>
            <a:xfrm>
              <a:off x="1328353" y="1101986"/>
              <a:ext cx="3064134" cy="40986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12"/>
            <p:cNvSpPr/>
            <p:nvPr/>
          </p:nvSpPr>
          <p:spPr>
            <a:xfrm>
              <a:off x="1944215" y="126116"/>
              <a:ext cx="4896545" cy="97587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2"/>
            <p:cNvSpPr txBox="1"/>
            <p:nvPr/>
          </p:nvSpPr>
          <p:spPr>
            <a:xfrm>
              <a:off x="1944215" y="126116"/>
              <a:ext cx="4896545" cy="9758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Важнейшие составляющие политической культуры личности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1218" y="1511851"/>
              <a:ext cx="2654269" cy="225046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2"/>
            <p:cNvSpPr txBox="1"/>
            <p:nvPr/>
          </p:nvSpPr>
          <p:spPr>
            <a:xfrm>
              <a:off x="1218" y="1511851"/>
              <a:ext cx="2654269" cy="22504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знания о мире политики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3065353" y="1511851"/>
              <a:ext cx="2654269" cy="225046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2"/>
            <p:cNvSpPr txBox="1"/>
            <p:nvPr/>
          </p:nvSpPr>
          <p:spPr>
            <a:xfrm>
              <a:off x="3065353" y="1511851"/>
              <a:ext cx="2654269" cy="22504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убеждения, ценностные ориентиры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6129488" y="1511851"/>
              <a:ext cx="2654269" cy="225046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2"/>
            <p:cNvSpPr txBox="1"/>
            <p:nvPr/>
          </p:nvSpPr>
          <p:spPr>
            <a:xfrm>
              <a:off x="6129488" y="1511851"/>
              <a:ext cx="2654269" cy="22504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характерные для данного человека способы практического участия в политической деятельности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4" name="Google Shape;264;p12"/>
          <p:cNvGrpSpPr/>
          <p:nvPr/>
        </p:nvGrpSpPr>
        <p:grpSpPr>
          <a:xfrm>
            <a:off x="190625" y="1340768"/>
            <a:ext cx="8784976" cy="975870"/>
            <a:chOff x="1944215" y="126116"/>
            <a:chExt cx="4896545" cy="975870"/>
          </a:xfrm>
        </p:grpSpPr>
        <p:sp>
          <p:nvSpPr>
            <p:cNvPr id="265" name="Google Shape;265;p12"/>
            <p:cNvSpPr/>
            <p:nvPr/>
          </p:nvSpPr>
          <p:spPr>
            <a:xfrm>
              <a:off x="1944215" y="126116"/>
              <a:ext cx="4896545" cy="97587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2"/>
            <p:cNvSpPr txBox="1"/>
            <p:nvPr/>
          </p:nvSpPr>
          <p:spPr>
            <a:xfrm>
              <a:off x="1944215" y="126116"/>
              <a:ext cx="4896545" cy="9758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культура личности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представляет собой совокупность знаний о мире политики, политических ценностных ориентаций и способов практических политических действий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67" name="Google Shape;267;p12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политики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политики</a:t>
            </a:r>
            <a:endParaRPr/>
          </a:p>
        </p:txBody>
      </p:sp>
      <p:sp>
        <p:nvSpPr>
          <p:cNvPr id="273" name="Google Shape;273;p13"/>
          <p:cNvSpPr txBox="1"/>
          <p:nvPr/>
        </p:nvSpPr>
        <p:spPr>
          <a:xfrm>
            <a:off x="1140432" y="5910873"/>
            <a:ext cx="429566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Габриэль Алмонд, американский политолог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4" name="Google Shape;274;p13"/>
          <p:cNvGrpSpPr/>
          <p:nvPr/>
        </p:nvGrpSpPr>
        <p:grpSpPr>
          <a:xfrm>
            <a:off x="180231" y="1304763"/>
            <a:ext cx="5183136" cy="3672756"/>
            <a:chOff x="719" y="252027"/>
            <a:chExt cx="5183136" cy="3672756"/>
          </a:xfrm>
        </p:grpSpPr>
        <p:sp>
          <p:nvSpPr>
            <p:cNvPr id="275" name="Google Shape;275;p13"/>
            <p:cNvSpPr/>
            <p:nvPr/>
          </p:nvSpPr>
          <p:spPr>
            <a:xfrm>
              <a:off x="4354909" y="2006290"/>
              <a:ext cx="91440" cy="24188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E6E6E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6" name="Google Shape;276;p13"/>
            <p:cNvSpPr/>
            <p:nvPr/>
          </p:nvSpPr>
          <p:spPr>
            <a:xfrm>
              <a:off x="2592287" y="827951"/>
              <a:ext cx="1808341" cy="2418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7" name="Google Shape;277;p13"/>
            <p:cNvSpPr/>
            <p:nvPr/>
          </p:nvSpPr>
          <p:spPr>
            <a:xfrm>
              <a:off x="2546568" y="2006290"/>
              <a:ext cx="91440" cy="24188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E6E6E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8" name="Google Shape;278;p13"/>
            <p:cNvSpPr/>
            <p:nvPr/>
          </p:nvSpPr>
          <p:spPr>
            <a:xfrm>
              <a:off x="2546567" y="827951"/>
              <a:ext cx="91440" cy="24188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9" name="Google Shape;279;p13"/>
            <p:cNvSpPr/>
            <p:nvPr/>
          </p:nvSpPr>
          <p:spPr>
            <a:xfrm>
              <a:off x="738226" y="2006290"/>
              <a:ext cx="91440" cy="24188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E6E6E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0" name="Google Shape;280;p13"/>
            <p:cNvSpPr/>
            <p:nvPr/>
          </p:nvSpPr>
          <p:spPr>
            <a:xfrm>
              <a:off x="783946" y="827951"/>
              <a:ext cx="1808341" cy="2418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13"/>
            <p:cNvSpPr/>
            <p:nvPr/>
          </p:nvSpPr>
          <p:spPr>
            <a:xfrm>
              <a:off x="360037" y="252027"/>
              <a:ext cx="4464500" cy="57592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 txBox="1"/>
            <p:nvPr/>
          </p:nvSpPr>
          <p:spPr>
            <a:xfrm>
              <a:off x="360037" y="252027"/>
              <a:ext cx="4464500" cy="5759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Формы ориентации личности на объекты политики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719" y="1069838"/>
              <a:ext cx="1566453" cy="9364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 txBox="1"/>
            <p:nvPr/>
          </p:nvSpPr>
          <p:spPr>
            <a:xfrm>
              <a:off x="719" y="1069838"/>
              <a:ext cx="1566453" cy="936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познаватель- ные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943" y="2248178"/>
              <a:ext cx="1566004" cy="167660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 txBox="1"/>
            <p:nvPr/>
          </p:nvSpPr>
          <p:spPr>
            <a:xfrm>
              <a:off x="943" y="2248178"/>
              <a:ext cx="1566004" cy="16766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знания о по- литике, влас- ти, политичес- ких институ- тах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1809061" y="1069838"/>
              <a:ext cx="1566453" cy="9364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3"/>
            <p:cNvSpPr txBox="1"/>
            <p:nvPr/>
          </p:nvSpPr>
          <p:spPr>
            <a:xfrm>
              <a:off x="1809061" y="1069838"/>
              <a:ext cx="1566453" cy="936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эмоциональ- ные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1809285" y="2248178"/>
              <a:ext cx="1566004" cy="167660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 txBox="1"/>
            <p:nvPr/>
          </p:nvSpPr>
          <p:spPr>
            <a:xfrm>
              <a:off x="1809285" y="2248178"/>
              <a:ext cx="1566004" cy="16766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чувства дове- рия, сомнения и т.д. к тем, кто осущест- вляет власть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3617402" y="1069838"/>
              <a:ext cx="1566453" cy="9364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3"/>
            <p:cNvSpPr txBox="1"/>
            <p:nvPr/>
          </p:nvSpPr>
          <p:spPr>
            <a:xfrm>
              <a:off x="3617402" y="1069838"/>
              <a:ext cx="1566453" cy="936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оценочные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17627" y="2248178"/>
              <a:ext cx="1566004" cy="167660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3"/>
            <p:cNvSpPr txBox="1"/>
            <p:nvPr/>
          </p:nvSpPr>
          <p:spPr>
            <a:xfrm>
              <a:off x="3617627" y="2248178"/>
              <a:ext cx="1566004" cy="16766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суждения, мнения о политике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5" name="Google Shape;295;p13"/>
          <p:cNvGrpSpPr/>
          <p:nvPr/>
        </p:nvGrpSpPr>
        <p:grpSpPr>
          <a:xfrm>
            <a:off x="179512" y="5100759"/>
            <a:ext cx="5184576" cy="488481"/>
            <a:chOff x="3617402" y="1069838"/>
            <a:chExt cx="1566453" cy="936451"/>
          </a:xfrm>
        </p:grpSpPr>
        <p:sp>
          <p:nvSpPr>
            <p:cNvPr id="296" name="Google Shape;296;p13"/>
            <p:cNvSpPr/>
            <p:nvPr/>
          </p:nvSpPr>
          <p:spPr>
            <a:xfrm>
              <a:off x="3617402" y="1069838"/>
              <a:ext cx="1566453" cy="9364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3"/>
            <p:cNvSpPr txBox="1"/>
            <p:nvPr/>
          </p:nvSpPr>
          <p:spPr>
            <a:xfrm>
              <a:off x="3617402" y="1069838"/>
              <a:ext cx="1566453" cy="936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составляют политическую культуру личности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Ð¼ÐµÑÐ¸ÐºÐ°Ð½ÑÐºÐ¸Ð¹ Ð¿Ð¾Ð»Ð¸ÑÐ¾Ð»Ð¾Ð³ ÐÐ°Ð±ÑÐ¸ÑÐ»Ñ ÐÐ»Ð¼Ð¾Ð½Ð´: ÐºÑÐ°ÑÐºÐ°Ñ Ð±Ð¸Ð¾Ð³ÑÐ°ÑÐ¸Ñ, Ð´ÐµÑÑÐµÐ»ÑÐ½Ð¾ÑÑÑ Ð¸  Ð¸Ð½ÑÐµÑÐµÑÐ½ÑÐµ ÑÐ°ÐºÑÑ" id="298" name="Google Shape;29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1484391"/>
            <a:ext cx="3498897" cy="4765036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Власть и управление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Ð°ÐºÑ ÐÐµÐ±ÐµÑ â Ð±Ð¸Ð¾Ð³ÑÐ°ÑÐ¸Ñ, ÑÐ¾ÑÐ¾, Ð»Ð¸ÑÐ½Ð°Ñ Ð¶Ð¸Ð·Ð½Ñ, ÑÐ¾ÑÐ¸Ð¾Ð»Ð¾Ð³Ð¸Ñ, ÑÐµÐ¾ÑÐ¸Ð¸ | ÐÐ¸Ð¾Ð³ÑÐ°ÑÐ¸Ð¸" id="304" name="Google Shape;3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5582" y="1340271"/>
            <a:ext cx="3710903" cy="4947871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05" name="Google Shape;305;p14"/>
          <p:cNvSpPr txBox="1"/>
          <p:nvPr/>
        </p:nvSpPr>
        <p:spPr>
          <a:xfrm>
            <a:off x="3911646" y="5949588"/>
            <a:ext cx="124405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Макс Вебер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179512" y="1320932"/>
            <a:ext cx="4896544" cy="203606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Немецкий учёный Макс Вебер считал, что политика - это «стремление к участию во власти или оказанию влияния на распреде- ление власти, будь то между государствами, будь то внутри государства между группами людей... Кто занимается политикой, тот стремится к власти»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307" name="Google Shape;307;p14"/>
          <p:cNvGrpSpPr/>
          <p:nvPr/>
        </p:nvGrpSpPr>
        <p:grpSpPr>
          <a:xfrm>
            <a:off x="180073" y="3447565"/>
            <a:ext cx="4895420" cy="2483306"/>
            <a:chOff x="561" y="18715"/>
            <a:chExt cx="4895420" cy="2483306"/>
          </a:xfrm>
        </p:grpSpPr>
        <p:sp>
          <p:nvSpPr>
            <p:cNvPr id="308" name="Google Shape;308;p14"/>
            <p:cNvSpPr/>
            <p:nvPr/>
          </p:nvSpPr>
          <p:spPr>
            <a:xfrm>
              <a:off x="2448272" y="685176"/>
              <a:ext cx="1293833" cy="2799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9" name="Google Shape;309;p14"/>
            <p:cNvSpPr/>
            <p:nvPr/>
          </p:nvSpPr>
          <p:spPr>
            <a:xfrm>
              <a:off x="1154438" y="685176"/>
              <a:ext cx="1293833" cy="27991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14"/>
            <p:cNvSpPr/>
            <p:nvPr/>
          </p:nvSpPr>
          <p:spPr>
            <a:xfrm>
              <a:off x="531984" y="18715"/>
              <a:ext cx="3832575" cy="66646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 txBox="1"/>
            <p:nvPr/>
          </p:nvSpPr>
          <p:spPr>
            <a:xfrm>
              <a:off x="531984" y="18715"/>
              <a:ext cx="3832575" cy="6664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Мотивы, побуждающие людей заниматься политикой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561" y="965090"/>
              <a:ext cx="2307753" cy="153693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 txBox="1"/>
            <p:nvPr/>
          </p:nvSpPr>
          <p:spPr>
            <a:xfrm>
              <a:off x="561" y="965090"/>
              <a:ext cx="2307753" cy="15369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стремление к власти как средству, подчи- нённому другим це- лям (идеальным или эгоистическим)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2588228" y="965090"/>
              <a:ext cx="2307753" cy="153693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 txBox="1"/>
            <p:nvPr/>
          </p:nvSpPr>
          <p:spPr>
            <a:xfrm>
              <a:off x="2588228" y="965090"/>
              <a:ext cx="2307753" cy="15369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стремление к власти «ради неё самой», чтобы наслаждаться чувством престижа, которое она даёт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Власть и управление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1" name="Google Shape;321;p15"/>
          <p:cNvGrpSpPr/>
          <p:nvPr/>
        </p:nvGrpSpPr>
        <p:grpSpPr>
          <a:xfrm>
            <a:off x="191843" y="2079268"/>
            <a:ext cx="8782539" cy="3275527"/>
            <a:chOff x="1218" y="1026532"/>
            <a:chExt cx="8782539" cy="3275527"/>
          </a:xfrm>
        </p:grpSpPr>
        <p:sp>
          <p:nvSpPr>
            <p:cNvPr id="322" name="Google Shape;322;p15"/>
            <p:cNvSpPr/>
            <p:nvPr/>
          </p:nvSpPr>
          <p:spPr>
            <a:xfrm>
              <a:off x="7410902" y="2916324"/>
              <a:ext cx="91440" cy="40986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E6E6E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3" name="Google Shape;323;p15"/>
            <p:cNvSpPr/>
            <p:nvPr/>
          </p:nvSpPr>
          <p:spPr>
            <a:xfrm>
              <a:off x="4392488" y="1742645"/>
              <a:ext cx="3064134" cy="4098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4" name="Google Shape;324;p15"/>
            <p:cNvSpPr/>
            <p:nvPr/>
          </p:nvSpPr>
          <p:spPr>
            <a:xfrm>
              <a:off x="4346767" y="2916324"/>
              <a:ext cx="91440" cy="40986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E6E6E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5" name="Google Shape;325;p15"/>
            <p:cNvSpPr/>
            <p:nvPr/>
          </p:nvSpPr>
          <p:spPr>
            <a:xfrm>
              <a:off x="4346767" y="1742645"/>
              <a:ext cx="91440" cy="40986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6" name="Google Shape;326;p15"/>
            <p:cNvSpPr/>
            <p:nvPr/>
          </p:nvSpPr>
          <p:spPr>
            <a:xfrm>
              <a:off x="1282633" y="2916324"/>
              <a:ext cx="91440" cy="40986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E6E6E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7" name="Google Shape;327;p15"/>
            <p:cNvSpPr/>
            <p:nvPr/>
          </p:nvSpPr>
          <p:spPr>
            <a:xfrm>
              <a:off x="1328353" y="1742645"/>
              <a:ext cx="3064134" cy="40986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8" name="Google Shape;328;p15"/>
            <p:cNvSpPr/>
            <p:nvPr/>
          </p:nvSpPr>
          <p:spPr>
            <a:xfrm>
              <a:off x="1944215" y="1026532"/>
              <a:ext cx="4896545" cy="71611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 txBox="1"/>
            <p:nvPr/>
          </p:nvSpPr>
          <p:spPr>
            <a:xfrm>
              <a:off x="1944215" y="1026532"/>
              <a:ext cx="4896545" cy="7161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Основания для подчинения (по М.Веберу)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218" y="2152510"/>
              <a:ext cx="2654269" cy="76381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5"/>
            <p:cNvSpPr txBox="1"/>
            <p:nvPr/>
          </p:nvSpPr>
          <p:spPr>
            <a:xfrm>
              <a:off x="1218" y="2152510"/>
              <a:ext cx="2654269" cy="763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«традиционное» господство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1755" y="3326189"/>
              <a:ext cx="2653195" cy="97587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5"/>
            <p:cNvSpPr txBox="1"/>
            <p:nvPr/>
          </p:nvSpPr>
          <p:spPr>
            <a:xfrm>
              <a:off x="1755" y="3326189"/>
              <a:ext cx="2653195" cy="9758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патриарх, князь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065353" y="2152510"/>
              <a:ext cx="2654269" cy="76381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 txBox="1"/>
            <p:nvPr/>
          </p:nvSpPr>
          <p:spPr>
            <a:xfrm>
              <a:off x="3065353" y="2152510"/>
              <a:ext cx="2654269" cy="763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харизматическое господство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065890" y="3326189"/>
              <a:ext cx="2653195" cy="97587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5"/>
            <p:cNvSpPr txBox="1"/>
            <p:nvPr/>
          </p:nvSpPr>
          <p:spPr>
            <a:xfrm>
              <a:off x="3065890" y="3326189"/>
              <a:ext cx="2653195" cy="9758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пророк, политический партийный вождь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129488" y="2152510"/>
              <a:ext cx="2654269" cy="76381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5"/>
            <p:cNvSpPr txBox="1"/>
            <p:nvPr/>
          </p:nvSpPr>
          <p:spPr>
            <a:xfrm>
              <a:off x="6129488" y="2152510"/>
              <a:ext cx="2654269" cy="763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господство в силу «легальности»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130024" y="3326189"/>
              <a:ext cx="2653195" cy="97587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 txBox="1"/>
            <p:nvPr/>
          </p:nvSpPr>
          <p:spPr>
            <a:xfrm>
              <a:off x="6130024" y="3326189"/>
              <a:ext cx="2653195" cy="9758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государственный служащий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Власть и управление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Ð°ÐºÑ ÐÐµÐ±ÐµÑ â Ð±Ð¸Ð¾Ð³ÑÐ°ÑÐ¸Ñ, ÑÐ¾ÑÐ¾, Ð»Ð¸ÑÐ½Ð°Ñ Ð¶Ð¸Ð·Ð½Ñ, ÑÐ¾ÑÐ¸Ð¾Ð»Ð¾Ð³Ð¸Ñ, ÑÐµÐ¾ÑÐ¸Ð¸ | ÐÐ¸Ð¾Ð³ÑÐ°ÑÐ¸Ð¸" id="347" name="Google Shape;34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5582" y="1340271"/>
            <a:ext cx="3710903" cy="4947871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48" name="Google Shape;348;p16"/>
          <p:cNvSpPr txBox="1"/>
          <p:nvPr/>
        </p:nvSpPr>
        <p:spPr>
          <a:xfrm>
            <a:off x="3911646" y="5949588"/>
            <a:ext cx="124405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Макс Вебер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9" name="Google Shape;349;p16"/>
          <p:cNvSpPr/>
          <p:nvPr/>
        </p:nvSpPr>
        <p:spPr>
          <a:xfrm>
            <a:off x="179512" y="1320932"/>
            <a:ext cx="4896544" cy="124397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Важнейший атрибут власти – </a:t>
            </a: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легитимность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(оправдание, признание законности, полез- ности для широких слоёв населения, право- мерности и справедливости)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50" name="Google Shape;350;p16"/>
          <p:cNvSpPr/>
          <p:nvPr/>
        </p:nvSpPr>
        <p:spPr>
          <a:xfrm>
            <a:off x="179512" y="2619326"/>
            <a:ext cx="4896544" cy="66565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Термин «легитимность» в научный оборот ввёл Макс Вебер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Власть и управление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3785068" y="1268413"/>
            <a:ext cx="1596087" cy="427085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Власть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167599" y="2160154"/>
            <a:ext cx="8831024" cy="845529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Управление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- это воздействие субъекта на объект в соответствии с целями субъек- та, это деятельность, направленная на достижение поставленных целей и опираю- щаяся на властную силу</a:t>
            </a:r>
            <a:endParaRPr/>
          </a:p>
        </p:txBody>
      </p:sp>
      <p:sp>
        <p:nvSpPr>
          <p:cNvPr id="358" name="Google Shape;358;p17"/>
          <p:cNvSpPr/>
          <p:nvPr/>
        </p:nvSpPr>
        <p:spPr>
          <a:xfrm>
            <a:off x="4342361" y="1695498"/>
            <a:ext cx="481499" cy="421058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59" name="Google Shape;359;p17"/>
          <p:cNvGraphicFramePr/>
          <p:nvPr/>
        </p:nvGraphicFramePr>
        <p:xfrm>
          <a:off x="167599" y="31409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{3C8B1F5A-7F15-4C50-90FF-BBBEEEE30C2F}</a:tableStyleId>
              </a:tblPr>
              <a:tblGrid>
                <a:gridCol w="1884125"/>
                <a:gridCol w="694690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Ресурсы для осуществления власти и управления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177CA9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Материальные ценности, деньги, техника, земля, полезные ис- копаемые и т.п.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Творческий потенциал личностей, социальных групп, организа- ций, совокупность их возможностей и творческой энергии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Культурно-ин- формационные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Знания и информация, средства их получения и распростране- ния: институты науки и образования, средства массовой инфор-мации и др.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Силовые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Армия, милиция (полиция), службы безопасности, прокуратура, суд, а также принадлежащая им техника, вооружение, тюрьмы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Власть и управление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179512" y="1234874"/>
            <a:ext cx="8784976" cy="427085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настоящее время известны многочисленные определения власти: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ÐÐ¾Ð±Ð±Ñ, Ð¢Ð¾Ð¼Ð°Ñ â ÐÐ¸ÐºÐ¸Ð¿ÐµÐ´Ð¸Ñ" id="366" name="Google Shape;366;p18"/>
          <p:cNvPicPr preferRelativeResize="0"/>
          <p:nvPr/>
        </p:nvPicPr>
        <p:blipFill rotWithShape="1">
          <a:blip r:embed="rId3">
            <a:alphaModFix/>
          </a:blip>
          <a:srcRect b="0" l="10401" r="10541" t="0"/>
          <a:stretch/>
        </p:blipFill>
        <p:spPr>
          <a:xfrm>
            <a:off x="5586427" y="1844824"/>
            <a:ext cx="3348372" cy="4464496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67" name="Google Shape;367;p18"/>
          <p:cNvSpPr txBox="1"/>
          <p:nvPr/>
        </p:nvSpPr>
        <p:spPr>
          <a:xfrm>
            <a:off x="4301267" y="5970766"/>
            <a:ext cx="128516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Томас Гоббс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179512" y="1844824"/>
            <a:ext cx="5256584" cy="129614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Английский философ Томас Гоббс (1588-1679) считал, что власть - это средство достичь блага в будущем, и сама жизнь есть вечное и неустан- ное стремление к власти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Власть и управление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" name="Google Shape;374;p19"/>
          <p:cNvSpPr/>
          <p:nvPr/>
        </p:nvSpPr>
        <p:spPr>
          <a:xfrm>
            <a:off x="179512" y="1234874"/>
            <a:ext cx="8784976" cy="427085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настоящее время известны многочисленные определения власти: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ÐÐ°ÐºÑ ÐÐµÐ±ÐµÑ â Ð±Ð¸Ð¾Ð³ÑÐ°ÑÐ¸Ñ, ÑÐ¾ÑÐ¾, Ð»Ð¸ÑÐ½Ð°Ñ Ð¶Ð¸Ð·Ð½Ñ, ÑÐ¾ÑÐ¸Ð¾Ð»Ð¾Ð³Ð¸Ñ, ÑÐµÐ¾ÑÐ¸Ð¸ | ÐÐ¸Ð¾Ð³ÑÐ°ÑÐ¸Ð¸" id="375" name="Google Shape;3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9638" y="1829196"/>
            <a:ext cx="3306086" cy="4408115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76" name="Google Shape;376;p19"/>
          <p:cNvSpPr txBox="1"/>
          <p:nvPr/>
        </p:nvSpPr>
        <p:spPr>
          <a:xfrm>
            <a:off x="4293611" y="5908161"/>
            <a:ext cx="124405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Макс Вебер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179512" y="1844280"/>
            <a:ext cx="5256584" cy="2880863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Немецкий социолог Макс Вебер (1864-1920) подчёркивал, что в развитии общества любая проблема становится политической, если её ре- шение затрагивает интересы многих людей и зависит от волевого решения власти. Экономи- ческие проблемы, школьная реформа, налоги, охрана памятников - все эти проблемы являют- ся также и проблемами политическими, т.к. их разрешение зависит от государственной власти.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323528" y="1600200"/>
            <a:ext cx="864096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 политики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Власть и управление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Политическая элита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Власть и управление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3" name="Google Shape;383;p20"/>
          <p:cNvSpPr/>
          <p:nvPr/>
        </p:nvSpPr>
        <p:spPr>
          <a:xfrm>
            <a:off x="179512" y="1234874"/>
            <a:ext cx="8784976" cy="427085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настоящее время известны многочисленные определения власти: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84" name="Google Shape;384;p20"/>
          <p:cNvSpPr txBox="1"/>
          <p:nvPr/>
        </p:nvSpPr>
        <p:spPr>
          <a:xfrm>
            <a:off x="4458659" y="5917703"/>
            <a:ext cx="133363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Роберт Даль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5" name="Google Shape;385;p20"/>
          <p:cNvSpPr/>
          <p:nvPr/>
        </p:nvSpPr>
        <p:spPr>
          <a:xfrm>
            <a:off x="182328" y="1843419"/>
            <a:ext cx="5469792" cy="129755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Американский политолог Роберт Даль (1915- 2014) полагал, что власть даёт возможность одно- му человеку заставить другого делать то, что он по своей воле не сделал бы.</a:t>
            </a:r>
            <a:endParaRPr/>
          </a:p>
        </p:txBody>
      </p:sp>
      <p:pic>
        <p:nvPicPr>
          <p:cNvPr descr="Robert Dahl obituary: Political scientist Robert Dahl dies - Los Angeles  Times" id="386" name="Google Shape;3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3359" y="1844279"/>
            <a:ext cx="3144596" cy="4402435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Власть и управление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2" name="Google Shape;392;p21"/>
          <p:cNvSpPr/>
          <p:nvPr/>
        </p:nvSpPr>
        <p:spPr>
          <a:xfrm>
            <a:off x="179512" y="1234874"/>
            <a:ext cx="8784976" cy="427085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настоящее время известны многочисленные определения власти: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93" name="Google Shape;393;p21"/>
          <p:cNvSpPr txBox="1"/>
          <p:nvPr/>
        </p:nvSpPr>
        <p:spPr>
          <a:xfrm>
            <a:off x="3728916" y="5927164"/>
            <a:ext cx="168616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Энтони Гидденс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182328" y="1843419"/>
            <a:ext cx="5037744" cy="158558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Английский социолог Энтони Гидденс (род. 1938) считал, что: «обладание властью есть способность менять порядок вещей, власть по своей природе не является угнетением, она … есть возможность добиваться результатов».</a:t>
            </a:r>
            <a:endParaRPr/>
          </a:p>
        </p:txBody>
      </p:sp>
      <p:pic>
        <p:nvPicPr>
          <p:cNvPr id="395" name="Google Shape;3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7070" y="1843419"/>
            <a:ext cx="3537417" cy="4412838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2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Власть и управление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1" name="Google Shape;401;p22"/>
          <p:cNvSpPr/>
          <p:nvPr/>
        </p:nvSpPr>
        <p:spPr>
          <a:xfrm>
            <a:off x="179512" y="1234874"/>
            <a:ext cx="8784976" cy="427085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настоящее время известны многочисленные определения власти: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02" name="Google Shape;402;p22"/>
          <p:cNvSpPr txBox="1"/>
          <p:nvPr/>
        </p:nvSpPr>
        <p:spPr>
          <a:xfrm>
            <a:off x="4099584" y="6002889"/>
            <a:ext cx="184056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Гарольд Лассуэлл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3" name="Google Shape;403;p22"/>
          <p:cNvSpPr/>
          <p:nvPr/>
        </p:nvSpPr>
        <p:spPr>
          <a:xfrm>
            <a:off x="182328" y="1843419"/>
            <a:ext cx="5613808" cy="1009517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Американский политолог Гарольд Лассуэлл (1902– 1978) подчёркивал, что власть есть участие в при- нятии решений.</a:t>
            </a:r>
            <a:endParaRPr/>
          </a:p>
        </p:txBody>
      </p:sp>
      <p:pic>
        <p:nvPicPr>
          <p:cNvPr descr="ÐÐ°ÑÐ¾Ð»ÑÐ´ ÐÐ°ÑÑÑÑÐ»Ð»: ÐºÑÐ°ÑÐºÐ°Ñ Ð±Ð¸Ð¾Ð³ÑÐ°ÑÐ¸Ñ, Ð»Ð¸ÑÐ½Ð°Ñ Ð¶Ð¸Ð·Ð½Ñ, ÑÐ°Ð±Ð¾ÑÑ, Ð´Ð¾ÑÑÐ¸Ð¶ÐµÐ½Ð¸Ñ" id="404" name="Google Shape;40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2" y="1843418"/>
            <a:ext cx="2998683" cy="4498025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Власть и управление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0" name="Google Shape;410;p23"/>
          <p:cNvSpPr/>
          <p:nvPr/>
        </p:nvSpPr>
        <p:spPr>
          <a:xfrm>
            <a:off x="179512" y="1234874"/>
            <a:ext cx="8784976" cy="427085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настоящее время известны многочисленные определения власти: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11" name="Google Shape;411;p23"/>
          <p:cNvSpPr txBox="1"/>
          <p:nvPr/>
        </p:nvSpPr>
        <p:spPr>
          <a:xfrm>
            <a:off x="3771033" y="5969973"/>
            <a:ext cx="183390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Толкотт Парсоснс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2" name="Google Shape;412;p23"/>
          <p:cNvSpPr/>
          <p:nvPr/>
        </p:nvSpPr>
        <p:spPr>
          <a:xfrm>
            <a:off x="182328" y="1843419"/>
            <a:ext cx="5325776" cy="1585581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Американский социолог Толкотт Парсонс (1902– 1979) говорил, что власть - это посредник, цир- кулирующий внутри того, что мы называем по- литической системой по аналогии с тем, как деньги работают в экономической системе.</a:t>
            </a:r>
            <a:endParaRPr/>
          </a:p>
        </p:txBody>
      </p:sp>
      <p:pic>
        <p:nvPicPr>
          <p:cNvPr descr="ÐÐ°ÑÑÐ¾Ð½Ñ, Ð¢Ð¾Ð»ÐºÐ¾ÑÑ â ÐÐ¸ÐºÐ¸Ð¿ÐµÐ´Ð¸Ñ" id="413" name="Google Shape;413;p23"/>
          <p:cNvPicPr preferRelativeResize="0"/>
          <p:nvPr/>
        </p:nvPicPr>
        <p:blipFill rotWithShape="1">
          <a:blip r:embed="rId3">
            <a:alphaModFix/>
          </a:blip>
          <a:srcRect b="1661" l="2099" r="1828" t="1478"/>
          <a:stretch/>
        </p:blipFill>
        <p:spPr>
          <a:xfrm>
            <a:off x="5624909" y="1843418"/>
            <a:ext cx="3321605" cy="4465109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4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Власть и управление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9" name="Google Shape;419;p24"/>
          <p:cNvSpPr/>
          <p:nvPr/>
        </p:nvSpPr>
        <p:spPr>
          <a:xfrm>
            <a:off x="179512" y="1234874"/>
            <a:ext cx="8784976" cy="427085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настоящее время известны многочисленные определения власти: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20" name="Google Shape;420;p24"/>
          <p:cNvSpPr txBox="1"/>
          <p:nvPr/>
        </p:nvSpPr>
        <p:spPr>
          <a:xfrm>
            <a:off x="3920300" y="5969974"/>
            <a:ext cx="161095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Бертран Рассел</a:t>
            </a:r>
            <a:endParaRPr/>
          </a:p>
        </p:txBody>
      </p:sp>
      <p:sp>
        <p:nvSpPr>
          <p:cNvPr id="421" name="Google Shape;421;p24"/>
          <p:cNvSpPr/>
          <p:nvPr/>
        </p:nvSpPr>
        <p:spPr>
          <a:xfrm>
            <a:off x="182328" y="1843419"/>
            <a:ext cx="5181760" cy="1081525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Учёный, математик, философ Бертран Рассел (1872-1970) определял власть как производ- ство намеренных результатов.</a:t>
            </a:r>
            <a:endParaRPr/>
          </a:p>
        </p:txBody>
      </p:sp>
      <p:pic>
        <p:nvPicPr>
          <p:cNvPr descr="Ð Ð°ÑÑÐµÐ», ÐÐµÑÑÑÐ°Ð½ â ÐºÑÐ°ÑÐºÐ°Ñ Ð±Ð¸Ð¾Ð³ÑÐ°ÑÐ¸Ñ - Ð ÑÑÑÐºÐ°Ñ Ð¸ÑÑÐ¾ÑÐ¸ÑÐµÑÐºÐ°Ñ Ð±Ð¸Ð±Ð»Ð¸Ð¾ÑÐµÐºÐ°" id="422" name="Google Shape;42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1254" y="1843420"/>
            <a:ext cx="3374993" cy="4465108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5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Власть и управление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8" name="Google Shape;428;p25"/>
          <p:cNvSpPr/>
          <p:nvPr/>
        </p:nvSpPr>
        <p:spPr>
          <a:xfrm>
            <a:off x="179512" y="1234874"/>
            <a:ext cx="8784976" cy="427085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настоящее время известны многочисленные определения власти: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29" name="Google Shape;429;p25"/>
          <p:cNvSpPr txBox="1"/>
          <p:nvPr/>
        </p:nvSpPr>
        <p:spPr>
          <a:xfrm>
            <a:off x="3995936" y="5973957"/>
            <a:ext cx="163641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Элвин Тоффлер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0" name="Google Shape;430;p25"/>
          <p:cNvSpPr/>
          <p:nvPr/>
        </p:nvSpPr>
        <p:spPr>
          <a:xfrm>
            <a:off x="182328" y="1843419"/>
            <a:ext cx="5397784" cy="2593693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Американский футуролог Элвин Тоффлер (1928- 2016) в книге «Смещение власти: знание, богат- ство и сила на пороге ХХI века» писал: «В совре- менном мире знания, существующие в различных формах (информация, наука, искусство, этика) и имеющие такие преимущества, как бесконеч- ность (неисчерпаемость) и общедоступность, - подчинили силу и богатство, стали определяю- щим фактором функционирования власти».</a:t>
            </a:r>
            <a:endParaRPr/>
          </a:p>
        </p:txBody>
      </p:sp>
      <p:pic>
        <p:nvPicPr>
          <p:cNvPr descr="ÐÐ¾ÑÐµÐ¼Ñ Ð¿ÑÐ°Ð²Ð¸Ð» Ð­Ð»Ð²Ð¸Ð½Ð° Ð¢Ð¾ÑÑÐ»ÐµÑÐ° Ð´Ð»Ñ Ð½Ð°ÑÐ°Ð»Ð° XXI Ð²ÐµÐºÐ°" id="431" name="Google Shape;4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928" y="1840799"/>
            <a:ext cx="3219906" cy="4467730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6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элита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251520" y="1340768"/>
            <a:ext cx="8712968" cy="845529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Политическая элита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(фр. élite - лучший, отборный) - это группа, которая обладает реальной политической властью, возможностью воздействовать на общество</a:t>
            </a:r>
            <a:endParaRPr/>
          </a:p>
        </p:txBody>
      </p:sp>
      <p:pic>
        <p:nvPicPr>
          <p:cNvPr id="438" name="Google Shape;43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9" y="2340380"/>
            <a:ext cx="2913496" cy="3896932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Lunes sociolÃ³gicos: Gaetano Mosca | El Blog de Eixam" id="439" name="Google Shape;439;p26"/>
          <p:cNvPicPr preferRelativeResize="0"/>
          <p:nvPr/>
        </p:nvPicPr>
        <p:blipFill rotWithShape="1">
          <a:blip r:embed="rId4">
            <a:alphaModFix/>
          </a:blip>
          <a:srcRect b="0" l="7511" r="0" t="0"/>
          <a:stretch/>
        </p:blipFill>
        <p:spPr>
          <a:xfrm>
            <a:off x="5796136" y="2340380"/>
            <a:ext cx="3168352" cy="3912868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40" name="Google Shape;440;p26"/>
          <p:cNvSpPr txBox="1"/>
          <p:nvPr/>
        </p:nvSpPr>
        <p:spPr>
          <a:xfrm>
            <a:off x="4246025" y="5924461"/>
            <a:ext cx="153631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Гаэтано Моска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1" name="Google Shape;441;p26"/>
          <p:cNvSpPr txBox="1"/>
          <p:nvPr/>
        </p:nvSpPr>
        <p:spPr>
          <a:xfrm>
            <a:off x="3275856" y="2340380"/>
            <a:ext cx="194033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Вильфредо Парето</a:t>
            </a:r>
            <a:endParaRPr/>
          </a:p>
        </p:txBody>
      </p:sp>
      <p:sp>
        <p:nvSpPr>
          <p:cNvPr id="442" name="Google Shape;442;p26"/>
          <p:cNvSpPr/>
          <p:nvPr/>
        </p:nvSpPr>
        <p:spPr>
          <a:xfrm>
            <a:off x="3364452" y="3140968"/>
            <a:ext cx="2304256" cy="1569933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Вильфредо Парето и Гаэтано Моска – итальянские учё- ные – были создате- лями «теории элит»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7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элита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48" name="Google Shape;44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648" y="1412776"/>
            <a:ext cx="3607008" cy="4824536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49" name="Google Shape;449;p27"/>
          <p:cNvSpPr txBox="1"/>
          <p:nvPr/>
        </p:nvSpPr>
        <p:spPr>
          <a:xfrm>
            <a:off x="3368684" y="5922230"/>
            <a:ext cx="194033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Вильфредо Парето</a:t>
            </a:r>
            <a:endParaRPr/>
          </a:p>
        </p:txBody>
      </p:sp>
      <p:grpSp>
        <p:nvGrpSpPr>
          <p:cNvPr id="450" name="Google Shape;450;p27"/>
          <p:cNvGrpSpPr/>
          <p:nvPr/>
        </p:nvGrpSpPr>
        <p:grpSpPr>
          <a:xfrm>
            <a:off x="182436" y="2204862"/>
            <a:ext cx="4890694" cy="2592290"/>
            <a:chOff x="2924" y="792086"/>
            <a:chExt cx="4890694" cy="2592290"/>
          </a:xfrm>
        </p:grpSpPr>
        <p:sp>
          <p:nvSpPr>
            <p:cNvPr id="451" name="Google Shape;451;p27"/>
            <p:cNvSpPr/>
            <p:nvPr/>
          </p:nvSpPr>
          <p:spPr>
            <a:xfrm>
              <a:off x="3709482" y="2244908"/>
              <a:ext cx="91440" cy="3370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2" name="Google Shape;452;p27"/>
            <p:cNvSpPr/>
            <p:nvPr/>
          </p:nvSpPr>
          <p:spPr>
            <a:xfrm>
              <a:off x="2448272" y="1494937"/>
              <a:ext cx="1306930" cy="3370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3" name="Google Shape;453;p27"/>
            <p:cNvSpPr/>
            <p:nvPr/>
          </p:nvSpPr>
          <p:spPr>
            <a:xfrm>
              <a:off x="1095621" y="2244908"/>
              <a:ext cx="91440" cy="3370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4" name="Google Shape;454;p27"/>
            <p:cNvSpPr/>
            <p:nvPr/>
          </p:nvSpPr>
          <p:spPr>
            <a:xfrm>
              <a:off x="1141341" y="1494937"/>
              <a:ext cx="1306930" cy="3370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5" name="Google Shape;455;p27"/>
            <p:cNvSpPr/>
            <p:nvPr/>
          </p:nvSpPr>
          <p:spPr>
            <a:xfrm>
              <a:off x="144017" y="792086"/>
              <a:ext cx="4608508" cy="7028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7"/>
            <p:cNvSpPr txBox="1"/>
            <p:nvPr/>
          </p:nvSpPr>
          <p:spPr>
            <a:xfrm>
              <a:off x="144017" y="792086"/>
              <a:ext cx="4608508" cy="7028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стили правления элиты (по В.Парето)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2924" y="1831963"/>
              <a:ext cx="2276834" cy="4129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7"/>
            <p:cNvSpPr txBox="1"/>
            <p:nvPr/>
          </p:nvSpPr>
          <p:spPr>
            <a:xfrm>
              <a:off x="2924" y="1831963"/>
              <a:ext cx="2276834" cy="4129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лисицы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2924" y="2581934"/>
              <a:ext cx="2276834" cy="80244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7"/>
            <p:cNvSpPr txBox="1"/>
            <p:nvPr/>
          </p:nvSpPr>
          <p:spPr>
            <a:xfrm>
              <a:off x="2924" y="2581934"/>
              <a:ext cx="2276834" cy="802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преобладает умение убеждать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2616784" y="1831963"/>
              <a:ext cx="2276834" cy="4129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7"/>
            <p:cNvSpPr txBox="1"/>
            <p:nvPr/>
          </p:nvSpPr>
          <p:spPr>
            <a:xfrm>
              <a:off x="2616784" y="1831963"/>
              <a:ext cx="2276834" cy="4129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львы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2616784" y="2581934"/>
              <a:ext cx="2276834" cy="80244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7"/>
            <p:cNvSpPr txBox="1"/>
            <p:nvPr/>
          </p:nvSpPr>
          <p:spPr>
            <a:xfrm>
              <a:off x="2616784" y="2581934"/>
              <a:ext cx="2276834" cy="802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преобладает действие силой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8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элита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0" name="Google Shape;470;p28"/>
          <p:cNvSpPr txBox="1"/>
          <p:nvPr/>
        </p:nvSpPr>
        <p:spPr>
          <a:xfrm>
            <a:off x="2895564" y="5922230"/>
            <a:ext cx="2205861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Никколо Макиавелли</a:t>
            </a:r>
            <a:endParaRPr/>
          </a:p>
        </p:txBody>
      </p:sp>
      <p:pic>
        <p:nvPicPr>
          <p:cNvPr descr="ÐÐ°ÐºÐ¸Ð°Ð²ÐµÐ»Ð»Ð¸: Ð¿Ð¾ÑÐ°Ð¶Ð°ÐµÑ Ð¸ Ð¿ÑÑÑ ÑÑÐ¾Ð»ÐµÑÐ¸Ð¹ ÑÐ¿ÑÑÑÑ | ÐÐ¸Ñ | ÐÐ½Ð¾Ð¡ÐÐ - ÐÑÐµ, ÑÑÐ¾  Ð´Ð¾ÑÑÐ¾Ð¹Ð½Ð¾ Ð¿ÐµÑÐµÐ²Ð¾Ð´Ð°" id="471" name="Google Shape;4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1340768"/>
            <a:ext cx="3820247" cy="4920016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72" name="Google Shape;472;p28"/>
          <p:cNvSpPr/>
          <p:nvPr/>
        </p:nvSpPr>
        <p:spPr>
          <a:xfrm>
            <a:off x="179512" y="1320657"/>
            <a:ext cx="4824536" cy="668183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Название типов правителей Парето позаим- ствовал у Никколо Макиавелли.</a:t>
            </a:r>
            <a:endParaRPr/>
          </a:p>
        </p:txBody>
      </p:sp>
      <p:sp>
        <p:nvSpPr>
          <p:cNvPr id="473" name="Google Shape;473;p28"/>
          <p:cNvSpPr/>
          <p:nvPr/>
        </p:nvSpPr>
        <p:spPr>
          <a:xfrm>
            <a:off x="179512" y="2060848"/>
            <a:ext cx="4824536" cy="324036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«И раз государю необходимо владеть искус- ством подражания зверям, из всех живых существ пусть государь уподобится двум: льву и лисе. Лев не защищён от капканов, а лиса - от волков. Следовательно, нужно быть лисой, чтобы избежать ловушек, и львом, чтобы отпугнуть волков. Те, кто вы- бирает одного льва, этого не понимают. Тот, кто всегда подобен льву, может не заметить капкана». Никколо Макиавелли. Трактат «Государь» (1513 г.)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9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элита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Lunes sociolÃ³gicos: Gaetano Mosca | El Blog de Eixam" id="479" name="Google Shape;479;p29"/>
          <p:cNvPicPr preferRelativeResize="0"/>
          <p:nvPr/>
        </p:nvPicPr>
        <p:blipFill rotWithShape="1">
          <a:blip r:embed="rId3">
            <a:alphaModFix/>
          </a:blip>
          <a:srcRect b="0" l="7511" r="0" t="0"/>
          <a:stretch/>
        </p:blipFill>
        <p:spPr>
          <a:xfrm>
            <a:off x="4986724" y="1340768"/>
            <a:ext cx="3977764" cy="4912480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80" name="Google Shape;480;p29"/>
          <p:cNvSpPr txBox="1"/>
          <p:nvPr/>
        </p:nvSpPr>
        <p:spPr>
          <a:xfrm>
            <a:off x="3481097" y="5914694"/>
            <a:ext cx="153631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Гаэтано Моска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1" name="Google Shape;481;p29"/>
          <p:cNvSpPr/>
          <p:nvPr/>
        </p:nvSpPr>
        <p:spPr>
          <a:xfrm>
            <a:off x="107504" y="1340768"/>
            <a:ext cx="4752528" cy="3205427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Гаэтано Моска рассматривал политику как сферу борьбы двух противоположных со- циальных классов: «господствующего меньшинства» (элиты) и «подвластного» большинства. По его мнению, власть может переходить от одного меньшинства к дру- гому, но никогда к большинству. Он выде- лил аристократическую (замкнутую) и де- мократическую (пополняемую за счёт бо- лее широкого представительства) правя- щую элиту.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политики</a:t>
            </a:r>
            <a:endParaRPr/>
          </a:p>
        </p:txBody>
      </p:sp>
      <p:grpSp>
        <p:nvGrpSpPr>
          <p:cNvPr id="97" name="Google Shape;97;p3"/>
          <p:cNvGrpSpPr/>
          <p:nvPr/>
        </p:nvGrpSpPr>
        <p:grpSpPr>
          <a:xfrm>
            <a:off x="132194" y="2027218"/>
            <a:ext cx="8901837" cy="3451634"/>
            <a:chOff x="597" y="686450"/>
            <a:chExt cx="8901837" cy="3451634"/>
          </a:xfrm>
        </p:grpSpPr>
        <p:sp>
          <p:nvSpPr>
            <p:cNvPr id="98" name="Google Shape;98;p3"/>
            <p:cNvSpPr/>
            <p:nvPr/>
          </p:nvSpPr>
          <p:spPr>
            <a:xfrm>
              <a:off x="4451516" y="1273203"/>
              <a:ext cx="3149480" cy="5466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9" name="Google Shape;99;p3"/>
            <p:cNvSpPr/>
            <p:nvPr/>
          </p:nvSpPr>
          <p:spPr>
            <a:xfrm>
              <a:off x="4405796" y="1273203"/>
              <a:ext cx="91440" cy="54660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0" name="Google Shape;100;p3"/>
            <p:cNvSpPr/>
            <p:nvPr/>
          </p:nvSpPr>
          <p:spPr>
            <a:xfrm>
              <a:off x="1302035" y="1273203"/>
              <a:ext cx="3149480" cy="54660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1" name="Google Shape;101;p3"/>
            <p:cNvSpPr/>
            <p:nvPr/>
          </p:nvSpPr>
          <p:spPr>
            <a:xfrm>
              <a:off x="2014351" y="686450"/>
              <a:ext cx="4874328" cy="58675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2014351" y="686450"/>
              <a:ext cx="4874328" cy="5867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современные подходы к определению политики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97" y="1819807"/>
              <a:ext cx="2602876" cy="231827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597" y="1819807"/>
              <a:ext cx="2602876" cy="23182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сфера общественной жизни, в центре кото- рой находятся отно- шения власти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150077" y="1819807"/>
              <a:ext cx="2602876" cy="231827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3150077" y="1819807"/>
              <a:ext cx="2602876" cy="23182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деятельность, связан- ная с борьбой за власть и оказанием влияния на власть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299558" y="1819807"/>
              <a:ext cx="2602876" cy="231827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6299558" y="1819807"/>
              <a:ext cx="2602876" cy="23182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направления деятельности государ- 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0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элита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7" name="Google Shape;487;p30"/>
          <p:cNvGrpSpPr/>
          <p:nvPr/>
        </p:nvGrpSpPr>
        <p:grpSpPr>
          <a:xfrm>
            <a:off x="445700" y="1269795"/>
            <a:ext cx="8252599" cy="4966481"/>
            <a:chOff x="266188" y="1035"/>
            <a:chExt cx="8252599" cy="4966481"/>
          </a:xfrm>
        </p:grpSpPr>
        <p:sp>
          <p:nvSpPr>
            <p:cNvPr id="488" name="Google Shape;488;p30"/>
            <p:cNvSpPr/>
            <p:nvPr/>
          </p:nvSpPr>
          <p:spPr>
            <a:xfrm>
              <a:off x="266188" y="1035"/>
              <a:ext cx="6009066" cy="50938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0"/>
            <p:cNvSpPr txBox="1"/>
            <p:nvPr/>
          </p:nvSpPr>
          <p:spPr>
            <a:xfrm>
              <a:off x="281107" y="15954"/>
              <a:ext cx="5979228" cy="4795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Типы элит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867094" y="510417"/>
              <a:ext cx="600906" cy="3820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1" name="Google Shape;491;p30"/>
            <p:cNvSpPr/>
            <p:nvPr/>
          </p:nvSpPr>
          <p:spPr>
            <a:xfrm>
              <a:off x="1468001" y="637763"/>
              <a:ext cx="7050786" cy="50938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0"/>
            <p:cNvSpPr txBox="1"/>
            <p:nvPr/>
          </p:nvSpPr>
          <p:spPr>
            <a:xfrm>
              <a:off x="1482920" y="652682"/>
              <a:ext cx="7020948" cy="4795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867094" y="510417"/>
              <a:ext cx="600906" cy="10187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4" name="Google Shape;494;p30"/>
            <p:cNvSpPr/>
            <p:nvPr/>
          </p:nvSpPr>
          <p:spPr>
            <a:xfrm>
              <a:off x="1468001" y="1274491"/>
              <a:ext cx="7050786" cy="50938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0"/>
            <p:cNvSpPr txBox="1"/>
            <p:nvPr/>
          </p:nvSpPr>
          <p:spPr>
            <a:xfrm>
              <a:off x="1482920" y="1289410"/>
              <a:ext cx="7020948" cy="4795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867094" y="510417"/>
              <a:ext cx="600906" cy="16554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97" name="Google Shape;497;p30"/>
            <p:cNvSpPr/>
            <p:nvPr/>
          </p:nvSpPr>
          <p:spPr>
            <a:xfrm>
              <a:off x="1468001" y="1911220"/>
              <a:ext cx="7050786" cy="50938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0"/>
            <p:cNvSpPr txBox="1"/>
            <p:nvPr/>
          </p:nvSpPr>
          <p:spPr>
            <a:xfrm>
              <a:off x="1482920" y="1926139"/>
              <a:ext cx="7020948" cy="4795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военная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867094" y="510417"/>
              <a:ext cx="600906" cy="22922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0" name="Google Shape;500;p30"/>
            <p:cNvSpPr/>
            <p:nvPr/>
          </p:nvSpPr>
          <p:spPr>
            <a:xfrm>
              <a:off x="1468001" y="2547948"/>
              <a:ext cx="7050786" cy="50938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0"/>
            <p:cNvSpPr txBox="1"/>
            <p:nvPr/>
          </p:nvSpPr>
          <p:spPr>
            <a:xfrm>
              <a:off x="1482920" y="2562867"/>
              <a:ext cx="7020948" cy="4795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дипломатическая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867094" y="510417"/>
              <a:ext cx="600906" cy="29289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3" name="Google Shape;503;p30"/>
            <p:cNvSpPr/>
            <p:nvPr/>
          </p:nvSpPr>
          <p:spPr>
            <a:xfrm>
              <a:off x="1468001" y="3184677"/>
              <a:ext cx="7050786" cy="50938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0"/>
            <p:cNvSpPr txBox="1"/>
            <p:nvPr/>
          </p:nvSpPr>
          <p:spPr>
            <a:xfrm>
              <a:off x="1482920" y="3199596"/>
              <a:ext cx="7020948" cy="4795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867094" y="510417"/>
              <a:ext cx="600906" cy="35656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6" name="Google Shape;506;p30"/>
            <p:cNvSpPr/>
            <p:nvPr/>
          </p:nvSpPr>
          <p:spPr>
            <a:xfrm>
              <a:off x="1468001" y="3821405"/>
              <a:ext cx="7050354" cy="50938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0"/>
            <p:cNvSpPr txBox="1"/>
            <p:nvPr/>
          </p:nvSpPr>
          <p:spPr>
            <a:xfrm>
              <a:off x="1482920" y="3836324"/>
              <a:ext cx="7020516" cy="4795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творческая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867094" y="510417"/>
              <a:ext cx="600906" cy="42024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9" name="Google Shape;509;p30"/>
            <p:cNvSpPr/>
            <p:nvPr/>
          </p:nvSpPr>
          <p:spPr>
            <a:xfrm>
              <a:off x="1468001" y="4458134"/>
              <a:ext cx="7050354" cy="50938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0"/>
            <p:cNvSpPr txBox="1"/>
            <p:nvPr/>
          </p:nvSpPr>
          <p:spPr>
            <a:xfrm>
              <a:off x="1482920" y="4473053"/>
              <a:ext cx="7020516" cy="4795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элита морального авторитета (священники, философы, учителя)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1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элита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16" name="Google Shape;516;p31"/>
          <p:cNvGrpSpPr/>
          <p:nvPr/>
        </p:nvGrpSpPr>
        <p:grpSpPr>
          <a:xfrm>
            <a:off x="185065" y="1461334"/>
            <a:ext cx="8773868" cy="4727071"/>
            <a:chOff x="5553" y="192921"/>
            <a:chExt cx="8773868" cy="4727071"/>
          </a:xfrm>
        </p:grpSpPr>
        <p:sp>
          <p:nvSpPr>
            <p:cNvPr id="517" name="Google Shape;517;p31"/>
            <p:cNvSpPr/>
            <p:nvPr/>
          </p:nvSpPr>
          <p:spPr>
            <a:xfrm>
              <a:off x="5553" y="192921"/>
              <a:ext cx="7691604" cy="65200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1"/>
            <p:cNvSpPr txBox="1"/>
            <p:nvPr/>
          </p:nvSpPr>
          <p:spPr>
            <a:xfrm>
              <a:off x="24650" y="212018"/>
              <a:ext cx="7653410" cy="6138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Характерные черты политической элиты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774714" y="844931"/>
              <a:ext cx="769160" cy="4890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CBB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0" name="Google Shape;520;p31"/>
            <p:cNvSpPr/>
            <p:nvPr/>
          </p:nvSpPr>
          <p:spPr>
            <a:xfrm>
              <a:off x="1543874" y="1007933"/>
              <a:ext cx="7235547" cy="6520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1"/>
            <p:cNvSpPr txBox="1"/>
            <p:nvPr/>
          </p:nvSpPr>
          <p:spPr>
            <a:xfrm>
              <a:off x="1562971" y="1027030"/>
              <a:ext cx="7197353" cy="6138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сплочённость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774714" y="844931"/>
              <a:ext cx="769160" cy="13040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CBB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3" name="Google Shape;523;p31"/>
            <p:cNvSpPr/>
            <p:nvPr/>
          </p:nvSpPr>
          <p:spPr>
            <a:xfrm>
              <a:off x="1543874" y="1822946"/>
              <a:ext cx="7235547" cy="6520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1"/>
            <p:cNvSpPr txBox="1"/>
            <p:nvPr/>
          </p:nvSpPr>
          <p:spPr>
            <a:xfrm>
              <a:off x="1562971" y="1842043"/>
              <a:ext cx="7197353" cy="6138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общая воля к действию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774714" y="844931"/>
              <a:ext cx="769160" cy="21190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CBB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6" name="Google Shape;526;p31"/>
            <p:cNvSpPr/>
            <p:nvPr/>
          </p:nvSpPr>
          <p:spPr>
            <a:xfrm>
              <a:off x="1543874" y="2637958"/>
              <a:ext cx="7235547" cy="6520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1"/>
            <p:cNvSpPr txBox="1"/>
            <p:nvPr/>
          </p:nvSpPr>
          <p:spPr>
            <a:xfrm>
              <a:off x="1562971" y="2657055"/>
              <a:ext cx="7197353" cy="6138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наличие управленческого опыта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774714" y="844931"/>
              <a:ext cx="769160" cy="29340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CBB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9" name="Google Shape;529;p31"/>
            <p:cNvSpPr/>
            <p:nvPr/>
          </p:nvSpPr>
          <p:spPr>
            <a:xfrm>
              <a:off x="1543874" y="3452971"/>
              <a:ext cx="7235547" cy="6520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1"/>
            <p:cNvSpPr txBox="1"/>
            <p:nvPr/>
          </p:nvSpPr>
          <p:spPr>
            <a:xfrm>
              <a:off x="1562971" y="3472068"/>
              <a:ext cx="7197353" cy="6138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является наиболее творческой и продуктивной частью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774714" y="844931"/>
              <a:ext cx="769160" cy="37490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CBB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32" name="Google Shape;532;p31"/>
            <p:cNvSpPr/>
            <p:nvPr/>
          </p:nvSpPr>
          <p:spPr>
            <a:xfrm>
              <a:off x="1543874" y="4267983"/>
              <a:ext cx="7235547" cy="6520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1"/>
            <p:cNvSpPr txBox="1"/>
            <p:nvPr/>
          </p:nvSpPr>
          <p:spPr>
            <a:xfrm>
              <a:off x="1562971" y="4287080"/>
              <a:ext cx="7197353" cy="6138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обладает выраженными способностями к управлению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политики</a:t>
            </a: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9110" y="1268414"/>
            <a:ext cx="3952699" cy="5080960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5" name="Google Shape;115;p4"/>
          <p:cNvSpPr/>
          <p:nvPr/>
        </p:nvSpPr>
        <p:spPr>
          <a:xfrm>
            <a:off x="133464" y="1340768"/>
            <a:ext cx="4798576" cy="845529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Понятие «политика» было введено древне- греческим философом Аристотелем (IV в. до н.э.)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137275" y="3584150"/>
            <a:ext cx="4790953" cy="698481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Аристотель определял политику как госу- дарственные или общественные дела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41088" y="4335709"/>
            <a:ext cx="4790952" cy="81337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Главную задачу политики Аристотель ви- дел в поиске лучших способов управления государством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3707904" y="6010820"/>
            <a:ext cx="127381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Аристотель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41088" y="2271269"/>
            <a:ext cx="4790952" cy="1202707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Аристотель был убеждён в том, что люди могут жить только в обществе, так как «</a:t>
            </a: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че- ловек по природе своей есть существо по- литическое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».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политики</a:t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131597" y="1274450"/>
            <a:ext cx="8903032" cy="64807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Политика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- это сфера общественных отношений и деятельность, направленная на завоевание </a:t>
            </a: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государственной власти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и её реальное осуществление</a:t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131597" y="2060848"/>
            <a:ext cx="8903032" cy="122413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Общественная власть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(исторически первая форма власти) - это такая власть, при которой все проблемы разрешались сообща, тогда ещё не было какого-либо слоя людей, стоящих над всем остальным обществом, отсутствовали особые органы принуждения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31597" y="4077072"/>
            <a:ext cx="8903032" cy="72008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Политическая власть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способность проводить свою волю в общественной жиз- ни, опираясь на систему учреждений, организаций, законов</a:t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131597" y="5301208"/>
            <a:ext cx="8903032" cy="108012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Государственная власть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право, возможность и способность государства на ос- нове правовых норм (через государственные органы и должностных лиц) оказы- вать воздействие на судьбы, отношения и деятельность людей с помощью различ- ных средств и методов</a:t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1738797" y="3284984"/>
            <a:ext cx="5688632" cy="792088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преобразовывается по мере развития общества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738797" y="4797152"/>
            <a:ext cx="5688632" cy="505736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высшая форма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политики</a:t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133464" y="1412776"/>
            <a:ext cx="8831024" cy="845529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Власть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-  это способность и возможность одного человека или группы лиц осу- ществлять свою волю, оказывать определяющее воздействие на поведение и дея- тельность других людей</a:t>
            </a:r>
            <a:endParaRPr/>
          </a:p>
        </p:txBody>
      </p:sp>
      <p:grpSp>
        <p:nvGrpSpPr>
          <p:cNvPr id="137" name="Google Shape;137;p6"/>
          <p:cNvGrpSpPr/>
          <p:nvPr/>
        </p:nvGrpSpPr>
        <p:grpSpPr>
          <a:xfrm>
            <a:off x="134643" y="2735813"/>
            <a:ext cx="8756657" cy="3186572"/>
            <a:chOff x="1179" y="386933"/>
            <a:chExt cx="8756657" cy="3186572"/>
          </a:xfrm>
        </p:grpSpPr>
        <p:sp>
          <p:nvSpPr>
            <p:cNvPr id="138" name="Google Shape;138;p6"/>
            <p:cNvSpPr/>
            <p:nvPr/>
          </p:nvSpPr>
          <p:spPr>
            <a:xfrm>
              <a:off x="4379508" y="855130"/>
              <a:ext cx="3064272" cy="4361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9" name="Google Shape;139;p6"/>
            <p:cNvSpPr/>
            <p:nvPr/>
          </p:nvSpPr>
          <p:spPr>
            <a:xfrm>
              <a:off x="4333788" y="855130"/>
              <a:ext cx="91440" cy="43615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0" name="Google Shape;140;p6"/>
            <p:cNvSpPr/>
            <p:nvPr/>
          </p:nvSpPr>
          <p:spPr>
            <a:xfrm>
              <a:off x="1315235" y="855130"/>
              <a:ext cx="3064272" cy="43615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1" name="Google Shape;141;p6"/>
            <p:cNvSpPr/>
            <p:nvPr/>
          </p:nvSpPr>
          <p:spPr>
            <a:xfrm>
              <a:off x="2098443" y="386933"/>
              <a:ext cx="4562128" cy="46819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6"/>
            <p:cNvSpPr txBox="1"/>
            <p:nvPr/>
          </p:nvSpPr>
          <p:spPr>
            <a:xfrm>
              <a:off x="2098443" y="386933"/>
              <a:ext cx="4562128" cy="4681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власти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1179" y="1291289"/>
              <a:ext cx="2628112" cy="228221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 txBox="1"/>
            <p:nvPr/>
          </p:nvSpPr>
          <p:spPr>
            <a:xfrm>
              <a:off x="1179" y="1291289"/>
              <a:ext cx="2628112" cy="22822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всеобщность (присутст- вие во всех сферах об- щественной жизни)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3065451" y="1291289"/>
              <a:ext cx="2628112" cy="228221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3065451" y="1291289"/>
              <a:ext cx="2628112" cy="22822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способность проникать во все виды деятельнос- ти, общественные груп- пы, объединяя или разъединяя людей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129724" y="1291289"/>
              <a:ext cx="2628112" cy="228221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 txBox="1"/>
            <p:nvPr/>
          </p:nvSpPr>
          <p:spPr>
            <a:xfrm>
              <a:off x="6129724" y="1291289"/>
              <a:ext cx="2628112" cy="22822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подчинение людей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политики</a:t>
            </a:r>
            <a:endParaRPr/>
          </a:p>
        </p:txBody>
      </p:sp>
      <p:grpSp>
        <p:nvGrpSpPr>
          <p:cNvPr id="154" name="Google Shape;154;p7"/>
          <p:cNvGrpSpPr/>
          <p:nvPr/>
        </p:nvGrpSpPr>
        <p:grpSpPr>
          <a:xfrm>
            <a:off x="240470" y="1268951"/>
            <a:ext cx="8663059" cy="4967822"/>
            <a:chOff x="60958" y="538"/>
            <a:chExt cx="8663059" cy="4967822"/>
          </a:xfrm>
        </p:grpSpPr>
        <p:sp>
          <p:nvSpPr>
            <p:cNvPr id="155" name="Google Shape;155;p7"/>
            <p:cNvSpPr/>
            <p:nvPr/>
          </p:nvSpPr>
          <p:spPr>
            <a:xfrm>
              <a:off x="60958" y="538"/>
              <a:ext cx="4879780" cy="58444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 txBox="1"/>
            <p:nvPr/>
          </p:nvSpPr>
          <p:spPr>
            <a:xfrm>
              <a:off x="78076" y="17656"/>
              <a:ext cx="4845544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Виды власти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548936" y="584987"/>
              <a:ext cx="487978" cy="4383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CBB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8" name="Google Shape;158;p7"/>
            <p:cNvSpPr/>
            <p:nvPr/>
          </p:nvSpPr>
          <p:spPr>
            <a:xfrm>
              <a:off x="1036914" y="731100"/>
              <a:ext cx="7687103" cy="584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1054032" y="748218"/>
              <a:ext cx="7652867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548936" y="584987"/>
              <a:ext cx="487978" cy="11688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CBB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1" name="Google Shape;161;p7"/>
            <p:cNvSpPr/>
            <p:nvPr/>
          </p:nvSpPr>
          <p:spPr>
            <a:xfrm>
              <a:off x="1036914" y="1461662"/>
              <a:ext cx="7687103" cy="584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1054032" y="1478780"/>
              <a:ext cx="7652867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экономическая и политическая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548936" y="584987"/>
              <a:ext cx="487978" cy="18994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CBB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" name="Google Shape;164;p7"/>
            <p:cNvSpPr/>
            <p:nvPr/>
          </p:nvSpPr>
          <p:spPr>
            <a:xfrm>
              <a:off x="1036914" y="2192224"/>
              <a:ext cx="7687103" cy="584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1054032" y="2209342"/>
              <a:ext cx="7652867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светская и церковная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548936" y="584987"/>
              <a:ext cx="487978" cy="26300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CBB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7" name="Google Shape;167;p7"/>
            <p:cNvSpPr/>
            <p:nvPr/>
          </p:nvSpPr>
          <p:spPr>
            <a:xfrm>
              <a:off x="1036914" y="2922786"/>
              <a:ext cx="7687103" cy="584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1054032" y="2939904"/>
              <a:ext cx="7652867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законодательная, исполнительная и судебная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548936" y="584987"/>
              <a:ext cx="487978" cy="33605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CBB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0" name="Google Shape;170;p7"/>
            <p:cNvSpPr/>
            <p:nvPr/>
          </p:nvSpPr>
          <p:spPr>
            <a:xfrm>
              <a:off x="1036914" y="3653348"/>
              <a:ext cx="7687103" cy="584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 txBox="1"/>
            <p:nvPr/>
          </p:nvSpPr>
          <p:spPr>
            <a:xfrm>
              <a:off x="1054032" y="3670466"/>
              <a:ext cx="7652867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центральная и местная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8936" y="584987"/>
              <a:ext cx="487978" cy="40911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CBBB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3" name="Google Shape;173;p7"/>
            <p:cNvSpPr/>
            <p:nvPr/>
          </p:nvSpPr>
          <p:spPr>
            <a:xfrm>
              <a:off x="1036914" y="4383911"/>
              <a:ext cx="7687103" cy="584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1054032" y="4401029"/>
              <a:ext cx="7652867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власть лидеров, родителей и т.д.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политики</a:t>
            </a:r>
            <a:endParaRPr/>
          </a:p>
        </p:txBody>
      </p:sp>
      <p:grpSp>
        <p:nvGrpSpPr>
          <p:cNvPr id="180" name="Google Shape;180;p8"/>
          <p:cNvGrpSpPr/>
          <p:nvPr/>
        </p:nvGrpSpPr>
        <p:grpSpPr>
          <a:xfrm>
            <a:off x="328645" y="1648777"/>
            <a:ext cx="8558716" cy="4280524"/>
            <a:chOff x="5117" y="308009"/>
            <a:chExt cx="8558716" cy="4280524"/>
          </a:xfrm>
        </p:grpSpPr>
        <p:sp>
          <p:nvSpPr>
            <p:cNvPr id="181" name="Google Shape;181;p8"/>
            <p:cNvSpPr/>
            <p:nvPr/>
          </p:nvSpPr>
          <p:spPr>
            <a:xfrm>
              <a:off x="6525884" y="2594464"/>
              <a:ext cx="91440" cy="58979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8"/>
            <p:cNvSpPr/>
            <p:nvPr/>
          </p:nvSpPr>
          <p:spPr>
            <a:xfrm>
              <a:off x="4284476" y="1282014"/>
              <a:ext cx="2287128" cy="5897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8"/>
            <p:cNvSpPr/>
            <p:nvPr/>
          </p:nvSpPr>
          <p:spPr>
            <a:xfrm>
              <a:off x="1951627" y="2594464"/>
              <a:ext cx="91440" cy="58979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4" name="Google Shape;184;p8"/>
            <p:cNvSpPr/>
            <p:nvPr/>
          </p:nvSpPr>
          <p:spPr>
            <a:xfrm>
              <a:off x="1997347" y="1282014"/>
              <a:ext cx="2287128" cy="58979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" name="Google Shape;185;p8"/>
            <p:cNvSpPr/>
            <p:nvPr/>
          </p:nvSpPr>
          <p:spPr>
            <a:xfrm>
              <a:off x="1785906" y="308009"/>
              <a:ext cx="4997139" cy="97400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 txBox="1"/>
            <p:nvPr/>
          </p:nvSpPr>
          <p:spPr>
            <a:xfrm>
              <a:off x="1785906" y="308009"/>
              <a:ext cx="4997139" cy="9740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Субъекты власти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5117" y="1871810"/>
              <a:ext cx="3984460" cy="72265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5117" y="1871810"/>
              <a:ext cx="3984460" cy="7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коллегиальные органы власти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5117" y="3184259"/>
              <a:ext cx="3984460" cy="140427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5117" y="3184259"/>
              <a:ext cx="3984460" cy="14042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парламент, правительство, администрация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579373" y="1871810"/>
              <a:ext cx="3984460" cy="72265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 txBox="1"/>
            <p:nvPr/>
          </p:nvSpPr>
          <p:spPr>
            <a:xfrm>
              <a:off x="4579373" y="1871810"/>
              <a:ext cx="3984460" cy="7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персонифицированные субъекты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579373" y="3184259"/>
              <a:ext cx="3984460" cy="140427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4579373" y="3184259"/>
              <a:ext cx="3984460" cy="14042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страны, король, судья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политики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133464" y="1412776"/>
            <a:ext cx="8831024" cy="122413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Политический статус личности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- это место человека в системе политических отно- шений; реальная способность и возможность чело-века проявлять себя в сфере политики, избирать и быть избранным во властные структуры, участвовать в об- суждении и решении общественных проблем</a:t>
            </a:r>
            <a:endParaRPr/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709" y="2781275"/>
            <a:ext cx="2775779" cy="3568099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2" name="Google Shape;202;p9"/>
          <p:cNvSpPr txBox="1"/>
          <p:nvPr/>
        </p:nvSpPr>
        <p:spPr>
          <a:xfrm>
            <a:off x="4914899" y="6010820"/>
            <a:ext cx="127381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Аристотель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156344" y="3486847"/>
            <a:ext cx="5844559" cy="935757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«Гражданином в общем смысле является тот, кто при- частен и к властвованию, и к подчинению» (Аристо- тель)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164155" y="2789220"/>
            <a:ext cx="5844559" cy="57606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Политический статус личности юридически закреп- ляется в гражданстве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15.11.2020</vt:lpwstr>
  </property>
</Properties>
</file>