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5" roundtripDataSignature="AMtx7mhgcKf2i127a/MQ/c2/xtUx1MUL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showMasterSp="0" type="picTx">
  <p:cSld name="PICTURE_WITH_CAPTION_TEX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1"/>
          <p:cNvSpPr/>
          <p:nvPr/>
        </p:nvSpPr>
        <p:spPr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1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1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/>
          <p:nvPr/>
        </p:nvSpPr>
        <p:spPr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1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20"/>
              <a:buFont typeface="Twentieth Century"/>
              <a:buNone/>
              <a:defRPr sz="1700"/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840"/>
              <a:buFont typeface="Twentieth Century"/>
              <a:buNone/>
              <a:defRPr sz="1200"/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Font typeface="Twentieth Century"/>
              <a:buNone/>
              <a:defRPr sz="1000"/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Font typeface="Twentieth Century"/>
              <a:buNone/>
              <a:defRPr sz="900"/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Font typeface="Twentieth Century"/>
              <a:buNone/>
              <a:defRPr sz="9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" name="Google Shape;20;p31"/>
          <p:cNvSpPr txBox="1"/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Twentieth Century"/>
              <a:buNone/>
              <a:defRPr b="0" sz="2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1"/>
          <p:cNvSpPr/>
          <p:nvPr>
            <p:ph idx="2" type="pic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sp>
      <p:sp>
        <p:nvSpPr>
          <p:cNvPr id="22" name="Google Shape;22;p31"/>
          <p:cNvSpPr txBox="1"/>
          <p:nvPr>
            <p:ph idx="10" type="dt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2" type="sldNum"/>
          </p:nvPr>
        </p:nvSpPr>
        <p:spPr>
          <a:xfrm>
            <a:off x="0" y="4667250"/>
            <a:ext cx="1447800" cy="663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28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31"/>
          <p:cNvSpPr txBox="1"/>
          <p:nvPr>
            <p:ph idx="11" type="ftr"/>
          </p:nvPr>
        </p:nvSpPr>
        <p:spPr>
          <a:xfrm>
            <a:off x="1600200" y="6248400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" type="body"/>
          </p:nvPr>
        </p:nvSpPr>
        <p:spPr>
          <a:xfrm rot="5400000">
            <a:off x="2426494" y="-213518"/>
            <a:ext cx="4525963" cy="81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84" name="Google Shape;84;p4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0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showMasterSp="0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/>
          <p:nvPr/>
        </p:nvSpPr>
        <p:spPr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1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1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1"/>
          <p:cNvSpPr txBox="1"/>
          <p:nvPr>
            <p:ph type="title"/>
          </p:nvPr>
        </p:nvSpPr>
        <p:spPr>
          <a:xfrm rot="5400000">
            <a:off x="4823619" y="2339182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idx="1" type="body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3" name="Google Shape;93;p41"/>
          <p:cNvSpPr txBox="1"/>
          <p:nvPr>
            <p:ph idx="10" type="dt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1"/>
          <p:cNvSpPr txBox="1"/>
          <p:nvPr>
            <p:ph idx="11" type="ftr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1"/>
          <p:cNvSpPr txBox="1"/>
          <p:nvPr>
            <p:ph idx="12" type="sldNum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" type="body"/>
          </p:nvPr>
        </p:nvSpPr>
        <p:spPr>
          <a:xfrm>
            <a:off x="612648" y="1600200"/>
            <a:ext cx="8153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8" name="Google Shape;28;p32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2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2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3"/>
          <p:cNvSpPr txBox="1"/>
          <p:nvPr>
            <p:ph idx="1" type="body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2" type="body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7" name="Google Shape;37;p33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showMasterSp="0" type="title">
  <p:cSld name="TITL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/>
          <p:nvPr/>
        </p:nvSpPr>
        <p:spPr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4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4"/>
          <p:cNvSpPr txBox="1"/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" type="subTitle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0" type="dt"/>
          </p:nvPr>
        </p:nvSpPr>
        <p:spPr>
          <a:xfrm>
            <a:off x="76200" y="606901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idx="11" type="ftr"/>
          </p:nvPr>
        </p:nvSpPr>
        <p:spPr>
          <a:xfrm>
            <a:off x="2085975" y="236538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2" type="sldNum"/>
          </p:nvPr>
        </p:nvSpPr>
        <p:spPr>
          <a:xfrm>
            <a:off x="8001000" y="228600"/>
            <a:ext cx="838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showMasterSp="0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5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5"/>
          <p:cNvSpPr txBox="1"/>
          <p:nvPr>
            <p:ph idx="1" type="body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wentieth Century"/>
              <a:buNone/>
              <a:defRPr b="0" sz="4400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idx="12" type="sldNum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5" name="Google Shape;55;p35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" type="body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2" type="body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3" type="body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idx="4" type="body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200"/>
              <a:buFont typeface="Twentieth Century"/>
              <a:buNone/>
              <a:defRPr b="1" sz="2000">
                <a:solidFill>
                  <a:srgbClr val="FFFFFF"/>
                </a:solidFill>
              </a:defRPr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4" name="Google Shape;64;p36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med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7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showMasterSp="0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idx="12" type="sldNum"/>
          </p:nvPr>
        </p:nvSpPr>
        <p:spPr>
          <a:xfrm>
            <a:off x="0" y="6248400"/>
            <a:ext cx="533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>
            <a:off x="609600" y="27305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wentieth Century"/>
              <a:buNone/>
              <a:defRPr b="0"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" type="body"/>
          </p:nvPr>
        </p:nvSpPr>
        <p:spPr>
          <a:xfrm>
            <a:off x="609600" y="1752600"/>
            <a:ext cx="1600200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91425" lIns="137150" spcFirstLastPara="1" rIns="137150" wrap="square" tIns="182875">
            <a:noAutofit/>
          </a:bodyPr>
          <a:lstStyle>
            <a:lvl1pPr indent="-228600" lvl="0" marL="457200" algn="l">
              <a:spcBef>
                <a:spcPts val="700"/>
              </a:spcBef>
              <a:spcAft>
                <a:spcPts val="0"/>
              </a:spcAft>
              <a:buSzPts val="1080"/>
              <a:buNone/>
              <a:def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228600" lvl="2" marL="1371600" algn="l">
              <a:spcBef>
                <a:spcPts val="500"/>
              </a:spcBef>
              <a:spcAft>
                <a:spcPts val="0"/>
              </a:spcAft>
              <a:buSzPts val="750"/>
              <a:buNone/>
              <a:defRPr sz="10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228600" lvl="3" marL="1828800" algn="l">
              <a:spcBef>
                <a:spcPts val="400"/>
              </a:spcBef>
              <a:spcAft>
                <a:spcPts val="0"/>
              </a:spcAft>
              <a:buSzPts val="67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228600" lvl="4" marL="2286000" algn="l">
              <a:spcBef>
                <a:spcPts val="400"/>
              </a:spcBef>
              <a:spcAft>
                <a:spcPts val="0"/>
              </a:spcAft>
              <a:buSzPts val="585"/>
              <a:buNone/>
              <a:defRPr sz="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2" type="body"/>
          </p:nvPr>
        </p:nvSpPr>
        <p:spPr>
          <a:xfrm>
            <a:off x="2362200" y="1752600"/>
            <a:ext cx="64008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97180" lvl="0" marL="45720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indent="-308610" lvl="1" marL="91440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indent="-314325" lvl="2" marL="1371600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indent="-314325" lvl="3" marL="1828800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indent="-302895" lvl="4" marL="2286000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78" name="Google Shape;78;p39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med">
    <p:diamond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909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b="0" i="0" sz="29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4169" lvl="1" marL="914400" marR="0" rtl="0" algn="l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b="0" i="0" sz="2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8137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b="0" i="0" sz="23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238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A5AB81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D8B25C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0" type="dt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0"/>
          <p:cNvSpPr txBox="1"/>
          <p:nvPr>
            <p:ph idx="11" type="ftr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0"/>
          <p:cNvSpPr/>
          <p:nvPr/>
        </p:nvSpPr>
        <p:spPr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0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0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0"/>
          <p:cNvSpPr txBox="1"/>
          <p:nvPr>
            <p:ph idx="12" type="sldNum"/>
          </p:nvPr>
        </p:nvSpPr>
        <p:spPr>
          <a:xfrm>
            <a:off x="0" y="1271588"/>
            <a:ext cx="533400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amond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5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45.pn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Relationship Id="rId4" Type="http://schemas.openxmlformats.org/officeDocument/2006/relationships/image" Target="../media/image4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7.gif"/><Relationship Id="rId10" Type="http://schemas.openxmlformats.org/officeDocument/2006/relationships/image" Target="../media/image10.png"/><Relationship Id="rId9" Type="http://schemas.openxmlformats.org/officeDocument/2006/relationships/image" Target="../media/image1.jpg"/><Relationship Id="rId5" Type="http://schemas.openxmlformats.org/officeDocument/2006/relationships/image" Target="../media/image13.jpg"/><Relationship Id="rId6" Type="http://schemas.openxmlformats.org/officeDocument/2006/relationships/image" Target="../media/image2.jpg"/><Relationship Id="rId7" Type="http://schemas.openxmlformats.org/officeDocument/2006/relationships/image" Target="../media/image22.jpg"/><Relationship Id="rId8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 txBox="1"/>
          <p:nvPr>
            <p:ph idx="1" type="body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ru-RU" sz="2000">
                <a:solidFill>
                  <a:srgbClr val="555A3B"/>
                </a:solidFill>
              </a:rPr>
              <a:t>Всемирная история, 10 класс</a:t>
            </a:r>
            <a:endParaRPr b="1" sz="2000">
              <a:solidFill>
                <a:srgbClr val="555A3B"/>
              </a:solidFill>
            </a:endParaRPr>
          </a:p>
        </p:txBody>
      </p:sp>
      <p:sp>
        <p:nvSpPr>
          <p:cNvPr id="101" name="Google Shape;101;p1"/>
          <p:cNvSpPr txBox="1"/>
          <p:nvPr>
            <p:ph type="title"/>
          </p:nvPr>
        </p:nvSpPr>
        <p:spPr>
          <a:xfrm>
            <a:off x="1619672" y="4648200"/>
            <a:ext cx="7516760" cy="685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761D"/>
              </a:buClr>
              <a:buSzPts val="3600"/>
              <a:buFont typeface="Twentieth Century"/>
              <a:buNone/>
            </a:pPr>
            <a:r>
              <a:rPr b="1" lang="ru-RU" sz="3600">
                <a:solidFill>
                  <a:srgbClr val="FF761D"/>
                </a:solidFill>
              </a:rPr>
              <a:t>Культура восточных, западных и южных славян</a:t>
            </a:r>
            <a:endParaRPr b="1" sz="3600">
              <a:solidFill>
                <a:srgbClr val="FF761D"/>
              </a:solidFill>
            </a:endParaRPr>
          </a:p>
        </p:txBody>
      </p:sp>
      <p:pic>
        <p:nvPicPr>
          <p:cNvPr id="102" name="Google Shape;10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235" l="0" r="0" t="4236"/>
          <a:stretch/>
        </p:blipFill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</p:pic>
      <p:sp>
        <p:nvSpPr>
          <p:cNvPr id="103" name="Google Shape;103;p1"/>
          <p:cNvSpPr/>
          <p:nvPr/>
        </p:nvSpPr>
        <p:spPr>
          <a:xfrm>
            <a:off x="-36525" y="0"/>
            <a:ext cx="1558500" cy="78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Лицей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Ивацевичского района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-36512" y="6515363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Ситник П.В.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507717" y="6534835"/>
            <a:ext cx="1500165" cy="3231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500" u="none" cap="none" strike="noStrike">
                <a:solidFill>
                  <a:srgbClr val="555A3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2022</a:t>
            </a:r>
            <a:endParaRPr b="1" i="0" sz="1500" u="none" cap="none" strike="noStrike">
              <a:solidFill>
                <a:srgbClr val="555A3B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107504" y="1659046"/>
            <a:ext cx="8928900" cy="203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Первые сведения о принятии славянами христианства относятся ко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второй поло- вине VII в.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Речь идёт о появлении на территории расселения южных славян хрис- тианских миссионеров. Но говорить о переходе славян в новую религию в полной мере можно только с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IX–X вв.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Они принимали христианство из Византии и Рима. Решающую роль в распространении христианства среди славян сыграла миссия двух византийских монахов из г. Солунь (современные Салоники) –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Кирилла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Ме- фодия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которых называют «апостолами славян». </a:t>
            </a:r>
            <a:endParaRPr/>
          </a:p>
        </p:txBody>
      </p:sp>
      <p:pic>
        <p:nvPicPr>
          <p:cNvPr id="257" name="Google Shape;2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6713" y="3140968"/>
            <a:ext cx="4892649" cy="36210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8" name="Google Shape;258;p10"/>
          <p:cNvSpPr txBox="1"/>
          <p:nvPr/>
        </p:nvSpPr>
        <p:spPr>
          <a:xfrm>
            <a:off x="3131840" y="6438150"/>
            <a:ext cx="206294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 и Мефодий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107504" y="1659046"/>
            <a:ext cx="8928900" cy="120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862 г.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византийский император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Михаил III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 просьбе великоморавского князя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Ростислава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направил в Великую Моравию братьев Кирилла и Мефодия в качестве миссионеров. Они должны были вести проповедь и богослужение для мораван на славянском языке.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11"/>
          <p:cNvSpPr txBox="1"/>
          <p:nvPr/>
        </p:nvSpPr>
        <p:spPr>
          <a:xfrm>
            <a:off x="3923928" y="6460371"/>
            <a:ext cx="206294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Михаил III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6" name="Google Shape;26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9658" y="2564904"/>
            <a:ext cx="3079518" cy="42118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67" name="Google Shape;26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64904"/>
            <a:ext cx="3342303" cy="44026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8" name="Google Shape;268;p11"/>
          <p:cNvSpPr txBox="1"/>
          <p:nvPr/>
        </p:nvSpPr>
        <p:spPr>
          <a:xfrm>
            <a:off x="2553035" y="4221088"/>
            <a:ext cx="206294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Ростислав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grpSp>
        <p:nvGrpSpPr>
          <p:cNvPr id="274" name="Google Shape;274;p12"/>
          <p:cNvGrpSpPr/>
          <p:nvPr/>
        </p:nvGrpSpPr>
        <p:grpSpPr>
          <a:xfrm>
            <a:off x="403801" y="1989766"/>
            <a:ext cx="8373064" cy="5038706"/>
            <a:chOff x="224289" y="926"/>
            <a:chExt cx="8373064" cy="5038706"/>
          </a:xfrm>
        </p:grpSpPr>
        <p:sp>
          <p:nvSpPr>
            <p:cNvPr id="275" name="Google Shape;275;p12"/>
            <p:cNvSpPr/>
            <p:nvPr/>
          </p:nvSpPr>
          <p:spPr>
            <a:xfrm>
              <a:off x="6610165" y="2986759"/>
              <a:ext cx="91440" cy="60718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6" name="Google Shape;276;p12"/>
            <p:cNvSpPr/>
            <p:nvPr/>
          </p:nvSpPr>
          <p:spPr>
            <a:xfrm>
              <a:off x="4410822" y="933885"/>
              <a:ext cx="2245063" cy="60718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7" name="Google Shape;277;p12"/>
            <p:cNvSpPr/>
            <p:nvPr/>
          </p:nvSpPr>
          <p:spPr>
            <a:xfrm>
              <a:off x="2120038" y="2986759"/>
              <a:ext cx="91440" cy="60718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8" name="Google Shape;278;p12"/>
            <p:cNvSpPr/>
            <p:nvPr/>
          </p:nvSpPr>
          <p:spPr>
            <a:xfrm>
              <a:off x="2165758" y="933885"/>
              <a:ext cx="2245063" cy="60718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79" name="Google Shape;279;p12"/>
            <p:cNvSpPr/>
            <p:nvPr/>
          </p:nvSpPr>
          <p:spPr>
            <a:xfrm>
              <a:off x="1773081" y="926"/>
              <a:ext cx="5275480" cy="93295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2"/>
            <p:cNvSpPr txBox="1"/>
            <p:nvPr/>
          </p:nvSpPr>
          <p:spPr>
            <a:xfrm>
              <a:off x="1773081" y="926"/>
              <a:ext cx="5275480" cy="93295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принятия христианства в славянских государствах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224289" y="1541073"/>
              <a:ext cx="3882938" cy="1445685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2"/>
            <p:cNvSpPr txBox="1"/>
            <p:nvPr/>
          </p:nvSpPr>
          <p:spPr>
            <a:xfrm>
              <a:off x="224289" y="1541073"/>
              <a:ext cx="3882938" cy="14456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христианство позволяло укрепить власть князя, подчинить общество в условиях формирования феодальных отношений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224289" y="3593947"/>
              <a:ext cx="3882938" cy="1445685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2"/>
            <p:cNvSpPr txBox="1"/>
            <p:nvPr/>
          </p:nvSpPr>
          <p:spPr>
            <a:xfrm>
              <a:off x="224289" y="3593947"/>
              <a:ext cx="3882938" cy="1445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4714415" y="1541073"/>
              <a:ext cx="3882938" cy="1445685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2"/>
            <p:cNvSpPr txBox="1"/>
            <p:nvPr/>
          </p:nvSpPr>
          <p:spPr>
            <a:xfrm>
              <a:off x="4714415" y="1541073"/>
              <a:ext cx="3882938" cy="14456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христианство обеспечивало славянским князьям равенство с правителями европейских христианских держав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4714415" y="3593947"/>
              <a:ext cx="3882938" cy="1445685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2"/>
            <p:cNvSpPr txBox="1"/>
            <p:nvPr/>
          </p:nvSpPr>
          <p:spPr>
            <a:xfrm>
              <a:off x="4714415" y="3593947"/>
              <a:ext cx="3882938" cy="1445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89" name="Google Shape;289;p12"/>
          <p:cNvGrpSpPr/>
          <p:nvPr/>
        </p:nvGrpSpPr>
        <p:grpSpPr>
          <a:xfrm>
            <a:off x="413870" y="5589240"/>
            <a:ext cx="8352928" cy="862311"/>
            <a:chOff x="224289" y="3593947"/>
            <a:chExt cx="3882938" cy="1445685"/>
          </a:xfrm>
        </p:grpSpPr>
        <p:sp>
          <p:nvSpPr>
            <p:cNvPr id="290" name="Google Shape;290;p12"/>
            <p:cNvSpPr/>
            <p:nvPr/>
          </p:nvSpPr>
          <p:spPr>
            <a:xfrm>
              <a:off x="224289" y="3593947"/>
              <a:ext cx="3882938" cy="1445685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2"/>
            <p:cNvSpPr txBox="1"/>
            <p:nvPr/>
          </p:nvSpPr>
          <p:spPr>
            <a:xfrm>
              <a:off x="224289" y="3593947"/>
              <a:ext cx="3882938" cy="14456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христианство уничтожало прежние общественные отношения, сторонников которых было много среди местной племенной знати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grpSp>
        <p:nvGrpSpPr>
          <p:cNvPr id="297" name="Google Shape;297;p13"/>
          <p:cNvGrpSpPr/>
          <p:nvPr/>
        </p:nvGrpSpPr>
        <p:grpSpPr>
          <a:xfrm>
            <a:off x="1448608" y="1702389"/>
            <a:ext cx="6318790" cy="5037397"/>
            <a:chOff x="1197088" y="1581"/>
            <a:chExt cx="6318790" cy="5037397"/>
          </a:xfrm>
        </p:grpSpPr>
        <p:sp>
          <p:nvSpPr>
            <p:cNvPr id="298" name="Google Shape;298;p13"/>
            <p:cNvSpPr/>
            <p:nvPr/>
          </p:nvSpPr>
          <p:spPr>
            <a:xfrm>
              <a:off x="7014187" y="1282096"/>
              <a:ext cx="301015" cy="349231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99" name="Google Shape;299;p13"/>
            <p:cNvSpPr/>
            <p:nvPr/>
          </p:nvSpPr>
          <p:spPr>
            <a:xfrm>
              <a:off x="7014187" y="1282096"/>
              <a:ext cx="301015" cy="2740936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0" name="Google Shape;300;p13"/>
            <p:cNvSpPr/>
            <p:nvPr/>
          </p:nvSpPr>
          <p:spPr>
            <a:xfrm>
              <a:off x="7014187" y="1282096"/>
              <a:ext cx="301015" cy="198956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1" name="Google Shape;301;p13"/>
            <p:cNvSpPr/>
            <p:nvPr/>
          </p:nvSpPr>
          <p:spPr>
            <a:xfrm>
              <a:off x="7014187" y="1282096"/>
              <a:ext cx="301015" cy="1238183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2" name="Google Shape;302;p13"/>
            <p:cNvSpPr/>
            <p:nvPr/>
          </p:nvSpPr>
          <p:spPr>
            <a:xfrm>
              <a:off x="7014187" y="1282096"/>
              <a:ext cx="301015" cy="48680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3" name="Google Shape;303;p13"/>
            <p:cNvSpPr/>
            <p:nvPr/>
          </p:nvSpPr>
          <p:spPr>
            <a:xfrm>
              <a:off x="4356483" y="530719"/>
              <a:ext cx="2156011" cy="22223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4" name="Google Shape;304;p13"/>
            <p:cNvSpPr/>
            <p:nvPr/>
          </p:nvSpPr>
          <p:spPr>
            <a:xfrm>
              <a:off x="1397765" y="1282096"/>
              <a:ext cx="301015" cy="274093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5" name="Google Shape;305;p13"/>
            <p:cNvSpPr/>
            <p:nvPr/>
          </p:nvSpPr>
          <p:spPr>
            <a:xfrm>
              <a:off x="1397765" y="1282096"/>
              <a:ext cx="301015" cy="198956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6" name="Google Shape;306;p13"/>
            <p:cNvSpPr/>
            <p:nvPr/>
          </p:nvSpPr>
          <p:spPr>
            <a:xfrm>
              <a:off x="1397765" y="1282096"/>
              <a:ext cx="301015" cy="123818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7" name="Google Shape;307;p13"/>
            <p:cNvSpPr/>
            <p:nvPr/>
          </p:nvSpPr>
          <p:spPr>
            <a:xfrm>
              <a:off x="1397765" y="1282096"/>
              <a:ext cx="301015" cy="4868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8" name="Google Shape;308;p13"/>
            <p:cNvSpPr/>
            <p:nvPr/>
          </p:nvSpPr>
          <p:spPr>
            <a:xfrm>
              <a:off x="2200472" y="530719"/>
              <a:ext cx="2156011" cy="22223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09" name="Google Shape;309;p13"/>
            <p:cNvSpPr/>
            <p:nvPr/>
          </p:nvSpPr>
          <p:spPr>
            <a:xfrm>
              <a:off x="1728190" y="1581"/>
              <a:ext cx="5256587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3"/>
            <p:cNvSpPr txBox="1"/>
            <p:nvPr/>
          </p:nvSpPr>
          <p:spPr>
            <a:xfrm>
              <a:off x="1728190" y="1581"/>
              <a:ext cx="5256587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Распространение христианства у славян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197088" y="752957"/>
              <a:ext cx="2006767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3"/>
            <p:cNvSpPr txBox="1"/>
            <p:nvPr/>
          </p:nvSpPr>
          <p:spPr>
            <a:xfrm>
              <a:off x="1197088" y="752957"/>
              <a:ext cx="2006767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из Рима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98780" y="1504334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3"/>
            <p:cNvSpPr txBox="1"/>
            <p:nvPr/>
          </p:nvSpPr>
          <p:spPr>
            <a:xfrm>
              <a:off x="1698780" y="1504334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хорваты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98780" y="2255710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3"/>
            <p:cNvSpPr txBox="1"/>
            <p:nvPr/>
          </p:nvSpPr>
          <p:spPr>
            <a:xfrm>
              <a:off x="1698780" y="2255710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чехи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1698780" y="3007087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3"/>
            <p:cNvSpPr txBox="1"/>
            <p:nvPr/>
          </p:nvSpPr>
          <p:spPr>
            <a:xfrm>
              <a:off x="1698780" y="3007087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словаки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1698780" y="3758463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1698780" y="3758463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поляки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509111" y="752957"/>
              <a:ext cx="2006767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3"/>
            <p:cNvSpPr txBox="1"/>
            <p:nvPr/>
          </p:nvSpPr>
          <p:spPr>
            <a:xfrm>
              <a:off x="5509111" y="752957"/>
              <a:ext cx="2006767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из Византии</a:t>
              </a:r>
              <a:endParaRPr b="1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4467603" y="1504334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3"/>
            <p:cNvSpPr txBox="1"/>
            <p:nvPr/>
          </p:nvSpPr>
          <p:spPr>
            <a:xfrm>
              <a:off x="4467603" y="1504334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сербы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467603" y="2255710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3"/>
            <p:cNvSpPr txBox="1"/>
            <p:nvPr/>
          </p:nvSpPr>
          <p:spPr>
            <a:xfrm>
              <a:off x="4467603" y="2255710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болгары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4467603" y="3007087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3"/>
            <p:cNvSpPr txBox="1"/>
            <p:nvPr/>
          </p:nvSpPr>
          <p:spPr>
            <a:xfrm>
              <a:off x="4467603" y="3007087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русские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467603" y="3758463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3"/>
            <p:cNvSpPr txBox="1"/>
            <p:nvPr/>
          </p:nvSpPr>
          <p:spPr>
            <a:xfrm>
              <a:off x="4467603" y="3758463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украинцы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4467603" y="4509840"/>
              <a:ext cx="2546584" cy="52913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 txBox="1"/>
            <p:nvPr/>
          </p:nvSpPr>
          <p:spPr>
            <a:xfrm>
              <a:off x="4467603" y="4509840"/>
              <a:ext cx="2546584" cy="52913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grpSp>
        <p:nvGrpSpPr>
          <p:cNvPr id="338" name="Google Shape;338;p14"/>
          <p:cNvGrpSpPr/>
          <p:nvPr/>
        </p:nvGrpSpPr>
        <p:grpSpPr>
          <a:xfrm>
            <a:off x="144909" y="2492896"/>
            <a:ext cx="8854181" cy="4064000"/>
            <a:chOff x="2065" y="0"/>
            <a:chExt cx="8854181" cy="4064000"/>
          </a:xfrm>
        </p:grpSpPr>
        <p:sp>
          <p:nvSpPr>
            <p:cNvPr id="339" name="Google Shape;339;p14"/>
            <p:cNvSpPr/>
            <p:nvPr/>
          </p:nvSpPr>
          <p:spPr>
            <a:xfrm>
              <a:off x="2065" y="0"/>
              <a:ext cx="2164836" cy="406400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4"/>
            <p:cNvSpPr txBox="1"/>
            <p:nvPr/>
          </p:nvSpPr>
          <p:spPr>
            <a:xfrm>
              <a:off x="2065" y="1625600"/>
              <a:ext cx="2164836" cy="1625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831 г.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Великая Моравия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0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Моймир 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(795-846 гг.)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407827" y="243840"/>
              <a:ext cx="1353312" cy="1353312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-10999" l="0" r="0" t="-10999"/>
              </a:stretch>
            </a:blip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2231846" y="0"/>
              <a:ext cx="2164836" cy="406400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4"/>
            <p:cNvSpPr txBox="1"/>
            <p:nvPr/>
          </p:nvSpPr>
          <p:spPr>
            <a:xfrm>
              <a:off x="2231846" y="1625600"/>
              <a:ext cx="2164836" cy="1625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864 г.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Первое Болгарское царство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Борис I (Михаил)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(852-889)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2637609" y="243840"/>
              <a:ext cx="1353312" cy="1353312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-999" l="0" r="0" t="-999"/>
              </a:stretch>
            </a:blip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4461628" y="0"/>
              <a:ext cx="2164836" cy="406400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 txBox="1"/>
            <p:nvPr/>
          </p:nvSpPr>
          <p:spPr>
            <a:xfrm>
              <a:off x="4461628" y="1625600"/>
              <a:ext cx="2164836" cy="1625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966 г.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Польша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Мешко I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(960-992)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4867390" y="243840"/>
              <a:ext cx="1353312" cy="1353312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-16998" l="0" r="0" t="-16997"/>
              </a:stretch>
            </a:blip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6691410" y="0"/>
              <a:ext cx="2164836" cy="406400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4"/>
            <p:cNvSpPr txBox="1"/>
            <p:nvPr/>
          </p:nvSpPr>
          <p:spPr>
            <a:xfrm>
              <a:off x="6691410" y="1625600"/>
              <a:ext cx="2164836" cy="1625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988 г.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Киевская Русь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Владимир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(978-1015)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7097172" y="243840"/>
              <a:ext cx="1353312" cy="1353312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b="0" l="-17999" r="-17997" t="0"/>
              </a:stretch>
            </a:blip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354332" y="3454400"/>
              <a:ext cx="8149647" cy="60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7D7E3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14"/>
          <p:cNvGrpSpPr/>
          <p:nvPr/>
        </p:nvGrpSpPr>
        <p:grpSpPr>
          <a:xfrm>
            <a:off x="142844" y="1772816"/>
            <a:ext cx="8858312" cy="576064"/>
            <a:chOff x="1773081" y="926"/>
            <a:chExt cx="5275480" cy="932958"/>
          </a:xfrm>
        </p:grpSpPr>
        <p:sp>
          <p:nvSpPr>
            <p:cNvPr id="353" name="Google Shape;353;p14"/>
            <p:cNvSpPr/>
            <p:nvPr/>
          </p:nvSpPr>
          <p:spPr>
            <a:xfrm>
              <a:off x="1773081" y="926"/>
              <a:ext cx="5275480" cy="93295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773081" y="926"/>
              <a:ext cx="5275480" cy="932958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Принятие христианства у славян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grpSp>
        <p:nvGrpSpPr>
          <p:cNvPr id="360" name="Google Shape;360;p15"/>
          <p:cNvGrpSpPr/>
          <p:nvPr/>
        </p:nvGrpSpPr>
        <p:grpSpPr>
          <a:xfrm>
            <a:off x="142844" y="1772816"/>
            <a:ext cx="8858312" cy="4884303"/>
            <a:chOff x="0" y="0"/>
            <a:chExt cx="8858312" cy="4884303"/>
          </a:xfrm>
        </p:grpSpPr>
        <p:sp>
          <p:nvSpPr>
            <p:cNvPr id="361" name="Google Shape;361;p15"/>
            <p:cNvSpPr/>
            <p:nvPr/>
          </p:nvSpPr>
          <p:spPr>
            <a:xfrm>
              <a:off x="0" y="0"/>
              <a:ext cx="8858312" cy="501336"/>
            </a:xfrm>
            <a:prstGeom prst="rect">
              <a:avLst/>
            </a:prstGeom>
            <a:solidFill>
              <a:srgbClr val="85A4BD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5"/>
            <p:cNvSpPr txBox="1"/>
            <p:nvPr/>
          </p:nvSpPr>
          <p:spPr>
            <a:xfrm>
              <a:off x="0" y="0"/>
              <a:ext cx="8858312" cy="50133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Учреждение архиепископств и патриархий у славян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0" y="478312"/>
              <a:ext cx="2214577" cy="4381981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5"/>
            <p:cNvSpPr txBox="1"/>
            <p:nvPr/>
          </p:nvSpPr>
          <p:spPr>
            <a:xfrm>
              <a:off x="0" y="478312"/>
              <a:ext cx="2214577" cy="43819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Первое Болгарское царство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870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церковь Болгарии стала са- мостоятельной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2214578" y="478312"/>
              <a:ext cx="2214577" cy="4381981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5"/>
            <p:cNvSpPr txBox="1"/>
            <p:nvPr/>
          </p:nvSpPr>
          <p:spPr>
            <a:xfrm>
              <a:off x="2214578" y="478312"/>
              <a:ext cx="2214577" cy="43819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Польша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Около 1000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возникло собствен- ное архиепископст- во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4429156" y="478312"/>
              <a:ext cx="2214577" cy="4381981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5"/>
            <p:cNvSpPr txBox="1"/>
            <p:nvPr/>
          </p:nvSpPr>
          <p:spPr>
            <a:xfrm>
              <a:off x="4429156" y="478312"/>
              <a:ext cx="2214577" cy="43819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Сербия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XIII в.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Сербия получила церковную автоке- фалию;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1346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царь Сте- фан Душан провоз- гласил сербскую патриархию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6643733" y="478312"/>
              <a:ext cx="2214577" cy="4381981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 txBox="1"/>
            <p:nvPr/>
          </p:nvSpPr>
          <p:spPr>
            <a:xfrm>
              <a:off x="6643733" y="478312"/>
              <a:ext cx="2214577" cy="43819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Киевская Русь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988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создана Киевская митропо- лия;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1299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митропо- лит переехал во Владимир;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1328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митропо- лит переехал в Мос- кву;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1448 г. 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– церковь Московского госу- дарства стала самостоятельной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0" y="4536505"/>
              <a:ext cx="8858312" cy="347798"/>
            </a:xfrm>
            <a:prstGeom prst="rect">
              <a:avLst/>
            </a:prstGeom>
            <a:solidFill>
              <a:srgbClr val="85A4B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med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6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Принятие и распространение христианства</a:t>
            </a:r>
            <a:endParaRPr b="1" sz="4000">
              <a:solidFill>
                <a:schemeClr val="accent2"/>
              </a:solidFill>
            </a:endParaRPr>
          </a:p>
        </p:txBody>
      </p:sp>
      <p:pic>
        <p:nvPicPr>
          <p:cNvPr id="377" name="Google Shape;3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63625"/>
            <a:ext cx="8839202" cy="50921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Появление славянской письменности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87158" y="1556792"/>
            <a:ext cx="8928900" cy="230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Славянская письменность возникла 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IX 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Происхождение славянской письмен- ности и церковнославянского языка связано с миссионерской и просветительской деятельностью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Кирилла и Мефодия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которые создали даже два алфавита -  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глаго- лицу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и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кириллицу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Некоторое время они в равной мере использовались при напи- сании богослужебных книг, но постепенно кириллический алфавит вытеснил гла- голический. Многие современные славянские страны отмечают 24 мая как День славянской письменности в память о братьях Кирилле и Мефодии.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4" name="Google Shape;38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8024" y="3319562"/>
            <a:ext cx="4651339" cy="344247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85" name="Google Shape;385;p17"/>
          <p:cNvSpPr txBox="1"/>
          <p:nvPr/>
        </p:nvSpPr>
        <p:spPr>
          <a:xfrm>
            <a:off x="3347864" y="6423480"/>
            <a:ext cx="206294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 и Мефодий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6" name="Google Shape;38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813" y="3660454"/>
            <a:ext cx="4989299" cy="214481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87" name="Google Shape;387;p17"/>
          <p:cNvSpPr txBox="1"/>
          <p:nvPr/>
        </p:nvSpPr>
        <p:spPr>
          <a:xfrm>
            <a:off x="165813" y="5885169"/>
            <a:ext cx="2533979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Глаголица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8" name="Google Shape;388;p17"/>
          <p:cNvSpPr txBox="1"/>
          <p:nvPr/>
        </p:nvSpPr>
        <p:spPr>
          <a:xfrm>
            <a:off x="2699792" y="5885169"/>
            <a:ext cx="245532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Кириллица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394" name="Google Shape;394;p18"/>
          <p:cNvSpPr txBox="1"/>
          <p:nvPr/>
        </p:nvSpPr>
        <p:spPr>
          <a:xfrm>
            <a:off x="87158" y="1556792"/>
            <a:ext cx="8928900" cy="17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Распространение письменности привело к появлению рукописных книг у славян. Прежде всего это была литература религиозного содержания: церковные сочине- ния, проповеди, жития святых. Раньше всего эти произведения, написанные на сла- вянском языке, появились в Первом Болгарском царстве. Именно оно стало очагом развития славянской письменности, что позволяет учёным охарактеризовать вто- рую половину IX – XIV в. как «золотой век болгарской литературы».</a:t>
            </a:r>
            <a:endParaRPr/>
          </a:p>
        </p:txBody>
      </p:sp>
      <p:grpSp>
        <p:nvGrpSpPr>
          <p:cNvPr id="395" name="Google Shape;395;p18"/>
          <p:cNvGrpSpPr/>
          <p:nvPr/>
        </p:nvGrpSpPr>
        <p:grpSpPr>
          <a:xfrm>
            <a:off x="166182" y="3429613"/>
            <a:ext cx="8811634" cy="3239133"/>
            <a:chOff x="23338" y="613"/>
            <a:chExt cx="8811634" cy="3239133"/>
          </a:xfrm>
        </p:grpSpPr>
        <p:sp>
          <p:nvSpPr>
            <p:cNvPr id="396" name="Google Shape;396;p18"/>
            <p:cNvSpPr/>
            <p:nvPr/>
          </p:nvSpPr>
          <p:spPr>
            <a:xfrm>
              <a:off x="4429156" y="569365"/>
              <a:ext cx="3358330" cy="1439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7" name="Google Shape;397;p18"/>
            <p:cNvSpPr/>
            <p:nvPr/>
          </p:nvSpPr>
          <p:spPr>
            <a:xfrm>
              <a:off x="4429156" y="569365"/>
              <a:ext cx="1119443" cy="1439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8" name="Google Shape;398;p18"/>
            <p:cNvSpPr/>
            <p:nvPr/>
          </p:nvSpPr>
          <p:spPr>
            <a:xfrm>
              <a:off x="3309712" y="569365"/>
              <a:ext cx="1119443" cy="1439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9" name="Google Shape;399;p18"/>
            <p:cNvSpPr/>
            <p:nvPr/>
          </p:nvSpPr>
          <p:spPr>
            <a:xfrm>
              <a:off x="232836" y="1328126"/>
              <a:ext cx="314246" cy="166497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0" name="Google Shape;400;p18"/>
            <p:cNvSpPr/>
            <p:nvPr/>
          </p:nvSpPr>
          <p:spPr>
            <a:xfrm>
              <a:off x="232836" y="1328126"/>
              <a:ext cx="314246" cy="102776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1" name="Google Shape;401;p18"/>
            <p:cNvSpPr/>
            <p:nvPr/>
          </p:nvSpPr>
          <p:spPr>
            <a:xfrm>
              <a:off x="232836" y="1328126"/>
              <a:ext cx="314246" cy="3905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2" name="Google Shape;402;p18"/>
            <p:cNvSpPr/>
            <p:nvPr/>
          </p:nvSpPr>
          <p:spPr>
            <a:xfrm>
              <a:off x="1070825" y="569365"/>
              <a:ext cx="3358330" cy="143912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3" name="Google Shape;403;p18"/>
            <p:cNvSpPr/>
            <p:nvPr/>
          </p:nvSpPr>
          <p:spPr>
            <a:xfrm>
              <a:off x="3425990" y="613"/>
              <a:ext cx="2006331" cy="568752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 txBox="1"/>
            <p:nvPr/>
          </p:nvSpPr>
          <p:spPr>
            <a:xfrm>
              <a:off x="3425990" y="613"/>
              <a:ext cx="2006331" cy="56875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Литература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23338" y="713278"/>
              <a:ext cx="2094974" cy="61484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8"/>
            <p:cNvSpPr txBox="1"/>
            <p:nvPr/>
          </p:nvSpPr>
          <p:spPr>
            <a:xfrm>
              <a:off x="23338" y="713278"/>
              <a:ext cx="2094974" cy="6148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религиозная литература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547082" y="1472039"/>
              <a:ext cx="2038293" cy="49329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8"/>
            <p:cNvSpPr txBox="1"/>
            <p:nvPr/>
          </p:nvSpPr>
          <p:spPr>
            <a:xfrm>
              <a:off x="547082" y="1472039"/>
              <a:ext cx="2038293" cy="4932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церковные сочинения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547082" y="2109245"/>
              <a:ext cx="2038293" cy="49329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8"/>
            <p:cNvSpPr txBox="1"/>
            <p:nvPr/>
          </p:nvSpPr>
          <p:spPr>
            <a:xfrm>
              <a:off x="547082" y="2109245"/>
              <a:ext cx="2038293" cy="4932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проповеди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547082" y="2746452"/>
              <a:ext cx="2038293" cy="49329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8"/>
            <p:cNvSpPr txBox="1"/>
            <p:nvPr/>
          </p:nvSpPr>
          <p:spPr>
            <a:xfrm>
              <a:off x="547082" y="2746452"/>
              <a:ext cx="2038293" cy="4932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жития святых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2262225" y="713278"/>
              <a:ext cx="2094974" cy="61484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8"/>
            <p:cNvSpPr txBox="1"/>
            <p:nvPr/>
          </p:nvSpPr>
          <p:spPr>
            <a:xfrm>
              <a:off x="2262225" y="713278"/>
              <a:ext cx="2094974" cy="6148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светская литература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4501112" y="713278"/>
              <a:ext cx="2094974" cy="61484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8"/>
            <p:cNvSpPr txBox="1"/>
            <p:nvPr/>
          </p:nvSpPr>
          <p:spPr>
            <a:xfrm>
              <a:off x="4501112" y="713278"/>
              <a:ext cx="2094974" cy="6148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летописи и хроники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6739998" y="713278"/>
              <a:ext cx="2094974" cy="614848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8"/>
            <p:cNvSpPr txBox="1"/>
            <p:nvPr/>
          </p:nvSpPr>
          <p:spPr>
            <a:xfrm>
              <a:off x="6739998" y="713278"/>
              <a:ext cx="2094974" cy="61484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переводная литература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24" name="Google Shape;424;p19"/>
          <p:cNvSpPr txBox="1"/>
          <p:nvPr/>
        </p:nvSpPr>
        <p:spPr>
          <a:xfrm>
            <a:off x="101316" y="1588581"/>
            <a:ext cx="8928900" cy="14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Необходимость создания истории государств вызвала появление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летописей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и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хро- ник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Киевский монах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Нестор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создал летопись, известную нам как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«Повесть вре- менных лет»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Козьма Пражский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«Чешской хронике»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последовательно изложил историю Чешского королевства, а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Галл Аноним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«Хронике и деяниях князей или правителей польских»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- Польского королевства.</a:t>
            </a:r>
            <a:endParaRPr/>
          </a:p>
        </p:txBody>
      </p:sp>
      <p:pic>
        <p:nvPicPr>
          <p:cNvPr id="425" name="Google Shape;42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50" y="3348426"/>
            <a:ext cx="2831606" cy="33229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26" name="Google Shape;42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8875" y="3212976"/>
            <a:ext cx="3341433" cy="34849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27" name="Google Shape;427;p19"/>
          <p:cNvPicPr preferRelativeResize="0"/>
          <p:nvPr/>
        </p:nvPicPr>
        <p:blipFill rotWithShape="1">
          <a:blip r:embed="rId5">
            <a:alphaModFix/>
          </a:blip>
          <a:srcRect b="7225" l="9875" r="4418" t="7822"/>
          <a:stretch/>
        </p:blipFill>
        <p:spPr>
          <a:xfrm>
            <a:off x="3131840" y="3212976"/>
            <a:ext cx="2736304" cy="33123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28" name="Google Shape;428;p19"/>
          <p:cNvSpPr txBox="1"/>
          <p:nvPr/>
        </p:nvSpPr>
        <p:spPr>
          <a:xfrm>
            <a:off x="3156177" y="6402484"/>
            <a:ext cx="2557035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Галл Аноним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9" name="Google Shape;429;p19"/>
          <p:cNvSpPr txBox="1"/>
          <p:nvPr/>
        </p:nvSpPr>
        <p:spPr>
          <a:xfrm>
            <a:off x="5129686" y="4441809"/>
            <a:ext cx="1476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Козьма Пражский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0" name="Google Shape;430;p19"/>
          <p:cNvSpPr txBox="1"/>
          <p:nvPr/>
        </p:nvSpPr>
        <p:spPr>
          <a:xfrm>
            <a:off x="1967523" y="4721583"/>
            <a:ext cx="96903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Нестор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>
            <p:ph type="title"/>
          </p:nvPr>
        </p:nvSpPr>
        <p:spPr>
          <a:xfrm>
            <a:off x="612648" y="228600"/>
            <a:ext cx="8153400" cy="990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55A3B"/>
                </a:solidFill>
              </a:rPr>
              <a:t>План</a:t>
            </a:r>
            <a:endParaRPr b="1">
              <a:solidFill>
                <a:srgbClr val="555A3B"/>
              </a:solidFill>
            </a:endParaRPr>
          </a:p>
        </p:txBody>
      </p:sp>
      <p:sp>
        <p:nvSpPr>
          <p:cNvPr id="111" name="Google Shape;111;p2"/>
          <p:cNvSpPr txBox="1"/>
          <p:nvPr>
            <p:ph idx="1" type="body"/>
          </p:nvPr>
        </p:nvSpPr>
        <p:spPr>
          <a:xfrm>
            <a:off x="357158" y="1857364"/>
            <a:ext cx="8429684" cy="488400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20040" lvl="0" marL="320040" rtl="0" algn="l">
              <a:spcBef>
                <a:spcPts val="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Язычество славян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Принятие и распространение христианства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Появление славянской письменности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Литература, архитектура и живопись</a:t>
            </a:r>
            <a:endParaRPr/>
          </a:p>
          <a:p>
            <a:pPr indent="-320040" lvl="0" marL="320040" rtl="0" algn="l">
              <a:spcBef>
                <a:spcPts val="700"/>
              </a:spcBef>
              <a:spcAft>
                <a:spcPts val="0"/>
              </a:spcAft>
              <a:buSzPts val="1740"/>
              <a:buFont typeface="Noto Sans Symbols"/>
              <a:buChar char="➢"/>
            </a:pPr>
            <a:r>
              <a:rPr b="1" lang="ru-RU">
                <a:solidFill>
                  <a:srgbClr val="555A3B"/>
                </a:solidFill>
              </a:rPr>
              <a:t>Влияние религии на духовное и культурное развитие славян</a:t>
            </a:r>
            <a:endParaRPr/>
          </a:p>
        </p:txBody>
      </p:sp>
    </p:spTree>
  </p:cSld>
  <p:clrMapOvr>
    <a:masterClrMapping/>
  </p:clrMapOvr>
  <p:transition spd="med"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8104" y="1484784"/>
            <a:ext cx="3801450" cy="522922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36" name="Google Shape;436;p20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37" name="Google Shape;437;p20"/>
          <p:cNvSpPr txBox="1"/>
          <p:nvPr/>
        </p:nvSpPr>
        <p:spPr>
          <a:xfrm>
            <a:off x="126770" y="1556792"/>
            <a:ext cx="6245400" cy="3140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Начиная с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XII 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славянской литературе стали появ- ляться светские произведения (как переводные, так и оригинальные). Настоящим шедевром древнерусской ли- тературы является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«Слово о полку Игореве»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повест- вующее о борьбе с кочевниками. В Чешском королевстве популярностью пользовались сочинения богослова и учё- ного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Яна Гуса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написанные на чешском языке. В них он призывал к «борьбе за правду Божью», восстановлению норм раннего христианства, осуждал пороки церкви и властей. Учение Яна Гуса легло в основу идеологии дви- жения гуситов первой половины XV в.</a:t>
            </a:r>
            <a:endParaRPr/>
          </a:p>
        </p:txBody>
      </p:sp>
      <p:sp>
        <p:nvSpPr>
          <p:cNvPr id="438" name="Google Shape;438;p20"/>
          <p:cNvSpPr txBox="1"/>
          <p:nvPr/>
        </p:nvSpPr>
        <p:spPr>
          <a:xfrm>
            <a:off x="4932040" y="6388308"/>
            <a:ext cx="969034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Ян Гус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1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44" name="Google Shape;444;p21"/>
          <p:cNvSpPr txBox="1"/>
          <p:nvPr/>
        </p:nvSpPr>
        <p:spPr>
          <a:xfrm>
            <a:off x="126770" y="1628800"/>
            <a:ext cx="8874300" cy="14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 распространением христианства развитие в славянских странах получило куль- товое строительство. Возведение храмов было тесно связано с развитием и рас- пространением иконописи и настенной живописи. Большое влияние на архитек- туру и живопись славянских народов оказали западноевропейские и византийские традиции.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45" name="Google Shape;445;p21"/>
          <p:cNvGrpSpPr/>
          <p:nvPr/>
        </p:nvGrpSpPr>
        <p:grpSpPr>
          <a:xfrm>
            <a:off x="252100" y="3500389"/>
            <a:ext cx="8639799" cy="2102540"/>
            <a:chOff x="580" y="706389"/>
            <a:chExt cx="8639799" cy="2102540"/>
          </a:xfrm>
        </p:grpSpPr>
        <p:sp>
          <p:nvSpPr>
            <p:cNvPr id="446" name="Google Shape;446;p21"/>
            <p:cNvSpPr/>
            <p:nvPr/>
          </p:nvSpPr>
          <p:spPr>
            <a:xfrm>
              <a:off x="4320480" y="1434229"/>
              <a:ext cx="3056771" cy="53051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7" name="Google Shape;447;p21"/>
            <p:cNvSpPr/>
            <p:nvPr/>
          </p:nvSpPr>
          <p:spPr>
            <a:xfrm>
              <a:off x="4274760" y="1434229"/>
              <a:ext cx="91440" cy="530514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8" name="Google Shape;448;p21"/>
            <p:cNvSpPr/>
            <p:nvPr/>
          </p:nvSpPr>
          <p:spPr>
            <a:xfrm>
              <a:off x="1263708" y="1434229"/>
              <a:ext cx="3056771" cy="530514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9" name="Google Shape;449;p21"/>
            <p:cNvSpPr/>
            <p:nvPr/>
          </p:nvSpPr>
          <p:spPr>
            <a:xfrm>
              <a:off x="3168355" y="706389"/>
              <a:ext cx="2304249" cy="727839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1"/>
            <p:cNvSpPr txBox="1"/>
            <p:nvPr/>
          </p:nvSpPr>
          <p:spPr>
            <a:xfrm>
              <a:off x="3168355" y="706389"/>
              <a:ext cx="2304249" cy="7278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Художественная культура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580" y="1964743"/>
              <a:ext cx="2526257" cy="84418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1"/>
            <p:cNvSpPr txBox="1"/>
            <p:nvPr/>
          </p:nvSpPr>
          <p:spPr>
            <a:xfrm>
              <a:off x="580" y="1964743"/>
              <a:ext cx="2526257" cy="8441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литература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3057351" y="1964743"/>
              <a:ext cx="2526257" cy="84418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1"/>
            <p:cNvSpPr txBox="1"/>
            <p:nvPr/>
          </p:nvSpPr>
          <p:spPr>
            <a:xfrm>
              <a:off x="3057351" y="1964743"/>
              <a:ext cx="2526257" cy="8441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архитектура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6114122" y="1964743"/>
              <a:ext cx="2526257" cy="84418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1"/>
            <p:cNvSpPr txBox="1"/>
            <p:nvPr/>
          </p:nvSpPr>
          <p:spPr>
            <a:xfrm>
              <a:off x="6114122" y="1964743"/>
              <a:ext cx="2526257" cy="84418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живопись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57" name="Google Shape;457;p21"/>
          <p:cNvGrpSpPr/>
          <p:nvPr/>
        </p:nvGrpSpPr>
        <p:grpSpPr>
          <a:xfrm>
            <a:off x="6335035" y="3491891"/>
            <a:ext cx="2557445" cy="727839"/>
            <a:chOff x="3057351" y="706389"/>
            <a:chExt cx="2526257" cy="727839"/>
          </a:xfrm>
        </p:grpSpPr>
        <p:sp>
          <p:nvSpPr>
            <p:cNvPr id="458" name="Google Shape;458;p21"/>
            <p:cNvSpPr/>
            <p:nvPr/>
          </p:nvSpPr>
          <p:spPr>
            <a:xfrm>
              <a:off x="3057351" y="706389"/>
              <a:ext cx="2526257" cy="727839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1"/>
            <p:cNvSpPr txBox="1"/>
            <p:nvPr/>
          </p:nvSpPr>
          <p:spPr>
            <a:xfrm>
              <a:off x="3057351" y="706389"/>
              <a:ext cx="2526257" cy="7278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Византийское влияние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460" name="Google Shape;460;p21"/>
          <p:cNvGrpSpPr/>
          <p:nvPr/>
        </p:nvGrpSpPr>
        <p:grpSpPr>
          <a:xfrm>
            <a:off x="280672" y="3515728"/>
            <a:ext cx="2526257" cy="727839"/>
            <a:chOff x="3057351" y="706389"/>
            <a:chExt cx="2526257" cy="727839"/>
          </a:xfrm>
        </p:grpSpPr>
        <p:sp>
          <p:nvSpPr>
            <p:cNvPr id="461" name="Google Shape;461;p21"/>
            <p:cNvSpPr/>
            <p:nvPr/>
          </p:nvSpPr>
          <p:spPr>
            <a:xfrm>
              <a:off x="3057351" y="706389"/>
              <a:ext cx="2526257" cy="727839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1"/>
            <p:cNvSpPr txBox="1"/>
            <p:nvPr/>
          </p:nvSpPr>
          <p:spPr>
            <a:xfrm>
              <a:off x="3057351" y="706389"/>
              <a:ext cx="2526257" cy="7278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Западноевропейское влияние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cxnSp>
        <p:nvCxnSpPr>
          <p:cNvPr id="463" name="Google Shape;463;p21"/>
          <p:cNvCxnSpPr>
            <a:stCxn id="461" idx="3"/>
          </p:cNvCxnSpPr>
          <p:nvPr/>
        </p:nvCxnSpPr>
        <p:spPr>
          <a:xfrm>
            <a:off x="2806929" y="3879648"/>
            <a:ext cx="6129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cxnSp>
        <p:nvCxnSpPr>
          <p:cNvPr id="464" name="Google Shape;464;p21"/>
          <p:cNvCxnSpPr/>
          <p:nvPr/>
        </p:nvCxnSpPr>
        <p:spPr>
          <a:xfrm flipH="1">
            <a:off x="5690905" y="3855811"/>
            <a:ext cx="612943" cy="1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p:transition spd="med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2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70" name="Google Shape;470;p22"/>
          <p:cNvSpPr txBox="1"/>
          <p:nvPr/>
        </p:nvSpPr>
        <p:spPr>
          <a:xfrm>
            <a:off x="142844" y="1557437"/>
            <a:ext cx="8874300" cy="203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Символом величия Киевской Руси стало строительство Софийского собора по  при- меру Святой Софии в Константинополе. Этот собор с возникшим рядом  монасты- рём - Киево-Печерской лаврой стал центром распространения христианства на всей территории Древней Руси. Вскоре Софийские соборы были построены в По- лоцке и Новгороде. Большие изменения в зодчестве были связаны с началом раз- дробленности Киевской Руси. В это время каждый удельный правитель строил ка- менные храмы, замки, города и  жилые постройки.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71" name="Google Shape;471;p22"/>
          <p:cNvPicPr preferRelativeResize="0"/>
          <p:nvPr/>
        </p:nvPicPr>
        <p:blipFill rotWithShape="1">
          <a:blip r:embed="rId3">
            <a:alphaModFix/>
          </a:blip>
          <a:srcRect b="0" l="13673" r="13676" t="0"/>
          <a:stretch/>
        </p:blipFill>
        <p:spPr>
          <a:xfrm>
            <a:off x="96528" y="3752814"/>
            <a:ext cx="2847974" cy="294174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72" name="Google Shape;472;p22"/>
          <p:cNvPicPr preferRelativeResize="0"/>
          <p:nvPr/>
        </p:nvPicPr>
        <p:blipFill rotWithShape="1">
          <a:blip r:embed="rId4">
            <a:alphaModFix/>
          </a:blip>
          <a:srcRect b="0" l="10631" r="11401" t="0"/>
          <a:stretch/>
        </p:blipFill>
        <p:spPr>
          <a:xfrm>
            <a:off x="6089331" y="3867816"/>
            <a:ext cx="2944929" cy="282794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73" name="Google Shape;47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44502" y="3442229"/>
            <a:ext cx="3100701" cy="25429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74" name="Google Shape;474;p22"/>
          <p:cNvSpPr txBox="1"/>
          <p:nvPr/>
        </p:nvSpPr>
        <p:spPr>
          <a:xfrm>
            <a:off x="2944502" y="6122376"/>
            <a:ext cx="13692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Софийский собор. Киев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5" name="Google Shape;475;p22"/>
          <p:cNvSpPr txBox="1"/>
          <p:nvPr/>
        </p:nvSpPr>
        <p:spPr>
          <a:xfrm>
            <a:off x="4400213" y="5861204"/>
            <a:ext cx="16884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Софийский собор. Новгород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6" name="Google Shape;476;p22"/>
          <p:cNvSpPr txBox="1"/>
          <p:nvPr/>
        </p:nvSpPr>
        <p:spPr>
          <a:xfrm>
            <a:off x="5364088" y="3575428"/>
            <a:ext cx="2376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Софийский собор. Полоцк. Реконструкция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82" name="Google Shape;482;p23"/>
          <p:cNvSpPr txBox="1"/>
          <p:nvPr/>
        </p:nvSpPr>
        <p:spPr>
          <a:xfrm>
            <a:off x="142844" y="1557437"/>
            <a:ext cx="8874300" cy="17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Для славянской архитектуры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XI–XII вв.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был характерен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романский стиль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В ряде земель он соединился с местными традициями, что привело к формированию соб- ственных славянских архитектурных школ. Среди дошедших до наших дней пост- роек примером романской архитектуры у славян служит ротонда святого Прокопа в Стшельно в Польше, базилика святого Йиржи (Георгия) в Пражском Граде, храм Успения Богородицы в монастыре Студеница в Сербии и др.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3" name="Google Shape;483;p23"/>
          <p:cNvSpPr txBox="1"/>
          <p:nvPr/>
        </p:nvSpPr>
        <p:spPr>
          <a:xfrm>
            <a:off x="2374589" y="6152583"/>
            <a:ext cx="1987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Ротонда святого Прокопа. Стшельно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84" name="Google Shape;48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62" y="3311763"/>
            <a:ext cx="2287468" cy="34255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85" name="Google Shape;48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4670" y="3212977"/>
            <a:ext cx="3239418" cy="24309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86" name="Google Shape;48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6884" y="3467431"/>
            <a:ext cx="3643238" cy="32699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87" name="Google Shape;487;p23"/>
          <p:cNvSpPr txBox="1"/>
          <p:nvPr/>
        </p:nvSpPr>
        <p:spPr>
          <a:xfrm>
            <a:off x="4493793" y="3357612"/>
            <a:ext cx="28047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Базилика святого Йиржи (Георгия) в Пражском Граде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8" name="Google Shape;488;p23"/>
          <p:cNvSpPr txBox="1"/>
          <p:nvPr/>
        </p:nvSpPr>
        <p:spPr>
          <a:xfrm>
            <a:off x="7345914" y="3939245"/>
            <a:ext cx="1644883" cy="10772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Храм Успения Богородицы в монастыре Студеница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4"/>
          <p:cNvPicPr preferRelativeResize="0"/>
          <p:nvPr/>
        </p:nvPicPr>
        <p:blipFill rotWithShape="1">
          <a:blip r:embed="rId3">
            <a:alphaModFix/>
          </a:blip>
          <a:srcRect b="0" l="19537" r="6451" t="0"/>
          <a:stretch/>
        </p:blipFill>
        <p:spPr>
          <a:xfrm>
            <a:off x="107699" y="3034766"/>
            <a:ext cx="4116880" cy="370830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94" name="Google Shape;494;p2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495" name="Google Shape;495;p24"/>
          <p:cNvSpPr txBox="1"/>
          <p:nvPr/>
        </p:nvSpPr>
        <p:spPr>
          <a:xfrm>
            <a:off x="142844" y="1557437"/>
            <a:ext cx="8874300" cy="14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Готическая архитектура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 славянских землях развивалась 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XIII–XV вв.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Наибо- лее выдающимся памятником того времени стал пражский Собор святого Вита, построенный на месте одноименной базилики XI в. В Польше примером готическо- го искусства служит Мариацкий костёл в Кракове, главный алтарь которого был создан известным скульптором Витом Ствошем в  конце XV в.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6" name="Google Shape;496;p24"/>
          <p:cNvSpPr txBox="1"/>
          <p:nvPr/>
        </p:nvSpPr>
        <p:spPr>
          <a:xfrm>
            <a:off x="2627784" y="3212976"/>
            <a:ext cx="2058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Собор святого Вита. Прага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97" name="Google Shape;497;p24"/>
          <p:cNvPicPr preferRelativeResize="0"/>
          <p:nvPr/>
        </p:nvPicPr>
        <p:blipFill rotWithShape="1">
          <a:blip r:embed="rId4">
            <a:alphaModFix/>
          </a:blip>
          <a:srcRect b="0" l="0" r="11500" t="0"/>
          <a:stretch/>
        </p:blipFill>
        <p:spPr>
          <a:xfrm>
            <a:off x="6444209" y="2829007"/>
            <a:ext cx="2599440" cy="39140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498" name="Google Shape;498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5515" y="3039423"/>
            <a:ext cx="1417387" cy="19625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99" name="Google Shape;499;p24"/>
          <p:cNvSpPr txBox="1"/>
          <p:nvPr/>
        </p:nvSpPr>
        <p:spPr>
          <a:xfrm>
            <a:off x="4393485" y="6182229"/>
            <a:ext cx="2058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Мариацкий костёл. Краков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0" name="Google Shape;500;p24"/>
          <p:cNvSpPr txBox="1"/>
          <p:nvPr/>
        </p:nvSpPr>
        <p:spPr>
          <a:xfrm>
            <a:off x="4686097" y="3612932"/>
            <a:ext cx="1257208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Вит Ствош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506" name="Google Shape;506;p25"/>
          <p:cNvSpPr txBox="1"/>
          <p:nvPr/>
        </p:nvSpPr>
        <p:spPr>
          <a:xfrm>
            <a:off x="142844" y="1557437"/>
            <a:ext cx="8874300" cy="14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Культура европейского Раннего Возрождения оказала значительное влияние на культуру славян. Так, на период правления императора Карла IV пришёлся расцвет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чешской культуры. Среди наиболее выдающихся памятников архитектуры того времени выделяют Карлов мост через Влтаву, а также замок Карлштейн, построен- ный неподалёку от Праги.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7" name="Google Shape;507;p25"/>
          <p:cNvSpPr txBox="1"/>
          <p:nvPr/>
        </p:nvSpPr>
        <p:spPr>
          <a:xfrm>
            <a:off x="4340698" y="6428450"/>
            <a:ext cx="2058313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Карлов мост. Прага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08" name="Google Shape;508;p25"/>
          <p:cNvPicPr preferRelativeResize="0"/>
          <p:nvPr/>
        </p:nvPicPr>
        <p:blipFill rotWithShape="1">
          <a:blip r:embed="rId3">
            <a:alphaModFix/>
          </a:blip>
          <a:srcRect b="13812" l="0" r="0" t="0"/>
          <a:stretch/>
        </p:blipFill>
        <p:spPr>
          <a:xfrm>
            <a:off x="4564809" y="2780928"/>
            <a:ext cx="4489498" cy="288032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4">
            <a:alphaModFix/>
          </a:blip>
          <a:srcRect b="0" l="9943" r="0" t="0"/>
          <a:stretch/>
        </p:blipFill>
        <p:spPr>
          <a:xfrm>
            <a:off x="95077" y="4413351"/>
            <a:ext cx="4245257" cy="23536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21482" y="2708920"/>
            <a:ext cx="1731089" cy="26175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11" name="Google Shape;511;p25"/>
          <p:cNvSpPr txBox="1"/>
          <p:nvPr/>
        </p:nvSpPr>
        <p:spPr>
          <a:xfrm>
            <a:off x="4573348" y="5708168"/>
            <a:ext cx="445242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Замок Карлштейн. Чехия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2" name="Google Shape;512;p25"/>
          <p:cNvSpPr txBox="1"/>
          <p:nvPr/>
        </p:nvSpPr>
        <p:spPr>
          <a:xfrm>
            <a:off x="2069183" y="3882534"/>
            <a:ext cx="1080121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Карл IV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6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518" name="Google Shape;518;p26"/>
          <p:cNvSpPr txBox="1"/>
          <p:nvPr/>
        </p:nvSpPr>
        <p:spPr>
          <a:xfrm>
            <a:off x="142844" y="1557437"/>
            <a:ext cx="8874386" cy="9233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Строительство храмов сопровождалось развитием фресковой живописи и иконо- писи. 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XII-XIV вв.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во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Втором Болгарском царстве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сложились несколько живопис- ных школ. Главное место среди них занимала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Тырновская школа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</p:txBody>
      </p:sp>
      <p:sp>
        <p:nvSpPr>
          <p:cNvPr id="519" name="Google Shape;519;p26"/>
          <p:cNvSpPr txBox="1"/>
          <p:nvPr/>
        </p:nvSpPr>
        <p:spPr>
          <a:xfrm>
            <a:off x="3335702" y="5689786"/>
            <a:ext cx="2058313" cy="10772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Святой Иаков и Иуда из церкви Святых Петра и Павла. Тырново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File:Iakov i iyda.JPG" id="520" name="Google Shape;52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44" y="2547760"/>
            <a:ext cx="3164433" cy="421924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ÑÐ·ÐµÐ¹ Ð¡ÑÐ°ÑÐ¸Ð½ÐµÐ½ ÐÐµÑÐµÐ±ÑÑ" id="521" name="Google Shape;52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7513" y="2480766"/>
            <a:ext cx="3531399" cy="42862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22" name="Google Shape;522;p26"/>
          <p:cNvSpPr txBox="1"/>
          <p:nvPr/>
        </p:nvSpPr>
        <p:spPr>
          <a:xfrm>
            <a:off x="3445388" y="2463287"/>
            <a:ext cx="20022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Икона Богородицы Элеусы. Несебр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528" name="Google Shape;528;p27"/>
          <p:cNvSpPr txBox="1"/>
          <p:nvPr/>
        </p:nvSpPr>
        <p:spPr>
          <a:xfrm>
            <a:off x="142844" y="1557437"/>
            <a:ext cx="8874386" cy="9233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XIII - начале XVI в. 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сформировалась и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сербская школа живописи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Шедеврами сербской средневековой живописи признаны фрески церкви Вознесения в Миле- шеве и Троицкой церкви монастыря в Сопочанах.</a:t>
            </a:r>
            <a:endParaRPr/>
          </a:p>
        </p:txBody>
      </p:sp>
      <p:sp>
        <p:nvSpPr>
          <p:cNvPr id="529" name="Google Shape;529;p27"/>
          <p:cNvSpPr txBox="1"/>
          <p:nvPr/>
        </p:nvSpPr>
        <p:spPr>
          <a:xfrm>
            <a:off x="4427985" y="2490698"/>
            <a:ext cx="3456383" cy="8309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Белый ангел (Ангел и мироносицы у гроба Христа). Фреска церкви Вознесения в Милешеве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ÐµÐ»ÑÐ¹ Ð°Ð½Ð³ÐµÐ». ÐÐ¾Ð½Ð°ÑÑÑÑÑ ÐÐ¸Ð»ÐµÑÐµÐ²Ð°, Ð¡ÐµÑÐ±Ð¸Ñ" id="530" name="Google Shape;5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45" y="2494182"/>
            <a:ext cx="4285140" cy="29183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31" name="Google Shape;531;p27"/>
          <p:cNvSpPr txBox="1"/>
          <p:nvPr/>
        </p:nvSpPr>
        <p:spPr>
          <a:xfrm>
            <a:off x="683568" y="6148145"/>
            <a:ext cx="3883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Успение Богоматери. Фреска Троицкой церкви монастыря в Сопочанах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upload.wikimedia.org/wikipedia/commons/1/16/Uspenje_presvete_Bogorodice_-_Sopocani.jpg" id="532" name="Google Shape;53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9768" y="4254954"/>
            <a:ext cx="4471913" cy="24779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8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Литература, архитектура и живопись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538" name="Google Shape;538;p28"/>
          <p:cNvSpPr txBox="1"/>
          <p:nvPr/>
        </p:nvSpPr>
        <p:spPr>
          <a:xfrm>
            <a:off x="172898" y="1679969"/>
            <a:ext cx="5149200" cy="203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Значимую роль в живописной культуре Сред- невековья играли книжные миниатюры. Они стали важной составляющей чешского сборни- ка евангельских текстов «Вышеградский ко- декс» (XI в.). По количеству миниатюр и оформ- лению он принадлежит к наиболее интерес- ным рукописям средневековой Европы.</a:t>
            </a:r>
            <a:endParaRPr/>
          </a:p>
        </p:txBody>
      </p:sp>
      <p:sp>
        <p:nvSpPr>
          <p:cNvPr id="539" name="Google Shape;539;p28"/>
          <p:cNvSpPr txBox="1"/>
          <p:nvPr/>
        </p:nvSpPr>
        <p:spPr>
          <a:xfrm>
            <a:off x="1907704" y="6150552"/>
            <a:ext cx="34563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Поклонение волхвов. Миниатюра из «Вышеградского кодекса»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iskusstvoed.ru/wp-content/uploads/2017/02/%D0%92%D1%8B%D1%88%D0%B5%D0%B3%D1%80%D0%B0%D0%B4%D1%81%D0%BA%D0%B8%D0%B9-%D0%BA%D0%BE%D0%B4%D0%B5%D0%BA%D1%81.-%D0%9F%D0%BE%D0%BA%D0%BB%D0%BE%D0%BD%D0%B5%D0%BD%D0%B8%D0%B5-%D0%B2%D0%BE%D0%BB%D1%85%D0%B2%D0%BE%D0%B2.-1085.jpg" id="540" name="Google Shape;540;p28"/>
          <p:cNvPicPr preferRelativeResize="0"/>
          <p:nvPr/>
        </p:nvPicPr>
        <p:blipFill rotWithShape="1">
          <a:blip r:embed="rId3">
            <a:alphaModFix/>
          </a:blip>
          <a:srcRect b="0" l="1838" r="989" t="647"/>
          <a:stretch/>
        </p:blipFill>
        <p:spPr>
          <a:xfrm>
            <a:off x="5364088" y="1700808"/>
            <a:ext cx="3600400" cy="503451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9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Влияние религии на духовное и культурное развитие славян</a:t>
            </a:r>
            <a:endParaRPr/>
          </a:p>
        </p:txBody>
      </p:sp>
      <p:grpSp>
        <p:nvGrpSpPr>
          <p:cNvPr id="546" name="Google Shape;546;p29"/>
          <p:cNvGrpSpPr/>
          <p:nvPr/>
        </p:nvGrpSpPr>
        <p:grpSpPr>
          <a:xfrm>
            <a:off x="228617" y="1631772"/>
            <a:ext cx="8723433" cy="5034614"/>
            <a:chOff x="49105" y="2972"/>
            <a:chExt cx="8723433" cy="5034614"/>
          </a:xfrm>
        </p:grpSpPr>
        <p:sp>
          <p:nvSpPr>
            <p:cNvPr id="547" name="Google Shape;547;p29"/>
            <p:cNvSpPr/>
            <p:nvPr/>
          </p:nvSpPr>
          <p:spPr>
            <a:xfrm>
              <a:off x="49105" y="2972"/>
              <a:ext cx="4150736" cy="70965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9"/>
            <p:cNvSpPr txBox="1"/>
            <p:nvPr/>
          </p:nvSpPr>
          <p:spPr>
            <a:xfrm>
              <a:off x="69890" y="23757"/>
              <a:ext cx="4109166" cy="6680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Влияние религии на духовное и культурное развитие славян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464178" y="712624"/>
              <a:ext cx="415073" cy="43761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0" name="Google Shape;550;p29"/>
            <p:cNvSpPr/>
            <p:nvPr/>
          </p:nvSpPr>
          <p:spPr>
            <a:xfrm>
              <a:off x="879252" y="890037"/>
              <a:ext cx="7891311" cy="52040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9"/>
            <p:cNvSpPr txBox="1"/>
            <p:nvPr/>
          </p:nvSpPr>
          <p:spPr>
            <a:xfrm>
              <a:off x="894494" y="905279"/>
              <a:ext cx="7860827" cy="489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Принятие христианства способствовало приобщению славян к европейс- кой цивилизации.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464178" y="712624"/>
              <a:ext cx="415073" cy="12300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3" name="Google Shape;553;p29"/>
            <p:cNvSpPr/>
            <p:nvPr/>
          </p:nvSpPr>
          <p:spPr>
            <a:xfrm>
              <a:off x="879252" y="1587858"/>
              <a:ext cx="7891311" cy="70965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9"/>
            <p:cNvSpPr txBox="1"/>
            <p:nvPr/>
          </p:nvSpPr>
          <p:spPr>
            <a:xfrm>
              <a:off x="900037" y="1608643"/>
              <a:ext cx="7849741" cy="6680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Христианство кардинально меняло устои и традиции общества, отменяло обычаи, связанные с язычеством, требовало соблюдения строгих мораль- ных принципов.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464178" y="712624"/>
              <a:ext cx="415073" cy="228373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6" name="Google Shape;556;p29"/>
            <p:cNvSpPr/>
            <p:nvPr/>
          </p:nvSpPr>
          <p:spPr>
            <a:xfrm>
              <a:off x="879252" y="2474922"/>
              <a:ext cx="7891311" cy="104287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29"/>
            <p:cNvSpPr txBox="1"/>
            <p:nvPr/>
          </p:nvSpPr>
          <p:spPr>
            <a:xfrm>
              <a:off x="909797" y="2505467"/>
              <a:ext cx="7830221" cy="98178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 принятием христианства среди славян стала распространяться грамот- ность. Славянский язык стал третьим языком в Европе, на котором офи- циально разрешалось вести богослужение (вслед за латинским и гречес- ким)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464178" y="712624"/>
              <a:ext cx="415073" cy="333741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59" name="Google Shape;559;p29"/>
            <p:cNvSpPr/>
            <p:nvPr/>
          </p:nvSpPr>
          <p:spPr>
            <a:xfrm>
              <a:off x="879252" y="3695210"/>
              <a:ext cx="7891311" cy="70965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9"/>
            <p:cNvSpPr txBox="1"/>
            <p:nvPr/>
          </p:nvSpPr>
          <p:spPr>
            <a:xfrm>
              <a:off x="900037" y="3715995"/>
              <a:ext cx="7849741" cy="66808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Центрами развития местной культуры стали монастыри. В них писали и переписывали книги, создавали книжные миниатюры. При них формиро- вались местные литературные школы.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464178" y="712624"/>
              <a:ext cx="415073" cy="409730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2" name="Google Shape;562;p29"/>
            <p:cNvSpPr/>
            <p:nvPr/>
          </p:nvSpPr>
          <p:spPr>
            <a:xfrm>
              <a:off x="879252" y="4582274"/>
              <a:ext cx="7893286" cy="45531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9"/>
            <p:cNvSpPr txBox="1"/>
            <p:nvPr/>
          </p:nvSpPr>
          <p:spPr>
            <a:xfrm>
              <a:off x="892588" y="4595610"/>
              <a:ext cx="7866614" cy="4286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Важную роль христианство сыграло в развитии зодчества и живописи.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pic>
        <p:nvPicPr>
          <p:cNvPr descr="kapishe" id="117" name="Google Shape;1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3325" y="1700808"/>
            <a:ext cx="4037831" cy="50405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18" name="Google Shape;118;p3"/>
          <p:cNvSpPr txBox="1"/>
          <p:nvPr/>
        </p:nvSpPr>
        <p:spPr>
          <a:xfrm>
            <a:off x="3923927" y="6402814"/>
            <a:ext cx="103939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Капище</a:t>
            </a:r>
            <a:endParaRPr b="0" i="0" sz="16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107504" y="1700808"/>
            <a:ext cx="4752600" cy="230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Первые письменные свидетельства харак- теризуют славян как </a:t>
            </a:r>
            <a:r>
              <a:rPr b="1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язычников</a:t>
            </a:r>
            <a:r>
              <a:rPr b="0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Они пок- лонялись силам природы и чтили разных духов и богов. Чаще всего славяне моли- лись в природном окружении - в рощах, около родников, на холмах. Специальных храмов первоначально не было или они были очень простыми.</a:t>
            </a:r>
            <a:endParaRPr/>
          </a:p>
        </p:txBody>
      </p:sp>
      <p:sp>
        <p:nvSpPr>
          <p:cNvPr id="120" name="Google Shape;120;p3"/>
          <p:cNvSpPr txBox="1"/>
          <p:nvPr/>
        </p:nvSpPr>
        <p:spPr>
          <a:xfrm>
            <a:off x="107504" y="4007067"/>
            <a:ext cx="4752600" cy="646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Язычество</a:t>
            </a:r>
            <a:r>
              <a:rPr b="0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– религия, основанная на пок- лонении многим богам, идолопоклонство.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107504" y="4725144"/>
            <a:ext cx="4752529" cy="92333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Капище (святилище)</a:t>
            </a:r>
            <a:r>
              <a:rPr b="0" i="0" lang="ru-RU" sz="18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– место поклонения, культовое место, на котором устанавлива- лись идолы языческих богов.</a:t>
            </a:r>
            <a:endParaRPr b="0" i="0" sz="1800" u="none" cap="none" strike="noStrik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09868" y="3888609"/>
            <a:ext cx="10395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Домовик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07504" y="1556792"/>
            <a:ext cx="8893800" cy="230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Согласно представлениям древних славян, весь мир был населён различными ду- хами. Рядом с человеком «жили» благосклонные к нему духи: в доме - домовик, в поле - полевик, в бане - банник и т.д. Но когда славянин удалялся от дома, духи ста- новились в его представлении всё более недружелюбными: в лесу подстерегали лешие и кикиморы, в воде и около неё – водяные и опасные русалки, а ночью мог- ли нападать ночницы. Славянин должен был знать, как правильно защищаться от злобных духов, и носил различные обереги. Одежду и дома украшали оберегающи- ми изображениями, например, в виде солнца.</a:t>
            </a:r>
            <a:endParaRPr/>
          </a:p>
        </p:txBody>
      </p:sp>
      <p:pic>
        <p:nvPicPr>
          <p:cNvPr descr="https://static.wikia.nocookie.net/mythological-creation/images/3/38/%D0%94%D0%BE%D0%BC%D0%BE%D0%B2%D0%BE%D0%B9.jpg/revision/latest/scale-to-width-down/350?cb=20161220073315&amp;path-prefix=ru" id="129" name="Google Shape;1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1" y="3789040"/>
            <a:ext cx="1476480" cy="1995358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8/88/%D0%9F%D0%BE%D0%BB%D0%B5%D0%B2%D0%B8%D0%BA.gif/revision/latest/scale-to-width-down/350?cb=20180401100640&amp;path-prefix=ru" id="130" name="Google Shape;13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624" y="4880878"/>
            <a:ext cx="1656184" cy="1982689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e/e6/%D0%91%D0%B0%D0%BD%D0%BD%D0%B8%D0%BA.jpg/revision/latest/scale-to-width-down/350?cb=20160918142304&amp;path-prefix=ru" id="131" name="Google Shape;131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9975" y="3696073"/>
            <a:ext cx="2023393" cy="1971364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4/40/%D0%9B%D0%B5%D1%88%D0%B8%D0%B9.jpg/revision/latest/scale-to-width-down/350?cb=20170629065708&amp;path-prefix=ru" id="132" name="Google Shape;132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23756" y="5185176"/>
            <a:ext cx="2119224" cy="1695379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8/88/%D0%9A%D0%B8%D0%BA%D0%B8%D0%BC%D0%BE%D1%80%D0%B0.jpg/revision/latest/scale-to-width-down/349?cb=20160521090927&amp;path-prefix=ru" id="133" name="Google Shape;13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58524" y="3663421"/>
            <a:ext cx="1512168" cy="2166429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8/8e/%D0%92%D0%BE%D0%B4%D1%8F%D0%BD%D0%BE%D0%B9.jpg/revision/latest/scale-to-width-down/350?cb=20190826152839&amp;path-prefix=ru" id="134" name="Google Shape;134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18136" y="4904375"/>
            <a:ext cx="1519822" cy="1975768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https://static.wikia.nocookie.net/mythological-creation/images/e/e5/%D0%A0%D1%83%D1%81%D0%B0%D0%BB%D0%BA%D0%B0.jpg/revision/latest/scale-to-width-down/350?cb=20180610171755&amp;path-prefix=ru" id="135" name="Google Shape;135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>
            <a:off x="6351556" y="3501008"/>
            <a:ext cx="1601735" cy="1903777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17292" y="4589349"/>
            <a:ext cx="1638629" cy="2274218"/>
          </a:xfrm>
          <a:prstGeom prst="ellipse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7" name="Google Shape;137;p4"/>
          <p:cNvSpPr txBox="1"/>
          <p:nvPr/>
        </p:nvSpPr>
        <p:spPr>
          <a:xfrm>
            <a:off x="439164" y="6486081"/>
            <a:ext cx="1039397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Полевик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3698385" y="3789053"/>
            <a:ext cx="10395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Банник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2353607" y="6486006"/>
            <a:ext cx="10395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Леший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5518118" y="3593365"/>
            <a:ext cx="11442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Кикимора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4737882" y="6486081"/>
            <a:ext cx="11442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Водяной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7764512" y="3683281"/>
            <a:ext cx="11442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Русалка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6809209" y="6486056"/>
            <a:ext cx="1144200" cy="338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Ночница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grpSp>
        <p:nvGrpSpPr>
          <p:cNvPr id="149" name="Google Shape;149;p5"/>
          <p:cNvGrpSpPr/>
          <p:nvPr/>
        </p:nvGrpSpPr>
        <p:grpSpPr>
          <a:xfrm>
            <a:off x="155106" y="1631742"/>
            <a:ext cx="8833789" cy="5106682"/>
            <a:chOff x="12262" y="2942"/>
            <a:chExt cx="8833789" cy="5106682"/>
          </a:xfrm>
        </p:grpSpPr>
        <p:sp>
          <p:nvSpPr>
            <p:cNvPr id="150" name="Google Shape;150;p5"/>
            <p:cNvSpPr/>
            <p:nvPr/>
          </p:nvSpPr>
          <p:spPr>
            <a:xfrm>
              <a:off x="3114223" y="4641000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3370840" y="4673214"/>
              <a:ext cx="27012" cy="2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12450" y="2556284"/>
              <a:ext cx="540246" cy="213043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727626" y="3566555"/>
              <a:ext cx="109893" cy="1098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3114223" y="3539997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3370840" y="3572211"/>
              <a:ext cx="27012" cy="2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12450" y="2556284"/>
              <a:ext cx="540246" cy="102943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60000" y="0"/>
                  </a:lnTo>
                  <a:lnTo>
                    <a:pt x="6000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753508" y="3041936"/>
              <a:ext cx="58129" cy="581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114223" y="2438993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3370840" y="2471207"/>
              <a:ext cx="27012" cy="2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12450" y="2438993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153924"/>
                  </a:moveTo>
                  <a:lnTo>
                    <a:pt x="60000" y="153924"/>
                  </a:lnTo>
                  <a:lnTo>
                    <a:pt x="60000" y="60000"/>
                  </a:ln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5"/>
            <p:cNvSpPr txBox="1"/>
            <p:nvPr/>
          </p:nvSpPr>
          <p:spPr>
            <a:xfrm>
              <a:off x="768949" y="2471089"/>
              <a:ext cx="27248" cy="272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3114223" y="1409560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3370840" y="1441774"/>
              <a:ext cx="27012" cy="2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12450" y="1455280"/>
              <a:ext cx="540246" cy="1101003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751913" y="1975122"/>
              <a:ext cx="61320" cy="61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114223" y="380127"/>
              <a:ext cx="540246" cy="91440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3370840" y="412340"/>
              <a:ext cx="27012" cy="270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12450" y="425847"/>
              <a:ext cx="540246" cy="2130436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60000" y="12000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727626" y="1436118"/>
              <a:ext cx="109893" cy="1098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5400000">
              <a:off x="-2290985" y="2306189"/>
              <a:ext cx="5106682" cy="500189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 txBox="1"/>
            <p:nvPr/>
          </p:nvSpPr>
          <p:spPr>
            <a:xfrm rot="-5400000">
              <a:off x="-2290985" y="2306189"/>
              <a:ext cx="5106682" cy="50018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черты славянского язычества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52696" y="14073"/>
              <a:ext cx="2061526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 txBox="1"/>
            <p:nvPr/>
          </p:nvSpPr>
          <p:spPr>
            <a:xfrm>
              <a:off x="1052696" y="14073"/>
              <a:ext cx="2061526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анимизм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654470" y="14073"/>
              <a:ext cx="5191580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3654470" y="14073"/>
              <a:ext cx="5191580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вера в существование души и духов, в одушев- лённость всей природы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052696" y="1043507"/>
              <a:ext cx="2061526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1052696" y="1043507"/>
              <a:ext cx="2061526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культ предков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3654470" y="1043507"/>
              <a:ext cx="5191580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3654470" y="1043507"/>
              <a:ext cx="5191580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поклонение умершим прародителям и сороди- чам, вера в то, что предки магически участвуют в жизни потомков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052696" y="2072940"/>
              <a:ext cx="2061526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1052696" y="2072940"/>
              <a:ext cx="2061526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развитая низшая мифология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3654470" y="2072940"/>
              <a:ext cx="5191580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 txBox="1"/>
            <p:nvPr/>
          </p:nvSpPr>
          <p:spPr>
            <a:xfrm>
              <a:off x="3654470" y="2072940"/>
              <a:ext cx="5191580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демонология – мифы о множестве духов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52696" y="3102373"/>
              <a:ext cx="2061526" cy="966687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 txBox="1"/>
            <p:nvPr/>
          </p:nvSpPr>
          <p:spPr>
            <a:xfrm>
              <a:off x="1052696" y="3102373"/>
              <a:ext cx="2061526" cy="9666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примитивная магия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654470" y="3102373"/>
              <a:ext cx="5191580" cy="966687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3654470" y="3102373"/>
              <a:ext cx="5191580" cy="96668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совокупность действий и слов, якобы обладаю- щих чудодейственными свойствами и способных подчинить так называемые сверхъестественные силы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052696" y="4274947"/>
              <a:ext cx="2061526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 txBox="1"/>
            <p:nvPr/>
          </p:nvSpPr>
          <p:spPr>
            <a:xfrm>
              <a:off x="1052696" y="4274947"/>
              <a:ext cx="2061526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антропоцентризм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654470" y="4274947"/>
              <a:ext cx="5191580" cy="823546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 txBox="1"/>
            <p:nvPr/>
          </p:nvSpPr>
          <p:spPr>
            <a:xfrm>
              <a:off x="3654470" y="4274947"/>
              <a:ext cx="5191580" cy="823546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мировоззренческое представление, согласно ко- торому человек – средоточие Вселенной и цель всех совершающихся в мире событий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6"/>
          <p:cNvPicPr preferRelativeResize="0"/>
          <p:nvPr/>
        </p:nvPicPr>
        <p:blipFill rotWithShape="1">
          <a:blip r:embed="rId3">
            <a:alphaModFix/>
          </a:blip>
          <a:srcRect b="0" l="0" r="0" t="6079"/>
          <a:stretch/>
        </p:blipFill>
        <p:spPr>
          <a:xfrm>
            <a:off x="107504" y="1534771"/>
            <a:ext cx="3960440" cy="51882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7" name="Google Shape;197;p6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2795234" y="1493493"/>
            <a:ext cx="6214800" cy="230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Славянская религия формировалась на протяжении дол- гого периода в процессе выделения древних славян из индоевропейской общности во II–I тыс. до н.э. и во взаи- модействии с мифологией и религией соседних народов. Славянские языческие представления имеют общие чер- ты с мифологией ираноязычных кочевников степей сов- ременной Украины - скифов, с мифологией и религией воинственных германцев и кельтов. Мы мало знаем о бо-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4067944" y="6384434"/>
            <a:ext cx="2606780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Прокопий Кессарийский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3707904" y="3645024"/>
            <a:ext cx="5302200" cy="203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жествах и верованиях славян в древнейший пе- риод. Это объясняется многими факторами, и прежде всего - отсутствием в то время у славян собственной письменности. Одним из первых описаний их религии является свидетельство византийского историка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Прокопия Кесарийс- кого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относящееся к VI в.</a:t>
            </a:r>
            <a:endParaRPr/>
          </a:p>
        </p:txBody>
      </p:sp>
    </p:spTree>
  </p:cSld>
  <p:clrMapOvr>
    <a:masterClrMapping/>
  </p:clrMapOvr>
  <p:transition spd="med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97101"/>
            <a:ext cx="4932040" cy="51309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07" name="Google Shape;207;p7"/>
          <p:cNvSpPr txBox="1"/>
          <p:nvPr/>
        </p:nvSpPr>
        <p:spPr>
          <a:xfrm>
            <a:off x="133490" y="6492646"/>
            <a:ext cx="1224136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Владимир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7"/>
          <p:cNvSpPr txBox="1"/>
          <p:nvPr/>
        </p:nvSpPr>
        <p:spPr>
          <a:xfrm>
            <a:off x="3203848" y="1493493"/>
            <a:ext cx="5806200" cy="147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Через несколько веков автор «Повести временных лет» подробно описал религиозную реформу, осу- ществленную киевским князем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Владимиром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в </a:t>
            </a:r>
            <a:r>
              <a:rPr b="1"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980 г.</a:t>
            </a: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ходе которой князь попытался создать единый для всей Руси пантеон языческих богов.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9" name="Google Shape;209;p7"/>
          <p:cNvGrpSpPr/>
          <p:nvPr/>
        </p:nvGrpSpPr>
        <p:grpSpPr>
          <a:xfrm>
            <a:off x="4113512" y="2971949"/>
            <a:ext cx="4850976" cy="3736550"/>
            <a:chOff x="405608" y="1128"/>
            <a:chExt cx="4850976" cy="3736550"/>
          </a:xfrm>
        </p:grpSpPr>
        <p:sp>
          <p:nvSpPr>
            <p:cNvPr id="210" name="Google Shape;210;p7"/>
            <p:cNvSpPr/>
            <p:nvPr/>
          </p:nvSpPr>
          <p:spPr>
            <a:xfrm>
              <a:off x="405608" y="1128"/>
              <a:ext cx="4130892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85A4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7"/>
            <p:cNvSpPr txBox="1"/>
            <p:nvPr/>
          </p:nvSpPr>
          <p:spPr>
            <a:xfrm>
              <a:off x="418483" y="14003"/>
              <a:ext cx="4105142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Пантеон богов князя Владимира</a:t>
              </a:r>
              <a:endParaRPr b="1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818698" y="440722"/>
              <a:ext cx="413089" cy="32969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3" name="Google Shape;213;p7"/>
            <p:cNvSpPr/>
            <p:nvPr/>
          </p:nvSpPr>
          <p:spPr>
            <a:xfrm>
              <a:off x="1231787" y="550621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7"/>
            <p:cNvSpPr txBox="1"/>
            <p:nvPr/>
          </p:nvSpPr>
          <p:spPr>
            <a:xfrm>
              <a:off x="1244662" y="563496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Перун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главный бог, бог грома и молний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818698" y="440722"/>
              <a:ext cx="413089" cy="87918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6" name="Google Shape;216;p7"/>
            <p:cNvSpPr/>
            <p:nvPr/>
          </p:nvSpPr>
          <p:spPr>
            <a:xfrm>
              <a:off x="1231787" y="1100113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7"/>
            <p:cNvSpPr txBox="1"/>
            <p:nvPr/>
          </p:nvSpPr>
          <p:spPr>
            <a:xfrm>
              <a:off x="1244662" y="1112988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Хорс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бог солнца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18698" y="440722"/>
              <a:ext cx="413089" cy="14286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19" name="Google Shape;219;p7"/>
            <p:cNvSpPr/>
            <p:nvPr/>
          </p:nvSpPr>
          <p:spPr>
            <a:xfrm>
              <a:off x="1231787" y="1649606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7"/>
            <p:cNvSpPr txBox="1"/>
            <p:nvPr/>
          </p:nvSpPr>
          <p:spPr>
            <a:xfrm>
              <a:off x="1244662" y="1662481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Даждьбог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бог плодородия и сол- нечного света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18698" y="440722"/>
              <a:ext cx="413089" cy="197817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2" name="Google Shape;222;p7"/>
            <p:cNvSpPr/>
            <p:nvPr/>
          </p:nvSpPr>
          <p:spPr>
            <a:xfrm>
              <a:off x="1231787" y="2199099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7"/>
            <p:cNvSpPr txBox="1"/>
            <p:nvPr/>
          </p:nvSpPr>
          <p:spPr>
            <a:xfrm>
              <a:off x="1244662" y="2211974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Стрибог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бог ветра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8698" y="440722"/>
              <a:ext cx="413089" cy="252766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5" name="Google Shape;225;p7"/>
            <p:cNvSpPr/>
            <p:nvPr/>
          </p:nvSpPr>
          <p:spPr>
            <a:xfrm>
              <a:off x="1231787" y="2748591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7"/>
            <p:cNvSpPr txBox="1"/>
            <p:nvPr/>
          </p:nvSpPr>
          <p:spPr>
            <a:xfrm>
              <a:off x="1244662" y="2761466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Семаргл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бог огня и огненных жерт- воприношений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8698" y="440722"/>
              <a:ext cx="413089" cy="307715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7590A5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8" name="Google Shape;228;p7"/>
            <p:cNvSpPr/>
            <p:nvPr/>
          </p:nvSpPr>
          <p:spPr>
            <a:xfrm>
              <a:off x="1231787" y="3298084"/>
              <a:ext cx="4024797" cy="43959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9050">
              <a:solidFill>
                <a:srgbClr val="93B6D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7"/>
            <p:cNvSpPr txBox="1"/>
            <p:nvPr/>
          </p:nvSpPr>
          <p:spPr>
            <a:xfrm>
              <a:off x="1244662" y="3310959"/>
              <a:ext cx="3999047" cy="41384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Мокошь</a:t>
              </a:r>
              <a:r>
                <a:rPr lang="ru-RU" sz="18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– богиня земли, урожая, покровительница ремёсел</a:t>
              </a:r>
              <a:endParaRPr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p:transition spd="med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235" name="Google Shape;235;p8"/>
          <p:cNvSpPr txBox="1"/>
          <p:nvPr/>
        </p:nvSpPr>
        <p:spPr>
          <a:xfrm>
            <a:off x="107504" y="1659046"/>
            <a:ext cx="4320600" cy="341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Крупным религиозным языческим центром у славян был храм бога Свято- вита на о. Руян (современный о. Рюген в Германии). Этот бог почитался всеми племенами славян по реке Лабе (Эль- бе). Защищая Святовита и свою землю, полабские славяне долго сражались со </a:t>
            </a:r>
            <a:endParaRPr sz="18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Священной Римской империей и пыта- лись противостоять немецкому втор- жению, однако потерпели поражение, в результате чего храм был уничтожен, а население приняло христианство.</a:t>
            </a:r>
            <a:endParaRPr/>
          </a:p>
        </p:txBody>
      </p:sp>
      <p:pic>
        <p:nvPicPr>
          <p:cNvPr descr="https://upload.wikimedia.org/wikipedia/commons/thumb/0/0e/Slav-7-8-obrez.png/800px-Slav-7-8-obrez.png" id="236" name="Google Shape;236;p8"/>
          <p:cNvPicPr preferRelativeResize="0"/>
          <p:nvPr/>
        </p:nvPicPr>
        <p:blipFill rotWithShape="1">
          <a:blip r:embed="rId3">
            <a:alphaModFix/>
          </a:blip>
          <a:srcRect b="1463" l="1032" r="2221" t="1188"/>
          <a:stretch/>
        </p:blipFill>
        <p:spPr>
          <a:xfrm>
            <a:off x="4474250" y="1700808"/>
            <a:ext cx="4548798" cy="50405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7" name="Google Shape;237;p8"/>
          <p:cNvSpPr/>
          <p:nvPr/>
        </p:nvSpPr>
        <p:spPr>
          <a:xfrm>
            <a:off x="4860032" y="2791834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38100" rotWithShape="0" dir="5400000" dist="254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>
            <a:off x="4865386" y="2523619"/>
            <a:ext cx="720080" cy="252608"/>
          </a:xfrm>
          <a:prstGeom prst="wedgeRectCallout">
            <a:avLst>
              <a:gd fmla="val -26823" name="adj1"/>
              <a:gd fmla="val 6933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Рюген</a:t>
            </a:r>
            <a:endParaRPr b="1"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9" name="Google Shape;23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5856" y="3153541"/>
            <a:ext cx="2918782" cy="36034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0" name="Google Shape;240;p8"/>
          <p:cNvSpPr txBox="1"/>
          <p:nvPr/>
        </p:nvSpPr>
        <p:spPr>
          <a:xfrm>
            <a:off x="2123728" y="6172200"/>
            <a:ext cx="21675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Идол Святовита. 1990-е гг.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/>
          <p:nvPr>
            <p:ph type="title"/>
          </p:nvPr>
        </p:nvSpPr>
        <p:spPr>
          <a:xfrm>
            <a:off x="142844" y="0"/>
            <a:ext cx="8858312" cy="1219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accent2"/>
                </a:solidFill>
              </a:rPr>
              <a:t>Язычество славян</a:t>
            </a:r>
            <a:endParaRPr b="1" sz="4000">
              <a:solidFill>
                <a:schemeClr val="accent2"/>
              </a:solidFill>
            </a:endParaRPr>
          </a:p>
        </p:txBody>
      </p:sp>
      <p:sp>
        <p:nvSpPr>
          <p:cNvPr id="246" name="Google Shape;246;p9"/>
          <p:cNvSpPr txBox="1"/>
          <p:nvPr/>
        </p:nvSpPr>
        <p:spPr>
          <a:xfrm>
            <a:off x="107504" y="1659046"/>
            <a:ext cx="8928900" cy="230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 приходом христианства языческие верования славян сохранились в культурных и календарных праздниках, в традициях. В честь летнего солнцестояния славяне продолжают отмечать Купальскую ночь, которая до сих пор считается самым счас- тливым и чудесным временем в году. В период зимнего солнцестояния все славян- ские народы празднуют Коляды, когда весёлыми обрядами стремятся отогнать враждебные силы и вновь «повернуть солнце на лето». Очень много языческих представлений сохранилось в фольклорных произведениях: сказках, былинах, ле- гендах и преданиях.</a:t>
            </a:r>
            <a:endParaRPr/>
          </a:p>
        </p:txBody>
      </p:sp>
      <p:pic>
        <p:nvPicPr>
          <p:cNvPr descr="ÐÑÐ¿Ð°Ð»ÑÑÐºÐ°Ñ Ð½Ð¾ÑÑ (Ð¢Ð°ÑÑÑÐ½Ð° ÐÐµÐ³ÐºÐ¾ÑÑÑÐ¿) / ÐÑÐ¾Ð·Ð°.ÑÑ" id="247" name="Google Shape;2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45" y="3988106"/>
            <a:ext cx="4357148" cy="27232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48" name="Google Shape;24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5076" y="3789040"/>
            <a:ext cx="2650080" cy="292228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9" name="Google Shape;249;p9"/>
          <p:cNvSpPr txBox="1"/>
          <p:nvPr/>
        </p:nvSpPr>
        <p:spPr>
          <a:xfrm>
            <a:off x="4499993" y="6153692"/>
            <a:ext cx="1521900" cy="585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Купальская ночь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4855535" y="3761029"/>
            <a:ext cx="1521972" cy="3385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Коляды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>
    <p:diamond/>
  </p:transition>
</p:sld>
</file>

<file path=ppt/theme/theme1.xml><?xml version="1.0" encoding="utf-8"?>
<a:theme xmlns:a="http://schemas.openxmlformats.org/drawingml/2006/main" xmlns:r="http://schemas.openxmlformats.org/officeDocument/2006/relationships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2007-05-01T17:03:23Z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filetime>2022-12-19T10:00:00Z</vt:filetime>
  </property>
</Properties>
</file>