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6858000" cx="12192000"/>
  <p:notesSz cx="6858000" cy="9144000"/>
  <p:embeddedFontLst>
    <p:embeddedFont>
      <p:font typeface="Cambria Math"/>
      <p:regular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8" roundtripDataSignature="AMtx7mgy8eHqICaK3P6NKZyw8wYt6kJ1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5D337A0-BC24-40B3-94C6-E6B80596421D}">
  <a:tblStyle styleId="{15D337A0-BC24-40B3-94C6-E6B80596421D}" styleName="Table_0">
    <a:wholeTbl>
      <a:tcTxStyle b="off" i="off">
        <a:font>
          <a:latin typeface="Euphemia"/>
          <a:ea typeface="Euphemia"/>
          <a:cs typeface="Euphemia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8E8"/>
          </a:solidFill>
        </a:fill>
      </a:tcStyle>
    </a:wholeTbl>
    <a:band1H>
      <a:tcTxStyle/>
      <a:tcStyle>
        <a:fill>
          <a:solidFill>
            <a:srgbClr val="CFCECD"/>
          </a:solidFill>
        </a:fill>
      </a:tcStyle>
    </a:band1H>
    <a:band2H>
      <a:tcTxStyle/>
    </a:band2H>
    <a:band1V>
      <a:tcTxStyle/>
      <a:tcStyle>
        <a:fill>
          <a:solidFill>
            <a:srgbClr val="CFCECD"/>
          </a:solidFill>
        </a:fill>
      </a:tcStyle>
    </a:band1V>
    <a:band2V>
      <a:tcTxStyle/>
    </a:band2V>
    <a:lastCol>
      <a:tcTxStyle b="on" i="off">
        <a:font>
          <a:latin typeface="Euphemia"/>
          <a:ea typeface="Euphemia"/>
          <a:cs typeface="Euphemia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Euphemia"/>
          <a:ea typeface="Euphemia"/>
          <a:cs typeface="Euphemia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Euphemia"/>
          <a:ea typeface="Euphemia"/>
          <a:cs typeface="Euphemia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Euphemia"/>
          <a:ea typeface="Euphemia"/>
          <a:cs typeface="Euphemia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CambriaMath-regular.fntdata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8" Type="http://customschemas.google.com/relationships/presentationmetadata" Target="meta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18" name="Google Shape;118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8" name="Google Shape;238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 с рисунком" showMasterSp="0">
  <p:cSld name="Титульный слайд с рисунком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20" name="Google Shape;20;p12"/>
            <p:cNvCxnSpPr/>
            <p:nvPr/>
          </p:nvCxnSpPr>
          <p:spPr>
            <a:xfrm>
              <a:off x="507492" y="1564644"/>
              <a:ext cx="8129016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1" name="Google Shape;21;p12"/>
            <p:cNvCxnSpPr/>
            <p:nvPr/>
          </p:nvCxnSpPr>
          <p:spPr>
            <a:xfrm>
              <a:off x="507492" y="1501519"/>
              <a:ext cx="8129016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22" name="Google Shape;22;p12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23" name="Google Shape;23;p12"/>
            <p:cNvCxnSpPr/>
            <p:nvPr/>
          </p:nvCxnSpPr>
          <p:spPr>
            <a:xfrm>
              <a:off x="507492" y="1564644"/>
              <a:ext cx="8129016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4" name="Google Shape;24;p12"/>
            <p:cNvCxnSpPr/>
            <p:nvPr/>
          </p:nvCxnSpPr>
          <p:spPr>
            <a:xfrm>
              <a:off x="507492" y="1501519"/>
              <a:ext cx="8129016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5" name="Google Shape;25;p12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2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2"/>
          <p:cNvSpPr txBox="1"/>
          <p:nvPr>
            <p:ph type="ctrTitle"/>
          </p:nvPr>
        </p:nvSpPr>
        <p:spPr>
          <a:xfrm>
            <a:off x="1104900" y="2292094"/>
            <a:ext cx="5734050" cy="22196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2" title="Пустой заполнитель, вместо которого можно добавить изображение. Щелкните заполнитель и выберите изображение, которое требуется добавить"/>
          <p:cNvSpPr/>
          <p:nvPr>
            <p:ph idx="2" type="pic"/>
          </p:nvPr>
        </p:nvSpPr>
        <p:spPr>
          <a:xfrm>
            <a:off x="6981063" y="1310656"/>
            <a:ext cx="5210937" cy="4208604"/>
          </a:xfrm>
          <a:prstGeom prst="rect">
            <a:avLst/>
          </a:prstGeom>
          <a:solidFill>
            <a:srgbClr val="DED9D6"/>
          </a:solidFill>
          <a:ln>
            <a:noFill/>
          </a:ln>
        </p:spPr>
      </p:sp>
      <p:sp>
        <p:nvSpPr>
          <p:cNvPr id="29" name="Google Shape;29;p12"/>
          <p:cNvSpPr txBox="1"/>
          <p:nvPr>
            <p:ph idx="1" type="subTitle"/>
          </p:nvPr>
        </p:nvSpPr>
        <p:spPr>
          <a:xfrm>
            <a:off x="1104900" y="4511784"/>
            <a:ext cx="5734050" cy="9555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30" name="Google Shape;30;p12" title="Вкладка ленты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1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1"/>
          <p:cNvSpPr txBox="1"/>
          <p:nvPr>
            <p:ph idx="1" type="body"/>
          </p:nvPr>
        </p:nvSpPr>
        <p:spPr>
          <a:xfrm>
            <a:off x="5641848" y="1600199"/>
            <a:ext cx="5445252" cy="4572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000"/>
            </a:lvl1pPr>
            <a:lvl2pPr indent="-3302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2pPr>
            <a:lvl3pPr indent="-3302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9pPr>
          </a:lstStyle>
          <a:p/>
        </p:txBody>
      </p:sp>
      <p:sp>
        <p:nvSpPr>
          <p:cNvPr id="96" name="Google Shape;96;p21"/>
          <p:cNvSpPr txBox="1"/>
          <p:nvPr>
            <p:ph idx="2" type="body"/>
          </p:nvPr>
        </p:nvSpPr>
        <p:spPr>
          <a:xfrm>
            <a:off x="1104900" y="1600200"/>
            <a:ext cx="4384548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7" name="Google Shape;97;p21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1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1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2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2"/>
          <p:cNvSpPr txBox="1"/>
          <p:nvPr>
            <p:ph idx="1" type="body"/>
          </p:nvPr>
        </p:nvSpPr>
        <p:spPr>
          <a:xfrm rot="5400000">
            <a:off x="3810000" y="-1104900"/>
            <a:ext cx="4572000" cy="99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103" name="Google Shape;103;p22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2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2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showMasterSp="0" type="vertTitleAndTx">
  <p:cSld name="VERTICAL_TITLE_AND_VERTICAL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3"/>
          <p:cNvSpPr txBox="1"/>
          <p:nvPr>
            <p:ph type="title"/>
          </p:nvPr>
        </p:nvSpPr>
        <p:spPr>
          <a:xfrm rot="5400000">
            <a:off x="7323931" y="2413794"/>
            <a:ext cx="5811838" cy="171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3"/>
          <p:cNvSpPr txBox="1"/>
          <p:nvPr>
            <p:ph idx="1" type="body"/>
          </p:nvPr>
        </p:nvSpPr>
        <p:spPr>
          <a:xfrm rot="5400000">
            <a:off x="2248429" y="-778404"/>
            <a:ext cx="5811838" cy="80988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109" name="Google Shape;109;p23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3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3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grpSp>
        <p:nvGrpSpPr>
          <p:cNvPr id="112" name="Google Shape;112;p23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113" name="Google Shape;113;p23"/>
            <p:cNvCxnSpPr/>
            <p:nvPr/>
          </p:nvCxnSpPr>
          <p:spPr>
            <a:xfrm rot="10800000">
              <a:off x="1073150" y="1219201"/>
              <a:ext cx="10058400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4" name="Google Shape;114;p23"/>
            <p:cNvCxnSpPr/>
            <p:nvPr/>
          </p:nvCxnSpPr>
          <p:spPr>
            <a:xfrm rot="10800000">
              <a:off x="1073150" y="1282326"/>
              <a:ext cx="1005840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3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3"/>
          <p:cNvSpPr txBox="1"/>
          <p:nvPr>
            <p:ph idx="1" type="body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34" name="Google Shape;34;p13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3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3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4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4" title="Пустой заполнитель, вместо которого можно добавить изображение. Щелкните заполнитель и выберите изображение, которое требуется добавить"/>
          <p:cNvSpPr/>
          <p:nvPr>
            <p:ph idx="2" type="pic"/>
          </p:nvPr>
        </p:nvSpPr>
        <p:spPr>
          <a:xfrm>
            <a:off x="4654671" y="1600199"/>
            <a:ext cx="6430912" cy="4572001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14"/>
          <p:cNvSpPr txBox="1"/>
          <p:nvPr>
            <p:ph idx="1" type="body"/>
          </p:nvPr>
        </p:nvSpPr>
        <p:spPr>
          <a:xfrm>
            <a:off x="1104900" y="1600200"/>
            <a:ext cx="3396996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41" name="Google Shape;41;p14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4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4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 type="title">
  <p:cSld name="TITLE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5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15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5"/>
          <p:cNvSpPr txBox="1"/>
          <p:nvPr>
            <p:ph type="ctrTitle"/>
          </p:nvPr>
        </p:nvSpPr>
        <p:spPr>
          <a:xfrm>
            <a:off x="1104900" y="2292094"/>
            <a:ext cx="10096500" cy="22196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5"/>
          <p:cNvSpPr txBox="1"/>
          <p:nvPr>
            <p:ph idx="1" type="subTitle"/>
          </p:nvPr>
        </p:nvSpPr>
        <p:spPr>
          <a:xfrm>
            <a:off x="1104898" y="4511784"/>
            <a:ext cx="10096501" cy="9555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49" name="Google Shape;49;p15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5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5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52" name="Google Shape;52;p15" title="Вкладка ленты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showMasterSp="0" type="secHead">
  <p:cSld name="SECTION_HEADER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6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55" name="Google Shape;55;p16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56" name="Google Shape;56;p16"/>
              <p:cNvCxnSpPr/>
              <p:nvPr/>
            </p:nvCxnSpPr>
            <p:spPr>
              <a:xfrm>
                <a:off x="507492" y="1564644"/>
                <a:ext cx="8129016" cy="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7" name="Google Shape;57;p16"/>
              <p:cNvCxnSpPr/>
              <p:nvPr/>
            </p:nvCxnSpPr>
            <p:spPr>
              <a:xfrm>
                <a:off x="507492" y="1501519"/>
                <a:ext cx="8129016" cy="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sp>
          <p:nvSpPr>
            <p:cNvPr id="58" name="Google Shape;58;p16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" name="Google Shape;59;p16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60" name="Google Shape;60;p16"/>
              <p:cNvCxnSpPr/>
              <p:nvPr/>
            </p:nvCxnSpPr>
            <p:spPr>
              <a:xfrm>
                <a:off x="507492" y="1564644"/>
                <a:ext cx="8129016" cy="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1" name="Google Shape;61;p16"/>
              <p:cNvCxnSpPr/>
              <p:nvPr/>
            </p:nvCxnSpPr>
            <p:spPr>
              <a:xfrm>
                <a:off x="507492" y="1501519"/>
                <a:ext cx="8129016" cy="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</p:grpSp>
      <p:sp>
        <p:nvSpPr>
          <p:cNvPr id="62" name="Google Shape;62;p16"/>
          <p:cNvSpPr txBox="1"/>
          <p:nvPr>
            <p:ph type="title"/>
          </p:nvPr>
        </p:nvSpPr>
        <p:spPr>
          <a:xfrm>
            <a:off x="1104899" y="2971806"/>
            <a:ext cx="10071099" cy="1684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1104899" y="4655956"/>
            <a:ext cx="10071099" cy="509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69391"/>
              </a:buClr>
              <a:buSzPts val="2000"/>
              <a:buNone/>
              <a:defRPr sz="2000">
                <a:solidFill>
                  <a:srgbClr val="96939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69391"/>
              </a:buClr>
              <a:buSzPts val="1800"/>
              <a:buNone/>
              <a:defRPr sz="1800">
                <a:solidFill>
                  <a:srgbClr val="96939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9pPr>
          </a:lstStyle>
          <a:p/>
        </p:txBody>
      </p:sp>
      <p:sp>
        <p:nvSpPr>
          <p:cNvPr id="64" name="Google Shape;64;p16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6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67" name="Google Shape;67;p16" title="Вкладка ленты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25880" y="0"/>
            <a:ext cx="1783188" cy="29718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типа объектов" type="twoObj">
  <p:cSld name="TWO_OBJECTS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" type="body"/>
          </p:nvPr>
        </p:nvSpPr>
        <p:spPr>
          <a:xfrm>
            <a:off x="1104900" y="1600200"/>
            <a:ext cx="4914900" cy="4571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175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6pPr>
            <a:lvl7pPr indent="-3175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7pPr>
            <a:lvl8pPr indent="-3175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8pPr>
            <a:lvl9pPr indent="-3175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2" type="body"/>
          </p:nvPr>
        </p:nvSpPr>
        <p:spPr>
          <a:xfrm>
            <a:off x="6172200" y="1600200"/>
            <a:ext cx="4914900" cy="4571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175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6pPr>
            <a:lvl7pPr indent="-3175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7pPr>
            <a:lvl8pPr indent="-3175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" type="body"/>
          </p:nvPr>
        </p:nvSpPr>
        <p:spPr>
          <a:xfrm>
            <a:off x="1104900" y="1600200"/>
            <a:ext cx="4919472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8" name="Google Shape;78;p18"/>
          <p:cNvSpPr txBox="1"/>
          <p:nvPr>
            <p:ph idx="2" type="body"/>
          </p:nvPr>
        </p:nvSpPr>
        <p:spPr>
          <a:xfrm>
            <a:off x="1104900" y="2424112"/>
            <a:ext cx="4919472" cy="3748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79" name="Google Shape;79;p18"/>
          <p:cNvSpPr txBox="1"/>
          <p:nvPr>
            <p:ph idx="3" type="body"/>
          </p:nvPr>
        </p:nvSpPr>
        <p:spPr>
          <a:xfrm>
            <a:off x="6166110" y="1600200"/>
            <a:ext cx="4919472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0" name="Google Shape;80;p18"/>
          <p:cNvSpPr txBox="1"/>
          <p:nvPr>
            <p:ph idx="4" type="body"/>
          </p:nvPr>
        </p:nvSpPr>
        <p:spPr>
          <a:xfrm>
            <a:off x="6166110" y="2424112"/>
            <a:ext cx="4919472" cy="3748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81" name="Google Shape;81;p18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9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9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9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showMasterSp="0" type="blank">
  <p:cSld name="BLANK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0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0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1"/>
          <p:cNvSpPr txBox="1"/>
          <p:nvPr>
            <p:ph idx="1" type="body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1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1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1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grpSp>
        <p:nvGrpSpPr>
          <p:cNvPr id="15" name="Google Shape;15;p11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6" name="Google Shape;16;p11"/>
            <p:cNvCxnSpPr/>
            <p:nvPr/>
          </p:nvCxnSpPr>
          <p:spPr>
            <a:xfrm rot="10800000">
              <a:off x="1073150" y="1219201"/>
              <a:ext cx="10058400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7" name="Google Shape;17;p11"/>
            <p:cNvCxnSpPr/>
            <p:nvPr/>
          </p:nvCxnSpPr>
          <p:spPr>
            <a:xfrm rot="10800000">
              <a:off x="1073150" y="1282326"/>
              <a:ext cx="1005840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"/>
          <p:cNvSpPr txBox="1"/>
          <p:nvPr>
            <p:ph type="ctrTitle"/>
          </p:nvPr>
        </p:nvSpPr>
        <p:spPr>
          <a:xfrm>
            <a:off x="759125" y="2592151"/>
            <a:ext cx="6079825" cy="99643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ru-RU"/>
              <a:t>ФИЛОСОФИЯ</a:t>
            </a:r>
            <a:endParaRPr b="1"/>
          </a:p>
        </p:txBody>
      </p:sp>
      <p:pic>
        <p:nvPicPr>
          <p:cNvPr id="121" name="Google Shape;121;p1" title="Открытая книга на столе, размытые книги на заднем плане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81063" y="1310656"/>
            <a:ext cx="5210937" cy="4208604"/>
          </a:xfrm>
          <a:prstGeom prst="rect">
            <a:avLst/>
          </a:prstGeom>
          <a:solidFill>
            <a:srgbClr val="DED9D6"/>
          </a:solidFill>
          <a:ln>
            <a:noFill/>
          </a:ln>
        </p:spPr>
      </p:pic>
      <p:sp>
        <p:nvSpPr>
          <p:cNvPr id="122" name="Google Shape;122;p1"/>
          <p:cNvSpPr txBox="1"/>
          <p:nvPr>
            <p:ph idx="1" type="subTitle"/>
          </p:nvPr>
        </p:nvSpPr>
        <p:spPr>
          <a:xfrm>
            <a:off x="759125" y="3363877"/>
            <a:ext cx="5734050" cy="34087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/>
              <a:t>Обществоведение (подготовительный курс)</a:t>
            </a:r>
            <a:endParaRPr/>
          </a:p>
        </p:txBody>
      </p:sp>
      <p:sp>
        <p:nvSpPr>
          <p:cNvPr id="123" name="Google Shape;123;p1"/>
          <p:cNvSpPr txBox="1"/>
          <p:nvPr/>
        </p:nvSpPr>
        <p:spPr>
          <a:xfrm>
            <a:off x="1833925" y="715650"/>
            <a:ext cx="784189" cy="70788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37</a:t>
            </a:r>
            <a:endParaRPr b="1"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"/>
          <p:cNvSpPr txBox="1"/>
          <p:nvPr/>
        </p:nvSpPr>
        <p:spPr>
          <a:xfrm>
            <a:off x="6457950" y="5869803"/>
            <a:ext cx="5628426" cy="34087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</a:pPr>
            <a:r>
              <a:rPr b="0" lang="ru-RU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Ситник П.В.</a:t>
            </a:r>
            <a:endParaRPr b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"/>
          <p:cNvSpPr txBox="1"/>
          <p:nvPr/>
        </p:nvSpPr>
        <p:spPr>
          <a:xfrm>
            <a:off x="3144382" y="6449225"/>
            <a:ext cx="5628426" cy="34087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</a:pPr>
            <a:r>
              <a:rPr b="0" lang="ru-RU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2021</a:t>
            </a:r>
            <a:endParaRPr b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" name="Google Shape;126;p1"/>
          <p:cNvPicPr preferRelativeResize="0"/>
          <p:nvPr/>
        </p:nvPicPr>
        <p:blipFill rotWithShape="1">
          <a:blip r:embed="rId4">
            <a:alphaModFix/>
          </a:blip>
          <a:srcRect b="0" l="8036" r="10234" t="0"/>
          <a:stretch/>
        </p:blipFill>
        <p:spPr>
          <a:xfrm>
            <a:off x="6970819" y="1317021"/>
            <a:ext cx="5231423" cy="4202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/>
              <a:t>Литература</a:t>
            </a:r>
            <a:endParaRPr/>
          </a:p>
        </p:txBody>
      </p:sp>
      <p:sp>
        <p:nvSpPr>
          <p:cNvPr id="242" name="Google Shape;242;p10"/>
          <p:cNvSpPr txBox="1"/>
          <p:nvPr>
            <p:ph idx="1" type="body"/>
          </p:nvPr>
        </p:nvSpPr>
        <p:spPr>
          <a:xfrm>
            <a:off x="1104900" y="1483743"/>
            <a:ext cx="5822111" cy="105020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266700" lvl="0" marL="2667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ru-RU">
                <a:latin typeface="Cambria"/>
                <a:ea typeface="Cambria"/>
                <a:cs typeface="Cambria"/>
                <a:sym typeface="Cambria"/>
              </a:rPr>
              <a:t>1. Данилов А.Н. и др. Обществоведение: Учебное по- собие для 10 класса. / Под ред. А.Н.Данилова. – Минск: Адукацыя і выхаванне, 2020, §21.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43" name="Google Shape;24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55468" y="1483743"/>
            <a:ext cx="3966058" cy="520903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Программа</a:t>
            </a:r>
            <a:endParaRPr/>
          </a:p>
        </p:txBody>
      </p:sp>
      <p:sp>
        <p:nvSpPr>
          <p:cNvPr id="133" name="Google Shape;133;p2"/>
          <p:cNvSpPr txBox="1"/>
          <p:nvPr>
            <p:ph idx="1" type="body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lang="ru-RU"/>
              <a:t>Понятие философии и её структура.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lang="ru-RU"/>
              <a:t>Историческая динамика философии.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lang="ru-RU"/>
              <a:t>Философия в системе культуры.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lang="ru-RU"/>
              <a:t>Философские подходы к познанию действительности.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mbria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Понятие философии и её структура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9" name="Google Shape;139;p3"/>
          <p:cNvSpPr/>
          <p:nvPr/>
        </p:nvSpPr>
        <p:spPr>
          <a:xfrm>
            <a:off x="1104900" y="1486356"/>
            <a:ext cx="5838244" cy="1659496"/>
          </a:xfrm>
          <a:prstGeom prst="rect">
            <a:avLst/>
          </a:prstGeom>
          <a:solidFill>
            <a:schemeClr val="lt1"/>
          </a:solidFill>
          <a:ln cap="flat" cmpd="thickThin" w="480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Философия</a:t>
            </a:r>
            <a:r>
              <a:rPr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(др.-греч. φιλοσοφία - любовь к мудрости) – это форма теоретического мышления, которая опе- рирует абстрактными понятиями и формирует систе- му знаний о наиболее общих и фундаментальных ха- рактеристиках реальности и способах её познания че- ловеком</a:t>
            </a:r>
            <a:endParaRPr sz="18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pic>
        <p:nvPicPr>
          <p:cNvPr descr="Ð¡Ð²ÐµÑ Ð² ÐºÐ¾Ð½ÑÐµ ÑÐ¾Ð½Ð½ÐµÐ»Ñ" id="140" name="Google Shape;14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92671" y="1449238"/>
            <a:ext cx="3992911" cy="5270644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41" name="Google Shape;141;p3"/>
          <p:cNvSpPr txBox="1"/>
          <p:nvPr/>
        </p:nvSpPr>
        <p:spPr>
          <a:xfrm>
            <a:off x="5760254" y="6381328"/>
            <a:ext cx="1332417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Карл Ясперс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2" name="Google Shape;142;p3"/>
          <p:cNvSpPr/>
          <p:nvPr/>
        </p:nvSpPr>
        <p:spPr>
          <a:xfrm>
            <a:off x="1104900" y="3295655"/>
            <a:ext cx="5838244" cy="637990"/>
          </a:xfrm>
          <a:prstGeom prst="rect">
            <a:avLst/>
          </a:prstGeom>
          <a:solidFill>
            <a:schemeClr val="lt1"/>
          </a:solidFill>
          <a:ln cap="flat" cmpd="thickThin" w="480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В </a:t>
            </a:r>
            <a:r>
              <a:rPr b="1"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VII-VI вв. до н.э. </a:t>
            </a:r>
            <a:r>
              <a:rPr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философия возникает одновремен- но в </a:t>
            </a:r>
            <a:r>
              <a:rPr b="1"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Древнем Китае, Древней Индии, Древней Греции</a:t>
            </a:r>
            <a:endParaRPr b="1" sz="18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43" name="Google Shape;143;p3"/>
          <p:cNvSpPr/>
          <p:nvPr/>
        </p:nvSpPr>
        <p:spPr>
          <a:xfrm>
            <a:off x="1104900" y="4718112"/>
            <a:ext cx="5838244" cy="1475654"/>
          </a:xfrm>
          <a:prstGeom prst="rect">
            <a:avLst/>
          </a:prstGeom>
          <a:solidFill>
            <a:schemeClr val="lt1"/>
          </a:solidFill>
          <a:ln cap="flat" cmpd="thickThin" w="480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Немецкий философ </a:t>
            </a:r>
            <a:r>
              <a:rPr b="1"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Карл Ясперс </a:t>
            </a:r>
            <a:r>
              <a:rPr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(1883-1969) назвал период с VIII по II в. до н.э. </a:t>
            </a:r>
            <a:r>
              <a:rPr b="1"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осевым временем</a:t>
            </a:r>
            <a:r>
              <a:rPr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, когда на смену мифологическому мировоззрению пришло фи- лософское, сформировавшее тот тип человека, кото- рый существует поныне</a:t>
            </a:r>
            <a:endParaRPr b="1" sz="18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44" name="Google Shape;144;p3"/>
          <p:cNvSpPr/>
          <p:nvPr/>
        </p:nvSpPr>
        <p:spPr>
          <a:xfrm>
            <a:off x="3735990" y="3933645"/>
            <a:ext cx="576064" cy="724964"/>
          </a:xfrm>
          <a:prstGeom prst="downArrow">
            <a:avLst>
              <a:gd fmla="val 50000" name="adj1"/>
              <a:gd fmla="val 72462" name="adj2"/>
            </a:avLst>
          </a:prstGeom>
          <a:solidFill>
            <a:schemeClr val="lt1"/>
          </a:solidFill>
          <a:ln cap="flat" cmpd="thickThin" w="480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mbria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Понятие философии и её структура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150" name="Google Shape;150;p4"/>
          <p:cNvGraphicFramePr/>
          <p:nvPr/>
        </p:nvGraphicFramePr>
        <p:xfrm>
          <a:off x="2098797" y="1459296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{15D337A0-BC24-40B3-94C6-E6B80596421D}</a:tableStyleId>
              </a:tblPr>
              <a:tblGrid>
                <a:gridCol w="2664300"/>
                <a:gridCol w="5328600"/>
              </a:tblGrid>
              <a:tr h="443025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Структура философии</a:t>
                      </a:r>
                      <a:endParaRPr sz="20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7156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Онтология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Учение о бытии, происхождении мира, его суще- ствовании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14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Гносеологии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Учение о познании, способах его осуществления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7156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Антропология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Учение о человеке, его сущности, цели и смысле жизни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7156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Социальная философия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Изучает общие принципы существования общес- тва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14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Философия культуры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Изучает культуру как ценность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14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Этика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Учение о морали и нравственности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14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Эстетика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Учение о прекрасном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151" name="Google Shape;151;p4"/>
          <p:cNvSpPr/>
          <p:nvPr/>
        </p:nvSpPr>
        <p:spPr>
          <a:xfrm>
            <a:off x="1104900" y="5890387"/>
            <a:ext cx="9980682" cy="700194"/>
          </a:xfrm>
          <a:prstGeom prst="rect">
            <a:avLst/>
          </a:prstGeom>
          <a:solidFill>
            <a:schemeClr val="lt1"/>
          </a:solidFill>
          <a:ln cap="flat" cmpd="thickThin" w="480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Категории </a:t>
            </a:r>
            <a:r>
              <a:rPr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(др.-греч. κατηγορία - высказывание, признак) – предельно общие понятия, выра- жающие наиболее существенные отношения действительности</a:t>
            </a:r>
            <a:endParaRPr sz="18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mbria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Историческая динамика философии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57" name="Google Shape;157;p5"/>
          <p:cNvGrpSpPr/>
          <p:nvPr/>
        </p:nvGrpSpPr>
        <p:grpSpPr>
          <a:xfrm>
            <a:off x="2064737" y="1840935"/>
            <a:ext cx="8061007" cy="3656633"/>
            <a:chOff x="1944" y="735855"/>
            <a:chExt cx="8061007" cy="3656633"/>
          </a:xfrm>
        </p:grpSpPr>
        <p:sp>
          <p:nvSpPr>
            <p:cNvPr id="158" name="Google Shape;158;p5"/>
            <p:cNvSpPr/>
            <p:nvPr/>
          </p:nvSpPr>
          <p:spPr>
            <a:xfrm>
              <a:off x="4032448" y="1802753"/>
              <a:ext cx="2206746" cy="76597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59" name="Google Shape;159;p5"/>
            <p:cNvSpPr/>
            <p:nvPr/>
          </p:nvSpPr>
          <p:spPr>
            <a:xfrm>
              <a:off x="1825701" y="1802753"/>
              <a:ext cx="2206746" cy="765978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60" name="Google Shape;160;p5"/>
            <p:cNvSpPr/>
            <p:nvPr/>
          </p:nvSpPr>
          <p:spPr>
            <a:xfrm>
              <a:off x="2208690" y="735855"/>
              <a:ext cx="3647514" cy="1066898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5"/>
            <p:cNvSpPr txBox="1"/>
            <p:nvPr/>
          </p:nvSpPr>
          <p:spPr>
            <a:xfrm>
              <a:off x="2208690" y="735855"/>
              <a:ext cx="3647514" cy="106689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Закономерности исторической динамики философии</a:t>
              </a:r>
              <a:endParaRPr b="1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2" name="Google Shape;162;p5"/>
            <p:cNvSpPr/>
            <p:nvPr/>
          </p:nvSpPr>
          <p:spPr>
            <a:xfrm>
              <a:off x="1944" y="2568731"/>
              <a:ext cx="3647514" cy="1823757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5"/>
            <p:cNvSpPr txBox="1"/>
            <p:nvPr/>
          </p:nvSpPr>
          <p:spPr>
            <a:xfrm>
              <a:off x="1944" y="2568731"/>
              <a:ext cx="3647514" cy="182375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формирование философских учений, школ и направлений во многом зависит от общего уровня развития общества, его культурной традиции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4" name="Google Shape;164;p5"/>
            <p:cNvSpPr/>
            <p:nvPr/>
          </p:nvSpPr>
          <p:spPr>
            <a:xfrm>
              <a:off x="4415437" y="2568731"/>
              <a:ext cx="3647514" cy="1823757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5"/>
            <p:cNvSpPr txBox="1"/>
            <p:nvPr/>
          </p:nvSpPr>
          <p:spPr>
            <a:xfrm>
              <a:off x="4415437" y="2568731"/>
              <a:ext cx="3647514" cy="182375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сложившиеся философские учения содержательно влияют друг на друга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mbria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Историческая динамика философии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71" name="Google Shape;171;p6"/>
          <p:cNvGrpSpPr/>
          <p:nvPr/>
        </p:nvGrpSpPr>
        <p:grpSpPr>
          <a:xfrm>
            <a:off x="2063334" y="1604883"/>
            <a:ext cx="8063813" cy="4611817"/>
            <a:chOff x="541" y="258263"/>
            <a:chExt cx="8063813" cy="4611817"/>
          </a:xfrm>
        </p:grpSpPr>
        <p:sp>
          <p:nvSpPr>
            <p:cNvPr id="172" name="Google Shape;172;p6"/>
            <p:cNvSpPr/>
            <p:nvPr/>
          </p:nvSpPr>
          <p:spPr>
            <a:xfrm>
              <a:off x="6839714" y="2621998"/>
              <a:ext cx="91440" cy="495146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73" name="Google Shape;173;p6"/>
            <p:cNvSpPr/>
            <p:nvPr/>
          </p:nvSpPr>
          <p:spPr>
            <a:xfrm>
              <a:off x="4032448" y="947931"/>
              <a:ext cx="2852986" cy="49514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74" name="Google Shape;174;p6"/>
            <p:cNvSpPr/>
            <p:nvPr/>
          </p:nvSpPr>
          <p:spPr>
            <a:xfrm>
              <a:off x="3986728" y="2621998"/>
              <a:ext cx="91440" cy="495146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75" name="Google Shape;175;p6"/>
            <p:cNvSpPr/>
            <p:nvPr/>
          </p:nvSpPr>
          <p:spPr>
            <a:xfrm>
              <a:off x="3986728" y="947931"/>
              <a:ext cx="91440" cy="495146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76" name="Google Shape;176;p6"/>
            <p:cNvSpPr/>
            <p:nvPr/>
          </p:nvSpPr>
          <p:spPr>
            <a:xfrm>
              <a:off x="1133741" y="2621998"/>
              <a:ext cx="91440" cy="495146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77" name="Google Shape;177;p6"/>
            <p:cNvSpPr/>
            <p:nvPr/>
          </p:nvSpPr>
          <p:spPr>
            <a:xfrm>
              <a:off x="1179461" y="947931"/>
              <a:ext cx="2852986" cy="495146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78" name="Google Shape;178;p6"/>
            <p:cNvSpPr/>
            <p:nvPr/>
          </p:nvSpPr>
          <p:spPr>
            <a:xfrm>
              <a:off x="1861596" y="258263"/>
              <a:ext cx="4341703" cy="689668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6"/>
            <p:cNvSpPr txBox="1"/>
            <p:nvPr/>
          </p:nvSpPr>
          <p:spPr>
            <a:xfrm>
              <a:off x="1861596" y="258263"/>
              <a:ext cx="4341703" cy="68966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Периодизация философии</a:t>
              </a:r>
              <a:endParaRPr b="1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541" y="1443077"/>
              <a:ext cx="2357840" cy="1178920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6"/>
            <p:cNvSpPr txBox="1"/>
            <p:nvPr/>
          </p:nvSpPr>
          <p:spPr>
            <a:xfrm>
              <a:off x="541" y="1443077"/>
              <a:ext cx="2357840" cy="117892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 историческому критерию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2" name="Google Shape;182;p6"/>
            <p:cNvSpPr/>
            <p:nvPr/>
          </p:nvSpPr>
          <p:spPr>
            <a:xfrm>
              <a:off x="541" y="3117144"/>
              <a:ext cx="2357840" cy="1752936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6"/>
            <p:cNvSpPr txBox="1"/>
            <p:nvPr/>
          </p:nvSpPr>
          <p:spPr>
            <a:xfrm>
              <a:off x="541" y="3117144"/>
              <a:ext cx="2357840" cy="175293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философия Древнего Востока, средневековая философия, современная философия и т.д.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4" name="Google Shape;184;p6"/>
            <p:cNvSpPr/>
            <p:nvPr/>
          </p:nvSpPr>
          <p:spPr>
            <a:xfrm>
              <a:off x="2853527" y="1443077"/>
              <a:ext cx="2357840" cy="1178920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6"/>
            <p:cNvSpPr txBox="1"/>
            <p:nvPr/>
          </p:nvSpPr>
          <p:spPr>
            <a:xfrm>
              <a:off x="2853527" y="1443077"/>
              <a:ext cx="2357840" cy="117892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 региональному критерию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2853527" y="3117144"/>
              <a:ext cx="2357840" cy="1752936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6"/>
            <p:cNvSpPr txBox="1"/>
            <p:nvPr/>
          </p:nvSpPr>
          <p:spPr>
            <a:xfrm>
              <a:off x="2853527" y="3117144"/>
              <a:ext cx="2357840" cy="175293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западноевропейская, латиноамериканская философия и т.д.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5706514" y="1443077"/>
              <a:ext cx="2357840" cy="1178920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6"/>
            <p:cNvSpPr txBox="1"/>
            <p:nvPr/>
          </p:nvSpPr>
          <p:spPr>
            <a:xfrm>
              <a:off x="5706514" y="1443077"/>
              <a:ext cx="2357840" cy="117892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 национальному критерию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0" name="Google Shape;190;p6"/>
            <p:cNvSpPr/>
            <p:nvPr/>
          </p:nvSpPr>
          <p:spPr>
            <a:xfrm>
              <a:off x="5706514" y="3117144"/>
              <a:ext cx="2357840" cy="1752936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6"/>
            <p:cNvSpPr txBox="1"/>
            <p:nvPr/>
          </p:nvSpPr>
          <p:spPr>
            <a:xfrm>
              <a:off x="5706514" y="3117144"/>
              <a:ext cx="2357840" cy="175293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белорусская, французская, итальянская философия и т.д.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7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mbria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Историческая динамика философии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197" name="Google Shape;197;p7"/>
          <p:cNvGraphicFramePr/>
          <p:nvPr/>
        </p:nvGraphicFramePr>
        <p:xfrm>
          <a:off x="906812" y="1524413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{15D337A0-BC24-40B3-94C6-E6B80596421D}</a:tableStyleId>
              </a:tblPr>
              <a:tblGrid>
                <a:gridCol w="1972400"/>
                <a:gridCol w="8404450"/>
              </a:tblGrid>
              <a:tr h="39890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Основные этапы развития западноевропейской философии</a:t>
                      </a:r>
                      <a:endParaRPr sz="2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823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Античная фило- софия (</a:t>
                      </a: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 VII-VI вв. до н.э.)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Созерцательная философия. Основные вопросы: из чего всё произошло, что является первоначалом мира (идея или материя), как устроены космос,</a:t>
                      </a: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об- щество, государство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524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Средневековая философия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Господство религиозного христианского мировоззрения. Основные вопросы философии – о соотношении веры и разума, о доказательствах бытия Бога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823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Философия Воз-рождения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Принципом мировоззрения становится идея гуманизма. Человек не просто познаёт себя и окружающий мир, он творит самого себя, осознаёт себя твор- цом своей</a:t>
                      </a: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судьбы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145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Философия Но- вого времени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Главная проблема философии – познание мира. Спор между сторонниками эм- пирического (основанного на опыте) и рационального (основанного на мыш- лении) познания. Во</a:t>
                      </a: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второй половине XVIII – середине XIX в. складываются целостные философские системы (идеализм Гегеля, материализм Маркса и т.д.)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823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Современная философия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 середине XIX в. на смену вере в разум приходит иррационализм – недоверие к разуму. В XX-XXI вв. появляется множество философских школ и направле- ний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8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mbria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Философия в системе культуры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203" name="Google Shape;203;p8"/>
          <p:cNvGraphicFramePr/>
          <p:nvPr/>
        </p:nvGraphicFramePr>
        <p:xfrm>
          <a:off x="1104900" y="1626840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{15D337A0-BC24-40B3-94C6-E6B80596421D}</a:tableStyleId>
              </a:tblPr>
              <a:tblGrid>
                <a:gridCol w="1759075"/>
                <a:gridCol w="8221600"/>
              </a:tblGrid>
              <a:tr h="33445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Философия в системе культуры</a:t>
                      </a:r>
                      <a:endParaRPr sz="2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996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Философия и мифология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Сходства: </a:t>
                      </a: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наличие глобальных представлений о мире и человеке.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Отличия: </a:t>
                      </a: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философия основывается на доказанности и характеризуется точ- ностью используемых понятий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6637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Философия и искусство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Искусство</a:t>
                      </a: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базируется на различиях восприятия, миропереживании.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Философия выстраивает мирообъяснение на логической основе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226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Философия и религия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Сходства: </a:t>
                      </a: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нацеленность на общие, предельные вопросы: как устроено миро- здание, в чём смысл жизни, что есть человек.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Отличия: </a:t>
                      </a: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религия основывается на вере, наличии догматов, философия – на логичности и доказательности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3115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Философия и наука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Сходства: </a:t>
                      </a: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использование терминологии, опора на логику и доказатель- ность.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Отличия: </a:t>
                      </a: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философия ищет ответы на «вечные вопросы», у неё нет раз и на- всегда готового ответа на конкретную проблему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9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mbria"/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Философские подходы к познанию действи- тельности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09" name="Google Shape;209;p9"/>
          <p:cNvGrpSpPr/>
          <p:nvPr/>
        </p:nvGrpSpPr>
        <p:grpSpPr>
          <a:xfrm>
            <a:off x="2099459" y="1686343"/>
            <a:ext cx="7991562" cy="4690676"/>
            <a:chOff x="662" y="254837"/>
            <a:chExt cx="7991562" cy="4690676"/>
          </a:xfrm>
        </p:grpSpPr>
        <p:sp>
          <p:nvSpPr>
            <p:cNvPr id="210" name="Google Shape;210;p9"/>
            <p:cNvSpPr/>
            <p:nvPr/>
          </p:nvSpPr>
          <p:spPr>
            <a:xfrm>
              <a:off x="6888312" y="2071270"/>
              <a:ext cx="91440" cy="37188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1" name="Google Shape;211;p9"/>
            <p:cNvSpPr/>
            <p:nvPr/>
          </p:nvSpPr>
          <p:spPr>
            <a:xfrm>
              <a:off x="4445761" y="813941"/>
              <a:ext cx="2488270" cy="37188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2" name="Google Shape;212;p9"/>
            <p:cNvSpPr/>
            <p:nvPr/>
          </p:nvSpPr>
          <p:spPr>
            <a:xfrm>
              <a:off x="4400041" y="2071270"/>
              <a:ext cx="91440" cy="37188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3" name="Google Shape;213;p9"/>
            <p:cNvSpPr/>
            <p:nvPr/>
          </p:nvSpPr>
          <p:spPr>
            <a:xfrm>
              <a:off x="4400041" y="813941"/>
              <a:ext cx="91440" cy="37188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4" name="Google Shape;214;p9"/>
            <p:cNvSpPr/>
            <p:nvPr/>
          </p:nvSpPr>
          <p:spPr>
            <a:xfrm>
              <a:off x="1957491" y="3688185"/>
              <a:ext cx="1071385" cy="37188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5" name="Google Shape;215;p9"/>
            <p:cNvSpPr/>
            <p:nvPr/>
          </p:nvSpPr>
          <p:spPr>
            <a:xfrm>
              <a:off x="886105" y="3688185"/>
              <a:ext cx="1071385" cy="371885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6" name="Google Shape;216;p9"/>
            <p:cNvSpPr/>
            <p:nvPr/>
          </p:nvSpPr>
          <p:spPr>
            <a:xfrm>
              <a:off x="1911771" y="2071270"/>
              <a:ext cx="91440" cy="37188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7" name="Google Shape;217;p9"/>
            <p:cNvSpPr/>
            <p:nvPr/>
          </p:nvSpPr>
          <p:spPr>
            <a:xfrm>
              <a:off x="1957491" y="813941"/>
              <a:ext cx="2488270" cy="371885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8" name="Google Shape;218;p9"/>
            <p:cNvSpPr/>
            <p:nvPr/>
          </p:nvSpPr>
          <p:spPr>
            <a:xfrm>
              <a:off x="2266784" y="254837"/>
              <a:ext cx="4357953" cy="559103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9"/>
            <p:cNvSpPr txBox="1"/>
            <p:nvPr/>
          </p:nvSpPr>
          <p:spPr>
            <a:xfrm>
              <a:off x="2266784" y="254837"/>
              <a:ext cx="4357953" cy="55910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Основные подходы к познанию</a:t>
              </a:r>
              <a:endParaRPr b="1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899298" y="1185827"/>
              <a:ext cx="2116384" cy="885442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9"/>
            <p:cNvSpPr txBox="1"/>
            <p:nvPr/>
          </p:nvSpPr>
          <p:spPr>
            <a:xfrm>
              <a:off x="899298" y="1185827"/>
              <a:ext cx="2116384" cy="88544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гносеологический оптимизм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899298" y="2443156"/>
              <a:ext cx="2116384" cy="1245029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9"/>
            <p:cNvSpPr txBox="1"/>
            <p:nvPr/>
          </p:nvSpPr>
          <p:spPr>
            <a:xfrm>
              <a:off x="899298" y="2443156"/>
              <a:ext cx="2116384" cy="124502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мир познаваем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4" name="Google Shape;224;p9"/>
            <p:cNvSpPr/>
            <p:nvPr/>
          </p:nvSpPr>
          <p:spPr>
            <a:xfrm>
              <a:off x="662" y="4060071"/>
              <a:ext cx="1770885" cy="885442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9"/>
            <p:cNvSpPr txBox="1"/>
            <p:nvPr/>
          </p:nvSpPr>
          <p:spPr>
            <a:xfrm>
              <a:off x="662" y="4060071"/>
              <a:ext cx="1770885" cy="88544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эмпиризм </a:t>
              </a: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(через опыт)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2143433" y="4060071"/>
              <a:ext cx="1770885" cy="885442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9"/>
            <p:cNvSpPr txBox="1"/>
            <p:nvPr/>
          </p:nvSpPr>
          <p:spPr>
            <a:xfrm>
              <a:off x="2143433" y="4060071"/>
              <a:ext cx="1770885" cy="88544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рационализм</a:t>
              </a: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(посредством разума)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8" name="Google Shape;228;p9"/>
            <p:cNvSpPr/>
            <p:nvPr/>
          </p:nvSpPr>
          <p:spPr>
            <a:xfrm>
              <a:off x="3387569" y="1185827"/>
              <a:ext cx="2116384" cy="885442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9"/>
            <p:cNvSpPr txBox="1"/>
            <p:nvPr/>
          </p:nvSpPr>
          <p:spPr>
            <a:xfrm>
              <a:off x="3387569" y="1185827"/>
              <a:ext cx="2116384" cy="88544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скептицизм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3387569" y="2443156"/>
              <a:ext cx="2116384" cy="1245029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9"/>
            <p:cNvSpPr txBox="1"/>
            <p:nvPr/>
          </p:nvSpPr>
          <p:spPr>
            <a:xfrm>
              <a:off x="3387569" y="2443156"/>
              <a:ext cx="2116384" cy="124502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выражает сомнение в возможности по- лучения достовер- ного знания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5875840" y="1185827"/>
              <a:ext cx="2116384" cy="885442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9"/>
            <p:cNvSpPr txBox="1"/>
            <p:nvPr/>
          </p:nvSpPr>
          <p:spPr>
            <a:xfrm>
              <a:off x="5875840" y="1185827"/>
              <a:ext cx="2116384" cy="88544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агностицизм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5875840" y="2443156"/>
              <a:ext cx="2116384" cy="1245029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9"/>
            <p:cNvSpPr txBox="1"/>
            <p:nvPr/>
          </p:nvSpPr>
          <p:spPr>
            <a:xfrm>
              <a:off x="5875840" y="2443156"/>
              <a:ext cx="2116384" cy="124502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мир непознаваем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Научная литература 16 х 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2014-04-17T22:28:38Z</dcterms:created>
  <dc:creator>Ситник П.В.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lpwstr>15.04.2022</vt:lpwstr>
  </property>
</Properties>
</file>