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1681" r:id="rId5"/>
    <p:sldId id="1683" r:id="rId6"/>
    <p:sldId id="1684" r:id="rId7"/>
    <p:sldId id="1685" r:id="rId8"/>
    <p:sldId id="1686" r:id="rId9"/>
    <p:sldId id="1687" r:id="rId10"/>
    <p:sldId id="1688" r:id="rId11"/>
    <p:sldId id="1689" r:id="rId12"/>
    <p:sldId id="1664" r:id="rId13"/>
    <p:sldId id="1653" r:id="rId14"/>
    <p:sldId id="1717" r:id="rId15"/>
    <p:sldId id="1696" r:id="rId16"/>
    <p:sldId id="1711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C35A45-354D-C9B2-B0C9-A242074DFEF2}" name="mathieu halais" initials="mh" userId="6f6104157f3491ea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1" autoAdjust="0"/>
    <p:restoredTop sz="90739" autoAdjust="0"/>
  </p:normalViewPr>
  <p:slideViewPr>
    <p:cSldViewPr snapToGrid="0">
      <p:cViewPr varScale="1">
        <p:scale>
          <a:sx n="78" d="100"/>
          <a:sy n="78" d="100"/>
        </p:scale>
        <p:origin x="633" y="2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0E6E52-C601-4074-AC1A-15DFFD595027}" type="datetimeFigureOut">
              <a:rPr lang="fr-FR" smtClean="0"/>
              <a:t>08/07/2025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C36BD-1675-444F-8DE9-B9B8FA3B3F0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7059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C36BD-1675-444F-8DE9-B9B8FA3B3F00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721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C36BD-1675-444F-8DE9-B9B8FA3B3F00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19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C36BD-1675-444F-8DE9-B9B8FA3B3F00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3668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1C36BD-1675-444F-8DE9-B9B8FA3B3F00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835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4A7CF8-BF28-CF42-D353-24310C11D5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63FF2DF-5141-51B5-7823-725F2F5DA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CD84CC-16F9-207B-187F-51EC300A3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B1823CC-C8D9-4C63-37D6-28BA7047E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B1BD34-7F12-2D7B-56DC-318A5C9C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32CD-F302-446D-B65E-0E5D096DE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588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B2F282F-5C88-DAE8-A69E-B79153A0C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B8C1575-236A-10CE-409C-0AFD65D274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A1BCB7-10D0-7B72-4A21-F33D8CDB4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4D83931-A612-0A59-D2E2-87743B02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98FC76D-DA09-1795-5816-7BCF4E072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32CD-F302-446D-B65E-0E5D096DE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4067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C084646-205E-F46C-5F5A-37138CFBE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E797F90-EB9C-C69A-F3B7-46DC94E1A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9EBEA9-2DEF-CDD6-A0AF-308F548FD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251D0D4-FC42-DBEF-C8F7-0F4403F4C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34D0A8-4911-9D65-112C-B32BD8BCA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32CD-F302-446D-B65E-0E5D096DE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300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">
  <p:cSld name="Main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1"/>
          <p:cNvSpPr txBox="1">
            <a:spLocks noGrp="1"/>
          </p:cNvSpPr>
          <p:nvPr>
            <p:ph type="title"/>
          </p:nvPr>
        </p:nvSpPr>
        <p:spPr>
          <a:xfrm>
            <a:off x="2336800" y="855379"/>
            <a:ext cx="7518400" cy="35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Calibri"/>
              <a:buNone/>
              <a:defRPr sz="23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71"/>
          <p:cNvSpPr txBox="1">
            <a:spLocks noGrp="1"/>
          </p:cNvSpPr>
          <p:nvPr>
            <p:ph type="body" idx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rgbClr val="BFBFBF"/>
              </a:buClr>
              <a:buSzPts val="1200"/>
              <a:buNone/>
              <a:defRPr sz="1200" b="1">
                <a:solidFill>
                  <a:srgbClr val="BFBFBF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224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92114" y="4762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AD3D362-13DD-F342-B5AA-BF28A0F6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226" y="1929961"/>
            <a:ext cx="10633074" cy="366560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125" name="Title 1">
            <a:extLst>
              <a:ext uri="{FF2B5EF4-FFF2-40B4-BE49-F238E27FC236}">
                <a16:creationId xmlns:a16="http://schemas.microsoft.com/office/drawing/2014/main" id="{432ACD43-29F5-B841-A3F6-FC36A31C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45" y="748030"/>
            <a:ext cx="10541436" cy="690126"/>
          </a:xfrm>
        </p:spPr>
        <p:txBody>
          <a:bodyPr bIns="0" anchor="b">
            <a:normAutofit/>
          </a:bodyPr>
          <a:lstStyle>
            <a:lvl1pPr algn="l">
              <a:defRPr sz="2925"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244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92114" y="4762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130674" y="6352566"/>
            <a:ext cx="2743200" cy="365125"/>
          </a:xfrm>
        </p:spPr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AD3D362-13DD-F342-B5AA-BF28A0F6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226" y="1929961"/>
            <a:ext cx="10633074" cy="366560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35" name="Group 75">
            <a:extLst>
              <a:ext uri="{FF2B5EF4-FFF2-40B4-BE49-F238E27FC236}">
                <a16:creationId xmlns:a16="http://schemas.microsoft.com/office/drawing/2014/main" id="{F79A65DA-A301-514B-8439-D9782598C863}"/>
              </a:ext>
            </a:extLst>
          </p:cNvPr>
          <p:cNvGrpSpPr/>
          <p:nvPr userDrawn="1"/>
        </p:nvGrpSpPr>
        <p:grpSpPr>
          <a:xfrm>
            <a:off x="784224" y="310976"/>
            <a:ext cx="10633076" cy="1399584"/>
            <a:chOff x="805336" y="1834537"/>
            <a:chExt cx="5941540" cy="13995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11791E-FB79-6C40-BD9B-FEA4606EB79B}"/>
                </a:ext>
              </a:extLst>
            </p:cNvPr>
            <p:cNvSpPr/>
            <p:nvPr/>
          </p:nvSpPr>
          <p:spPr>
            <a:xfrm>
              <a:off x="805336" y="1834537"/>
              <a:ext cx="5941540" cy="3667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9">
              <a:extLst>
                <a:ext uri="{FF2B5EF4-FFF2-40B4-BE49-F238E27FC236}">
                  <a16:creationId xmlns:a16="http://schemas.microsoft.com/office/drawing/2014/main" id="{24A23B73-06AF-8248-B9BD-D5B99B6D022C}"/>
                </a:ext>
              </a:extLst>
            </p:cNvPr>
            <p:cNvSpPr/>
            <p:nvPr/>
          </p:nvSpPr>
          <p:spPr>
            <a:xfrm rot="10800000">
              <a:off x="3629542" y="2961718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4B7D16-5921-C348-80F6-A92FA54CEBE0}"/>
                </a:ext>
              </a:extLst>
            </p:cNvPr>
            <p:cNvSpPr/>
            <p:nvPr/>
          </p:nvSpPr>
          <p:spPr>
            <a:xfrm>
              <a:off x="805336" y="2274404"/>
              <a:ext cx="5941540" cy="692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id="{432ACD43-29F5-B841-A3F6-FC36A31C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45" y="748030"/>
            <a:ext cx="10541436" cy="690126"/>
          </a:xfrm>
        </p:spPr>
        <p:txBody>
          <a:bodyPr bIns="0" anchor="b">
            <a:normAutofit/>
          </a:bodyPr>
          <a:lstStyle>
            <a:lvl1pPr algn="l">
              <a:defRPr sz="2925"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18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92114" y="4762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968750" y="6364461"/>
            <a:ext cx="2743200" cy="365125"/>
          </a:xfrm>
        </p:spPr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AD3D362-13DD-F342-B5AA-BF28A0F6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226" y="1929961"/>
            <a:ext cx="10633074" cy="366560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35" name="Group 75">
            <a:extLst>
              <a:ext uri="{FF2B5EF4-FFF2-40B4-BE49-F238E27FC236}">
                <a16:creationId xmlns:a16="http://schemas.microsoft.com/office/drawing/2014/main" id="{F79A65DA-A301-514B-8439-D9782598C863}"/>
              </a:ext>
            </a:extLst>
          </p:cNvPr>
          <p:cNvGrpSpPr/>
          <p:nvPr userDrawn="1"/>
        </p:nvGrpSpPr>
        <p:grpSpPr>
          <a:xfrm>
            <a:off x="784224" y="310976"/>
            <a:ext cx="10633076" cy="1399584"/>
            <a:chOff x="805336" y="1834537"/>
            <a:chExt cx="5941540" cy="13995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11791E-FB79-6C40-BD9B-FEA4606EB79B}"/>
                </a:ext>
              </a:extLst>
            </p:cNvPr>
            <p:cNvSpPr/>
            <p:nvPr/>
          </p:nvSpPr>
          <p:spPr>
            <a:xfrm>
              <a:off x="805336" y="1834537"/>
              <a:ext cx="5941540" cy="3667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9">
              <a:extLst>
                <a:ext uri="{FF2B5EF4-FFF2-40B4-BE49-F238E27FC236}">
                  <a16:creationId xmlns:a16="http://schemas.microsoft.com/office/drawing/2014/main" id="{24A23B73-06AF-8248-B9BD-D5B99B6D022C}"/>
                </a:ext>
              </a:extLst>
            </p:cNvPr>
            <p:cNvSpPr/>
            <p:nvPr/>
          </p:nvSpPr>
          <p:spPr>
            <a:xfrm rot="10800000">
              <a:off x="3629542" y="2961718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4B7D16-5921-C348-80F6-A92FA54CEBE0}"/>
                </a:ext>
              </a:extLst>
            </p:cNvPr>
            <p:cNvSpPr/>
            <p:nvPr/>
          </p:nvSpPr>
          <p:spPr>
            <a:xfrm>
              <a:off x="805336" y="2274404"/>
              <a:ext cx="5941540" cy="692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id="{432ACD43-29F5-B841-A3F6-FC36A31C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45" y="748030"/>
            <a:ext cx="10541436" cy="690126"/>
          </a:xfrm>
        </p:spPr>
        <p:txBody>
          <a:bodyPr bIns="0" anchor="b">
            <a:normAutofit/>
          </a:bodyPr>
          <a:lstStyle>
            <a:lvl1pPr algn="l">
              <a:defRPr sz="2925"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99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92114" y="4762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AD3D362-13DD-F342-B5AA-BF28A0F6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226" y="1929961"/>
            <a:ext cx="10633074" cy="366560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35" name="Group 75">
            <a:extLst>
              <a:ext uri="{FF2B5EF4-FFF2-40B4-BE49-F238E27FC236}">
                <a16:creationId xmlns:a16="http://schemas.microsoft.com/office/drawing/2014/main" id="{F79A65DA-A301-514B-8439-D9782598C863}"/>
              </a:ext>
            </a:extLst>
          </p:cNvPr>
          <p:cNvGrpSpPr/>
          <p:nvPr userDrawn="1"/>
        </p:nvGrpSpPr>
        <p:grpSpPr>
          <a:xfrm>
            <a:off x="784224" y="310976"/>
            <a:ext cx="10633076" cy="1399584"/>
            <a:chOff x="805336" y="1834537"/>
            <a:chExt cx="5941540" cy="13995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11791E-FB79-6C40-BD9B-FEA4606EB79B}"/>
                </a:ext>
              </a:extLst>
            </p:cNvPr>
            <p:cNvSpPr/>
            <p:nvPr/>
          </p:nvSpPr>
          <p:spPr>
            <a:xfrm>
              <a:off x="805336" y="1834537"/>
              <a:ext cx="5941540" cy="3667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9">
              <a:extLst>
                <a:ext uri="{FF2B5EF4-FFF2-40B4-BE49-F238E27FC236}">
                  <a16:creationId xmlns:a16="http://schemas.microsoft.com/office/drawing/2014/main" id="{24A23B73-06AF-8248-B9BD-D5B99B6D022C}"/>
                </a:ext>
              </a:extLst>
            </p:cNvPr>
            <p:cNvSpPr/>
            <p:nvPr/>
          </p:nvSpPr>
          <p:spPr>
            <a:xfrm rot="10800000">
              <a:off x="3629542" y="2961718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4B7D16-5921-C348-80F6-A92FA54CEBE0}"/>
                </a:ext>
              </a:extLst>
            </p:cNvPr>
            <p:cNvSpPr/>
            <p:nvPr/>
          </p:nvSpPr>
          <p:spPr>
            <a:xfrm>
              <a:off x="805336" y="2274404"/>
              <a:ext cx="5941540" cy="692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id="{432ACD43-29F5-B841-A3F6-FC36A31C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45" y="748030"/>
            <a:ext cx="10541436" cy="690126"/>
          </a:xfrm>
        </p:spPr>
        <p:txBody>
          <a:bodyPr bIns="0" anchor="b">
            <a:normAutofit/>
          </a:bodyPr>
          <a:lstStyle>
            <a:lvl1pPr algn="l">
              <a:defRPr sz="2925"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1993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92114" y="4762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AD3D362-13DD-F342-B5AA-BF28A0F6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226" y="1929961"/>
            <a:ext cx="10633074" cy="366560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35" name="Group 75">
            <a:extLst>
              <a:ext uri="{FF2B5EF4-FFF2-40B4-BE49-F238E27FC236}">
                <a16:creationId xmlns:a16="http://schemas.microsoft.com/office/drawing/2014/main" id="{F79A65DA-A301-514B-8439-D9782598C863}"/>
              </a:ext>
            </a:extLst>
          </p:cNvPr>
          <p:cNvGrpSpPr/>
          <p:nvPr userDrawn="1"/>
        </p:nvGrpSpPr>
        <p:grpSpPr>
          <a:xfrm>
            <a:off x="784224" y="310976"/>
            <a:ext cx="10633076" cy="1399584"/>
            <a:chOff x="805336" y="1834537"/>
            <a:chExt cx="5941540" cy="13995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11791E-FB79-6C40-BD9B-FEA4606EB79B}"/>
                </a:ext>
              </a:extLst>
            </p:cNvPr>
            <p:cNvSpPr/>
            <p:nvPr/>
          </p:nvSpPr>
          <p:spPr>
            <a:xfrm>
              <a:off x="805336" y="1834537"/>
              <a:ext cx="5941540" cy="3667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9">
              <a:extLst>
                <a:ext uri="{FF2B5EF4-FFF2-40B4-BE49-F238E27FC236}">
                  <a16:creationId xmlns:a16="http://schemas.microsoft.com/office/drawing/2014/main" id="{24A23B73-06AF-8248-B9BD-D5B99B6D022C}"/>
                </a:ext>
              </a:extLst>
            </p:cNvPr>
            <p:cNvSpPr/>
            <p:nvPr/>
          </p:nvSpPr>
          <p:spPr>
            <a:xfrm rot="10800000">
              <a:off x="3629542" y="2961718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4B7D16-5921-C348-80F6-A92FA54CEBE0}"/>
                </a:ext>
              </a:extLst>
            </p:cNvPr>
            <p:cNvSpPr/>
            <p:nvPr/>
          </p:nvSpPr>
          <p:spPr>
            <a:xfrm>
              <a:off x="805336" y="2274404"/>
              <a:ext cx="5941540" cy="692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id="{432ACD43-29F5-B841-A3F6-FC36A31C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45" y="748030"/>
            <a:ext cx="10541436" cy="690126"/>
          </a:xfrm>
        </p:spPr>
        <p:txBody>
          <a:bodyPr bIns="0" anchor="b">
            <a:normAutofit/>
          </a:bodyPr>
          <a:lstStyle>
            <a:lvl1pPr algn="l">
              <a:defRPr sz="2925"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531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92114" y="4762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AD3D362-13DD-F342-B5AA-BF28A0F6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226" y="1929961"/>
            <a:ext cx="10633074" cy="366560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35" name="Group 75">
            <a:extLst>
              <a:ext uri="{FF2B5EF4-FFF2-40B4-BE49-F238E27FC236}">
                <a16:creationId xmlns:a16="http://schemas.microsoft.com/office/drawing/2014/main" id="{F79A65DA-A301-514B-8439-D9782598C863}"/>
              </a:ext>
            </a:extLst>
          </p:cNvPr>
          <p:cNvGrpSpPr/>
          <p:nvPr userDrawn="1"/>
        </p:nvGrpSpPr>
        <p:grpSpPr>
          <a:xfrm>
            <a:off x="784224" y="310976"/>
            <a:ext cx="10633076" cy="1399584"/>
            <a:chOff x="805336" y="1834537"/>
            <a:chExt cx="5941540" cy="13995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11791E-FB79-6C40-BD9B-FEA4606EB79B}"/>
                </a:ext>
              </a:extLst>
            </p:cNvPr>
            <p:cNvSpPr/>
            <p:nvPr/>
          </p:nvSpPr>
          <p:spPr>
            <a:xfrm>
              <a:off x="805336" y="1834537"/>
              <a:ext cx="5941540" cy="3667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9">
              <a:extLst>
                <a:ext uri="{FF2B5EF4-FFF2-40B4-BE49-F238E27FC236}">
                  <a16:creationId xmlns:a16="http://schemas.microsoft.com/office/drawing/2014/main" id="{24A23B73-06AF-8248-B9BD-D5B99B6D022C}"/>
                </a:ext>
              </a:extLst>
            </p:cNvPr>
            <p:cNvSpPr/>
            <p:nvPr/>
          </p:nvSpPr>
          <p:spPr>
            <a:xfrm rot="10800000">
              <a:off x="3629542" y="2961718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4B7D16-5921-C348-80F6-A92FA54CEBE0}"/>
                </a:ext>
              </a:extLst>
            </p:cNvPr>
            <p:cNvSpPr/>
            <p:nvPr/>
          </p:nvSpPr>
          <p:spPr>
            <a:xfrm>
              <a:off x="805336" y="2274404"/>
              <a:ext cx="5941540" cy="692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id="{432ACD43-29F5-B841-A3F6-FC36A31C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45" y="748030"/>
            <a:ext cx="10541436" cy="690126"/>
          </a:xfrm>
        </p:spPr>
        <p:txBody>
          <a:bodyPr bIns="0" anchor="b">
            <a:normAutofit/>
          </a:bodyPr>
          <a:lstStyle>
            <a:lvl1pPr algn="l">
              <a:defRPr sz="2925"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4178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92114" y="4762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‹N°›</a:t>
            </a:fld>
            <a:endParaRPr lang="fr-FR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BAD3D362-13DD-F342-B5AA-BF28A0F67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226" y="1929961"/>
            <a:ext cx="10633074" cy="366560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grpSp>
        <p:nvGrpSpPr>
          <p:cNvPr id="35" name="Group 75">
            <a:extLst>
              <a:ext uri="{FF2B5EF4-FFF2-40B4-BE49-F238E27FC236}">
                <a16:creationId xmlns:a16="http://schemas.microsoft.com/office/drawing/2014/main" id="{F79A65DA-A301-514B-8439-D9782598C863}"/>
              </a:ext>
            </a:extLst>
          </p:cNvPr>
          <p:cNvGrpSpPr/>
          <p:nvPr userDrawn="1"/>
        </p:nvGrpSpPr>
        <p:grpSpPr>
          <a:xfrm>
            <a:off x="784224" y="310976"/>
            <a:ext cx="10633076" cy="1399584"/>
            <a:chOff x="805336" y="1834537"/>
            <a:chExt cx="5941540" cy="1399584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D11791E-FB79-6C40-BD9B-FEA4606EB79B}"/>
                </a:ext>
              </a:extLst>
            </p:cNvPr>
            <p:cNvSpPr/>
            <p:nvPr/>
          </p:nvSpPr>
          <p:spPr>
            <a:xfrm>
              <a:off x="805336" y="1834537"/>
              <a:ext cx="5941540" cy="36671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Isosceles Triangle 9">
              <a:extLst>
                <a:ext uri="{FF2B5EF4-FFF2-40B4-BE49-F238E27FC236}">
                  <a16:creationId xmlns:a16="http://schemas.microsoft.com/office/drawing/2014/main" id="{24A23B73-06AF-8248-B9BD-D5B99B6D022C}"/>
                </a:ext>
              </a:extLst>
            </p:cNvPr>
            <p:cNvSpPr/>
            <p:nvPr/>
          </p:nvSpPr>
          <p:spPr>
            <a:xfrm rot="10800000">
              <a:off x="3629542" y="2961718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E4B7D16-5921-C348-80F6-A92FA54CEBE0}"/>
                </a:ext>
              </a:extLst>
            </p:cNvPr>
            <p:cNvSpPr/>
            <p:nvPr/>
          </p:nvSpPr>
          <p:spPr>
            <a:xfrm>
              <a:off x="805336" y="2274404"/>
              <a:ext cx="5941540" cy="6926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25" name="Title 1">
            <a:extLst>
              <a:ext uri="{FF2B5EF4-FFF2-40B4-BE49-F238E27FC236}">
                <a16:creationId xmlns:a16="http://schemas.microsoft.com/office/drawing/2014/main" id="{432ACD43-29F5-B841-A3F6-FC36A31C9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845" y="748030"/>
            <a:ext cx="10541436" cy="690126"/>
          </a:xfrm>
        </p:spPr>
        <p:txBody>
          <a:bodyPr bIns="0" anchor="b">
            <a:normAutofit/>
          </a:bodyPr>
          <a:lstStyle>
            <a:lvl1pPr algn="l">
              <a:defRPr sz="2925">
                <a:solidFill>
                  <a:srgbClr val="FFFEFF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3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1270A6-9525-638D-48D2-B683F34C3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3D54D72-8DE2-6967-5C82-3EAC29C556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3C262E-7950-F686-8DC9-DE340968C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817E32E-3F62-F3B5-0677-3A46D9440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64873" y="635635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49EF855-B491-1D43-5567-F3FDA1B1F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3507" y="6356350"/>
            <a:ext cx="2743200" cy="365125"/>
          </a:xfrm>
        </p:spPr>
        <p:txBody>
          <a:bodyPr/>
          <a:lstStyle/>
          <a:p>
            <a:fld id="{172F32CD-F302-446D-B65E-0E5D096DE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570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+ SubTitle+Number">
  <p:cSld name="Main Title+ SubTitle+Numb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3"/>
          <p:cNvSpPr txBox="1">
            <a:spLocks noGrp="1"/>
          </p:cNvSpPr>
          <p:nvPr>
            <p:ph type="title"/>
          </p:nvPr>
        </p:nvSpPr>
        <p:spPr>
          <a:xfrm>
            <a:off x="2336800" y="855379"/>
            <a:ext cx="7518400" cy="35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300"/>
              <a:buFont typeface="Calibri"/>
              <a:buNone/>
              <a:defRPr sz="2300" b="1">
                <a:solidFill>
                  <a:srgbClr val="3F3F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3"/>
          <p:cNvSpPr txBox="1">
            <a:spLocks noGrp="1"/>
          </p:cNvSpPr>
          <p:nvPr>
            <p:ph type="body" idx="1"/>
          </p:nvPr>
        </p:nvSpPr>
        <p:spPr>
          <a:xfrm>
            <a:off x="3352800" y="1207369"/>
            <a:ext cx="5486400" cy="200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240"/>
              </a:spcBef>
              <a:spcAft>
                <a:spcPts val="0"/>
              </a:spcAft>
              <a:buClr>
                <a:srgbClr val="BFBFBF"/>
              </a:buClr>
              <a:buSzPts val="1200"/>
              <a:buNone/>
              <a:defRPr sz="1200" b="1">
                <a:solidFill>
                  <a:srgbClr val="BFBFBF"/>
                </a:solidFill>
              </a:defRPr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5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AF60C8-B344-7BED-A34D-CFA1EFCFC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559B835-0DAF-FCF7-0540-D3A78AE7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7E886F1-11C7-E3AC-8E1B-2A88F33D6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E0AEA92-05D0-E79E-0CA7-70AE8C05D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21738" y="635635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D28201-0CAC-4F44-4B0E-15A827E2D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55870" y="6356350"/>
            <a:ext cx="2743200" cy="365125"/>
          </a:xfrm>
        </p:spPr>
        <p:txBody>
          <a:bodyPr/>
          <a:lstStyle/>
          <a:p>
            <a:fld id="{172F32CD-F302-446D-B65E-0E5D096DE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746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16186-7665-9DDB-26B9-AE47122F2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C9EB80-4A09-CB50-6CAA-F5569673D1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B9BD6B0-42F4-07CE-99E2-AFC04C5B1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3AED62-8C24-5BF9-F903-1813B819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B78AB0-DF4C-8921-2145-BAF028B16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56232" y="635635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4646772-1947-5CBA-7B93-F28B1BA6A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9995" y="6356350"/>
            <a:ext cx="2743200" cy="365125"/>
          </a:xfrm>
        </p:spPr>
        <p:txBody>
          <a:bodyPr/>
          <a:lstStyle/>
          <a:p>
            <a:fld id="{172F32CD-F302-446D-B65E-0E5D096DE35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6165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B48141-18B0-C3CF-C678-84A67BCBC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681FDE0-B76B-03CB-F74A-0213FB7F9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6E4C9B0-1DF3-D8DA-FCFA-8E6CA3EA7E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E91017-2A46-F7FC-24E3-B4D4532465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B00998C-55E4-B426-BD72-D5EEFAC620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45FC886-68BE-0C7D-F384-679E8D56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04B4CEF-7762-6FEE-5F39-33ABF872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47616" y="6356350"/>
            <a:ext cx="4114800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0777D3D-F19F-51A8-3963-1CD03183C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29993" y="6356350"/>
            <a:ext cx="2743200" cy="365125"/>
          </a:xfrm>
        </p:spPr>
        <p:txBody>
          <a:bodyPr/>
          <a:lstStyle/>
          <a:p>
            <a:fld id="{172F32CD-F302-446D-B65E-0E5D096DE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8008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B2571C-04D2-773E-A3D0-66D5B6CCE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9F686FC-2F6E-FD3F-FB0A-47AD480F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1F2664F-8013-A107-EBFB-85B0C169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07998" y="6356350"/>
            <a:ext cx="4114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DA5D8F3-F25C-4C83-C895-7B079247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09221" y="6356350"/>
            <a:ext cx="2743200" cy="365125"/>
          </a:xfrm>
        </p:spPr>
        <p:txBody>
          <a:bodyPr/>
          <a:lstStyle/>
          <a:p>
            <a:fld id="{172F32CD-F302-446D-B65E-0E5D096DE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8213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11D772-4D59-ADB7-D3AF-ADB0BB9AE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5D73103-FADF-701F-2647-5943E2827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2DCD023-F861-DA96-7A92-65EBB933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32CD-F302-446D-B65E-0E5D096DE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607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FB9EDC-45BD-1305-032A-88B2BC2F7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098E521-974C-A79D-8672-8432837C5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FF77E5A-6A15-32F2-3729-A1BED28DE3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D75E0B-F1CC-E7E5-B438-F26759D3B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FFD9D39-786E-3AEE-4A45-E5B8A4C66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2FABBDC-B13A-43B5-526A-15EDAD3B7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32CD-F302-446D-B65E-0E5D096DE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832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E68428-5938-D0DC-90A3-4AC0AE9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906FD68-51C4-D135-32E5-EB163FFD2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E82A3C7-5299-D1FE-02AD-80A03CC3C7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328083C-00EA-6791-8FE3-EE6F379A4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8EFC69D-5EC4-525D-5513-1AFCA7D46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159F75-549C-4DD6-4CD9-2659B8F5B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32CD-F302-446D-B65E-0E5D096DE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585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3F578F5-5C7F-DD38-BD0B-D2638721E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4F08EC-E21D-99D2-A061-63764C413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D308D1-C5F1-4648-E692-4E6BB050E6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0D0052-F656-FF9D-6385-75746D45D3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750D55-9EC7-1C1B-DEE6-6416E7C61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2F32CD-F302-446D-B65E-0E5D096DE35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550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7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acsc.asso.fr/site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.png"/><Relationship Id="rId5" Type="http://schemas.openxmlformats.org/officeDocument/2006/relationships/hyperlink" Target="https://acsc.asso.fr/site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csc.asso.fr/site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https://acsc.asso.fr/site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5.png"/><Relationship Id="rId7" Type="http://schemas.openxmlformats.org/officeDocument/2006/relationships/hyperlink" Target="https://acsc.asso.fr/sit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hyperlink" Target="https://acsc.asso.fr/site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hyperlink" Target="https://acsc.asso.fr/sit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csc.asso.fr/sit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csc.asso.fr/site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.png"/><Relationship Id="rId5" Type="http://schemas.openxmlformats.org/officeDocument/2006/relationships/hyperlink" Target="https://acsc.asso.fr/site" TargetMode="Externa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csc.asso.fr/site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45E33F-4182-D0A5-3B6F-6DF47C926A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192C37-E182-EDE9-963B-15284AD95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049" y="2793774"/>
            <a:ext cx="2842920" cy="1995859"/>
          </a:xfrm>
        </p:spPr>
        <p:txBody>
          <a:bodyPr/>
          <a:lstStyle/>
          <a:p>
            <a:r>
              <a:rPr lang="fr-FR" dirty="0"/>
              <a:t>Késako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A953EA-47D4-D2D9-5EC7-62EA6A591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9080" y="3423684"/>
            <a:ext cx="6189922" cy="254649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fr-FR" dirty="0"/>
              <a:t>Programme de 1,4 milliards pour le partage des données de santé</a:t>
            </a:r>
          </a:p>
          <a:p>
            <a:pPr algn="just"/>
            <a:r>
              <a:rPr lang="fr-FR" dirty="0"/>
              <a:t>Programme de 600 millions dédiés au secteur social et médicosocial sur 5 ans</a:t>
            </a:r>
          </a:p>
          <a:p>
            <a:pPr algn="just"/>
            <a:r>
              <a:rPr lang="fr-FR" dirty="0"/>
              <a:t>S’appuie sur « Mon Espace Santé » qui permet à chaque assuré social de disposer d’une vision consolidée de son parcours d’accompagnement et de soins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467B6F1-79A5-B230-BABB-1263DF2D8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9080" y="191387"/>
            <a:ext cx="6189922" cy="2838301"/>
          </a:xfrm>
          <a:prstGeom prst="rect">
            <a:avLst/>
          </a:prstGeom>
        </p:spPr>
      </p:pic>
      <p:sp>
        <p:nvSpPr>
          <p:cNvPr id="4" name="Bulle narrative : ronde 3">
            <a:extLst>
              <a:ext uri="{FF2B5EF4-FFF2-40B4-BE49-F238E27FC236}">
                <a16:creationId xmlns:a16="http://schemas.microsoft.com/office/drawing/2014/main" id="{3B7683C5-E8AC-F368-9C78-3DCA6ED3D852}"/>
              </a:ext>
            </a:extLst>
          </p:cNvPr>
          <p:cNvSpPr/>
          <p:nvPr/>
        </p:nvSpPr>
        <p:spPr>
          <a:xfrm>
            <a:off x="494413" y="284459"/>
            <a:ext cx="3870251" cy="5490458"/>
          </a:xfrm>
          <a:prstGeom prst="wedgeEllipse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</a:rPr>
              <a:t>Programme ESMS Numérique </a:t>
            </a:r>
          </a:p>
          <a:p>
            <a:pPr algn="ctr"/>
            <a:endParaRPr lang="fr-FR" sz="2400" dirty="0">
              <a:solidFill>
                <a:schemeClr val="tx1"/>
              </a:solidFill>
            </a:endParaRPr>
          </a:p>
          <a:p>
            <a:pPr algn="ctr"/>
            <a:endParaRPr lang="fr-FR" sz="2400" dirty="0">
              <a:solidFill>
                <a:schemeClr val="tx1"/>
              </a:solidFill>
            </a:endParaRPr>
          </a:p>
          <a:p>
            <a:pPr algn="ctr"/>
            <a:r>
              <a:rPr lang="fr-FR" sz="4000" dirty="0">
                <a:solidFill>
                  <a:schemeClr val="tx1"/>
                </a:solidFill>
              </a:rPr>
              <a:t>Késako??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545CAC6-B482-35AC-1AEE-23D6F1E6802C}"/>
              </a:ext>
            </a:extLst>
          </p:cNvPr>
          <p:cNvSpPr txBox="1"/>
          <p:nvPr/>
        </p:nvSpPr>
        <p:spPr>
          <a:xfrm>
            <a:off x="8724015" y="6055242"/>
            <a:ext cx="22700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8" name="Image 7" descr="Une image contenant Graphique, graphisme, Police, Caractère coloré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89E4BFC5-09C0-34B4-D03E-100E512BD9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908965"/>
            <a:ext cx="1526535" cy="8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8DE2AB-59AE-DB39-2B6E-BE427E4D0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F32CD-F302-446D-B65E-0E5D096DE35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5439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B5136C40-F687-1D2C-B091-1A2AE2DC7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En résumé 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773AEE-5150-C2DC-61BA-F31436FA15AA}"/>
              </a:ext>
            </a:extLst>
          </p:cNvPr>
          <p:cNvSpPr/>
          <p:nvPr/>
        </p:nvSpPr>
        <p:spPr>
          <a:xfrm>
            <a:off x="3427490" y="1799465"/>
            <a:ext cx="1977024" cy="5398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479431B1-CAD6-D6AC-7EC4-EA3C7F1E05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7034" y="2233718"/>
            <a:ext cx="1668560" cy="1142601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60FF27A9-4F34-9BB2-5013-A62C106471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62"/>
          <a:stretch/>
        </p:blipFill>
        <p:spPr>
          <a:xfrm>
            <a:off x="1967830" y="1447799"/>
            <a:ext cx="8000194" cy="5400676"/>
          </a:xfrm>
          <a:prstGeom prst="rect">
            <a:avLst/>
          </a:prstGeom>
        </p:spPr>
      </p:pic>
      <p:pic>
        <p:nvPicPr>
          <p:cNvPr id="2" name="Image 1" descr="Une image contenant Graphique, graphisme, Police, Caractère coloré&#10;&#10;Description générée automatiquement">
            <a:hlinkClick r:id="rId5"/>
            <a:extLst>
              <a:ext uri="{FF2B5EF4-FFF2-40B4-BE49-F238E27FC236}">
                <a16:creationId xmlns:a16="http://schemas.microsoft.com/office/drawing/2014/main" id="{CDAEE165-BF4A-2AB7-7CFE-C1752ABE2C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908965"/>
            <a:ext cx="1526535" cy="8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D346E996-1DB4-7582-B453-BA4BA4BA6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10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27E1F72-A1FD-8743-EEFE-2157F5D1C2E5}"/>
              </a:ext>
            </a:extLst>
          </p:cNvPr>
          <p:cNvSpPr txBox="1"/>
          <p:nvPr/>
        </p:nvSpPr>
        <p:spPr>
          <a:xfrm>
            <a:off x="6616932" y="6352566"/>
            <a:ext cx="1939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8701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1046DB-2CF1-5D9D-F40E-5C57AA29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E3499-4E2F-1A9B-E23D-CB076781A9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24B621C7-2087-A2FC-E4A2-B2E00BD31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2345"/>
            <a:ext cx="12122727" cy="692034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3F4792E-5D2D-55A7-8897-5E28F36DEB5E}"/>
              </a:ext>
            </a:extLst>
          </p:cNvPr>
          <p:cNvSpPr txBox="1"/>
          <p:nvPr/>
        </p:nvSpPr>
        <p:spPr>
          <a:xfrm>
            <a:off x="11776364" y="6400800"/>
            <a:ext cx="297872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265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76F0D-CA42-4B03-91D5-797951FC5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E9B524-693F-9137-8820-8AF342C448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F4968395-35B5-8B86-6EB5-525DDDF1CA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7BDCEDB-D88C-8A16-C7F3-A5A6C8251BBE}"/>
              </a:ext>
            </a:extLst>
          </p:cNvPr>
          <p:cNvSpPr txBox="1"/>
          <p:nvPr/>
        </p:nvSpPr>
        <p:spPr>
          <a:xfrm>
            <a:off x="0" y="131618"/>
            <a:ext cx="4191001" cy="1075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Google Shape;401;p14">
            <a:extLst>
              <a:ext uri="{FF2B5EF4-FFF2-40B4-BE49-F238E27FC236}">
                <a16:creationId xmlns:a16="http://schemas.microsoft.com/office/drawing/2014/main" id="{C33F6A63-6FF5-DA27-434D-02EB7C7AB3F1}"/>
              </a:ext>
            </a:extLst>
          </p:cNvPr>
          <p:cNvSpPr/>
          <p:nvPr/>
        </p:nvSpPr>
        <p:spPr>
          <a:xfrm>
            <a:off x="1" y="1"/>
            <a:ext cx="12058650" cy="909084"/>
          </a:xfrm>
          <a:prstGeom prst="downArrowCallout">
            <a:avLst>
              <a:gd name="adj1" fmla="val 32676"/>
              <a:gd name="adj2" fmla="val 14109"/>
              <a:gd name="adj3" fmla="val 10498"/>
              <a:gd name="adj4" fmla="val 92638"/>
            </a:avLst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103150" tIns="51575" rIns="103150" bIns="51575" anchor="t" anchorCtr="0">
            <a:noAutofit/>
          </a:bodyPr>
          <a:lstStyle/>
          <a:p>
            <a:pPr algn="ctr"/>
            <a:r>
              <a:rPr lang="fr-FR" sz="3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Taux de Dossiers Actifs  </a:t>
            </a:r>
            <a:endParaRPr sz="3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5A264F1-1850-2E0E-6A7C-022C861BC657}"/>
              </a:ext>
            </a:extLst>
          </p:cNvPr>
          <p:cNvSpPr txBox="1"/>
          <p:nvPr/>
        </p:nvSpPr>
        <p:spPr>
          <a:xfrm>
            <a:off x="106325" y="6310423"/>
            <a:ext cx="12058649" cy="5475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 descr="Une image contenant Graphique, graphisme, Police, Caractère coloré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AA04A797-41CB-1BD2-C33D-C2D188164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908965"/>
            <a:ext cx="1526535" cy="813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70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au 10">
            <a:extLst>
              <a:ext uri="{FF2B5EF4-FFF2-40B4-BE49-F238E27FC236}">
                <a16:creationId xmlns:a16="http://schemas.microsoft.com/office/drawing/2014/main" id="{F00A01BF-A35D-535B-C2F2-50DECE3097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202839"/>
              </p:ext>
            </p:extLst>
          </p:nvPr>
        </p:nvGraphicFramePr>
        <p:xfrm>
          <a:off x="0" y="0"/>
          <a:ext cx="12192000" cy="484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222">
                  <a:extLst>
                    <a:ext uri="{9D8B030D-6E8A-4147-A177-3AD203B41FA5}">
                      <a16:colId xmlns:a16="http://schemas.microsoft.com/office/drawing/2014/main" val="255935277"/>
                    </a:ext>
                  </a:extLst>
                </a:gridCol>
                <a:gridCol w="7223248">
                  <a:extLst>
                    <a:ext uri="{9D8B030D-6E8A-4147-A177-3AD203B41FA5}">
                      <a16:colId xmlns:a16="http://schemas.microsoft.com/office/drawing/2014/main" val="4061601389"/>
                    </a:ext>
                  </a:extLst>
                </a:gridCol>
                <a:gridCol w="1977530">
                  <a:extLst>
                    <a:ext uri="{9D8B030D-6E8A-4147-A177-3AD203B41FA5}">
                      <a16:colId xmlns:a16="http://schemas.microsoft.com/office/drawing/2014/main" val="3624362406"/>
                    </a:ext>
                  </a:extLst>
                </a:gridCol>
              </a:tblGrid>
              <a:tr h="67686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Indicateur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Mode de Calcul</a:t>
                      </a:r>
                    </a:p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Valeur Cible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970695"/>
                  </a:ext>
                </a:extLst>
              </a:tr>
              <a:tr h="131012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Taux de dossier actifs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Sur le mois écoulé mesuré à chaque fin de mois (avec une période de trois mois pour la première mesure)</a:t>
                      </a:r>
                    </a:p>
                    <a:p>
                      <a:pPr algn="ctr"/>
                      <a:r>
                        <a:rPr lang="fr-FR" sz="1600" dirty="0"/>
                        <a:t>Nombre de dossiers actifs par rapport au nombre de personne suivi dans la structure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90 %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460809"/>
                  </a:ext>
                </a:extLst>
              </a:tr>
              <a:tr h="138595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Taux de dossier actifs avec au moins un projet personnalisé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Sur le mois écoulé mesuré à chaque fin de mois (avec une période de trois mois pour la première mesure)</a:t>
                      </a:r>
                    </a:p>
                    <a:p>
                      <a:pPr algn="ctr"/>
                      <a:r>
                        <a:rPr lang="fr-FR" sz="1600" dirty="0"/>
                        <a:t>Nombre de dossiers actifs sur la période et ayant un PP en préparation ou actif</a:t>
                      </a:r>
                    </a:p>
                    <a:p>
                      <a:pPr algn="ctr"/>
                      <a:endParaRPr lang="fr-FR" sz="1600" dirty="0"/>
                    </a:p>
                    <a:p>
                      <a:pPr algn="ctr"/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90 %</a:t>
                      </a:r>
                    </a:p>
                    <a:p>
                      <a:pPr algn="ctr"/>
                      <a:endParaRPr lang="fr-F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4004883"/>
                  </a:ext>
                </a:extLst>
              </a:tr>
              <a:tr h="146949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Taux de dossier actifs ayant au moins un événement dans son calendrier</a:t>
                      </a:r>
                    </a:p>
                    <a:p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Sur le mois écoulé mesuré à chaque fin de mois (avec une période de trois mois pour la première mesure)</a:t>
                      </a:r>
                    </a:p>
                    <a:p>
                      <a:pPr algn="ctr"/>
                      <a:r>
                        <a:rPr lang="fr-FR" sz="1600" dirty="0"/>
                        <a:t>Nombre dossiers actifs sur la période ayant au moins un événement d’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90 %</a:t>
                      </a:r>
                    </a:p>
                    <a:p>
                      <a:endParaRPr lang="fr-FR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094627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B0D60527-BC85-B104-2DE8-F4D885495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729027"/>
              </p:ext>
            </p:extLst>
          </p:nvPr>
        </p:nvGraphicFramePr>
        <p:xfrm>
          <a:off x="0" y="4842431"/>
          <a:ext cx="12192000" cy="201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1222">
                  <a:extLst>
                    <a:ext uri="{9D8B030D-6E8A-4147-A177-3AD203B41FA5}">
                      <a16:colId xmlns:a16="http://schemas.microsoft.com/office/drawing/2014/main" val="2799118209"/>
                    </a:ext>
                  </a:extLst>
                </a:gridCol>
                <a:gridCol w="7223248">
                  <a:extLst>
                    <a:ext uri="{9D8B030D-6E8A-4147-A177-3AD203B41FA5}">
                      <a16:colId xmlns:a16="http://schemas.microsoft.com/office/drawing/2014/main" val="3116878790"/>
                    </a:ext>
                  </a:extLst>
                </a:gridCol>
                <a:gridCol w="1977530">
                  <a:extLst>
                    <a:ext uri="{9D8B030D-6E8A-4147-A177-3AD203B41FA5}">
                      <a16:colId xmlns:a16="http://schemas.microsoft.com/office/drawing/2014/main" val="2960520390"/>
                    </a:ext>
                  </a:extLst>
                </a:gridCol>
              </a:tblGrid>
              <a:tr h="1007784">
                <a:tc>
                  <a:txBody>
                    <a:bodyPr/>
                    <a:lstStyle/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Taux d’utilisation de la </a:t>
                      </a:r>
                    </a:p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MSS ( Messagerie Sécurisé en Santé )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Sur le mois écoulé mesuré à chaque fin de mois (avec une période de trois mois pour la première mesure)</a:t>
                      </a:r>
                    </a:p>
                    <a:p>
                      <a:pPr algn="ctr"/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Nombre de messages envoyés via la MS santé 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70 %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656726"/>
                  </a:ext>
                </a:extLst>
              </a:tr>
              <a:tr h="1007784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Taux d’utilisation du DMP</a:t>
                      </a:r>
                    </a:p>
                    <a:p>
                      <a:pPr algn="ctr"/>
                      <a:r>
                        <a:rPr lang="fr-FR" sz="1600" dirty="0"/>
                        <a:t>( Dossier Médical Partagé)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/>
                        <a:t>Sur le mois écoulé mesuré à chaque fin de mois (avec une période de trois mois pour la première mesure)</a:t>
                      </a:r>
                    </a:p>
                    <a:p>
                      <a:pPr algn="ctr"/>
                      <a:r>
                        <a:rPr lang="fr-FR" sz="1600" dirty="0"/>
                        <a:t>Nombres de DMP alimentés avec au moins un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5205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799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04C54964-C18E-1DB6-BC49-A19AF5FEA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15198" y="1337049"/>
            <a:ext cx="9379590" cy="47815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fr-FR" sz="3300" dirty="0"/>
              <a:t>L’enjeu principal du programme ESMS numérique est de faciliter la transformation du secteur social et médicosocial</a:t>
            </a:r>
          </a:p>
          <a:p>
            <a:pPr>
              <a:lnSpc>
                <a:spcPct val="160000"/>
              </a:lnSpc>
            </a:pPr>
            <a:r>
              <a:rPr lang="fr-FR" dirty="0"/>
              <a:t>Permettre à toutes les associations de disposer d’un DUI</a:t>
            </a:r>
          </a:p>
          <a:p>
            <a:pPr>
              <a:lnSpc>
                <a:spcPct val="160000"/>
              </a:lnSpc>
            </a:pPr>
            <a:r>
              <a:rPr lang="fr-FR" dirty="0"/>
              <a:t>Faciliter la coordination des professionnels et l’échange d’informations</a:t>
            </a:r>
          </a:p>
          <a:p>
            <a:pPr>
              <a:lnSpc>
                <a:spcPct val="170000"/>
              </a:lnSpc>
            </a:pPr>
            <a:r>
              <a:rPr lang="fr-FR" dirty="0"/>
              <a:t>Améliorer l’accompagnement des personnes</a:t>
            </a:r>
          </a:p>
          <a:p>
            <a:pPr>
              <a:lnSpc>
                <a:spcPct val="120000"/>
              </a:lnSpc>
            </a:pPr>
            <a:r>
              <a:rPr lang="fr-FR" dirty="0"/>
              <a:t>Pour les personnes accompagnées, améliorer l’accès à l’information les concernant et favoriser ainsi leur participation à leur parcours de vie</a:t>
            </a:r>
          </a:p>
          <a:p>
            <a:pPr>
              <a:lnSpc>
                <a:spcPct val="160000"/>
              </a:lnSpc>
            </a:pPr>
            <a:r>
              <a:rPr lang="fr-FR" dirty="0"/>
              <a:t>Améliorer la connaissance des besoins</a:t>
            </a:r>
          </a:p>
          <a:p>
            <a:pPr>
              <a:lnSpc>
                <a:spcPct val="160000"/>
              </a:lnSpc>
            </a:pPr>
            <a:r>
              <a:rPr lang="fr-FR" dirty="0"/>
              <a:t>Faciliter le pilotage à tous les niveaux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9F038FC2-6ED9-F4C1-710C-2792866CD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794" y="844571"/>
            <a:ext cx="8564917" cy="502681"/>
          </a:xfrm>
        </p:spPr>
        <p:txBody>
          <a:bodyPr>
            <a:noAutofit/>
          </a:bodyPr>
          <a:lstStyle/>
          <a:p>
            <a:pPr algn="ctr"/>
            <a:r>
              <a:rPr lang="fr-FR" sz="4000" dirty="0"/>
              <a:t>Les enjeux</a:t>
            </a:r>
          </a:p>
        </p:txBody>
      </p:sp>
      <p:pic>
        <p:nvPicPr>
          <p:cNvPr id="5" name="Image 4" descr="Une image contenant Police, logo, Graphique, texte&#10;&#10;Description générée automatiquement">
            <a:extLst>
              <a:ext uri="{FF2B5EF4-FFF2-40B4-BE49-F238E27FC236}">
                <a16:creationId xmlns:a16="http://schemas.microsoft.com/office/drawing/2014/main" id="{351837DE-DB0F-E37B-89D1-79F2BD06DE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059" t="10319" r="8008" b="5637"/>
          <a:stretch/>
        </p:blipFill>
        <p:spPr>
          <a:xfrm>
            <a:off x="10657727" y="409575"/>
            <a:ext cx="905623" cy="919778"/>
          </a:xfrm>
          <a:prstGeom prst="rect">
            <a:avLst/>
          </a:prstGeom>
        </p:spPr>
      </p:pic>
      <p:pic>
        <p:nvPicPr>
          <p:cNvPr id="7" name="Image 6" descr="Une image contenant Police, symbole, Graphique, conception&#10;&#10;Description générée automatiquement">
            <a:extLst>
              <a:ext uri="{FF2B5EF4-FFF2-40B4-BE49-F238E27FC236}">
                <a16:creationId xmlns:a16="http://schemas.microsoft.com/office/drawing/2014/main" id="{8ECFD50B-AF7C-E59C-3D3F-DE252FB45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5863" y="4879528"/>
            <a:ext cx="1733550" cy="116601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20DB1AB-4C6B-E6E3-459A-6324B97C4743}"/>
              </a:ext>
            </a:extLst>
          </p:cNvPr>
          <p:cNvSpPr txBox="1"/>
          <p:nvPr/>
        </p:nvSpPr>
        <p:spPr>
          <a:xfrm>
            <a:off x="4922874" y="5810693"/>
            <a:ext cx="262624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D5930D3-F947-B3E1-1320-37C9B226E679}"/>
              </a:ext>
            </a:extLst>
          </p:cNvPr>
          <p:cNvSpPr txBox="1"/>
          <p:nvPr/>
        </p:nvSpPr>
        <p:spPr>
          <a:xfrm>
            <a:off x="4922874" y="6045547"/>
            <a:ext cx="2626242" cy="76199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 descr="Une image contenant Graphique, graphisme, Police, Caractère coloré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6FAE0A9F-8780-45D4-9024-230D493F02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908965"/>
            <a:ext cx="1526535" cy="8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1DE59C-452F-EB60-F9F5-265D55CCC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995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8AFCEBD-06E6-C129-65FD-4673FED552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76315" y="1939847"/>
            <a:ext cx="8639373" cy="2978306"/>
          </a:xfrm>
        </p:spPr>
        <p:txBody>
          <a:bodyPr>
            <a:normAutofit/>
          </a:bodyPr>
          <a:lstStyle/>
          <a:p>
            <a:r>
              <a:rPr lang="fr-FR" sz="1800" b="1" dirty="0">
                <a:solidFill>
                  <a:srgbClr val="000000"/>
                </a:solidFill>
                <a:highlight>
                  <a:srgbClr val="FFFFFF"/>
                </a:highlight>
                <a:latin typeface="quicksandregular"/>
              </a:rPr>
              <a:t>Mon espace santé</a:t>
            </a:r>
            <a:r>
              <a:rPr lang="fr-FR" sz="1800" dirty="0">
                <a:solidFill>
                  <a:srgbClr val="353535"/>
                </a:solidFill>
                <a:highlight>
                  <a:srgbClr val="FFFFFF"/>
                </a:highlight>
                <a:latin typeface="quicksandregular"/>
              </a:rPr>
              <a:t> est un espace numérique de </a:t>
            </a:r>
            <a:r>
              <a:rPr lang="fr-FR" sz="1800" b="1" dirty="0">
                <a:solidFill>
                  <a:srgbClr val="000000"/>
                </a:solidFill>
                <a:highlight>
                  <a:srgbClr val="FFFFFF"/>
                </a:highlight>
                <a:latin typeface="quicksandregular"/>
              </a:rPr>
              <a:t>confiance</a:t>
            </a:r>
            <a:r>
              <a:rPr lang="fr-FR" sz="1800" dirty="0">
                <a:solidFill>
                  <a:srgbClr val="353535"/>
                </a:solidFill>
                <a:highlight>
                  <a:srgbClr val="FFFFFF"/>
                </a:highlight>
                <a:latin typeface="quicksandregular"/>
              </a:rPr>
              <a:t> permettant aux assurés d'être </a:t>
            </a:r>
            <a:r>
              <a:rPr lang="fr-FR" sz="1800" b="1" dirty="0">
                <a:solidFill>
                  <a:srgbClr val="000000"/>
                </a:solidFill>
                <a:highlight>
                  <a:srgbClr val="FFFFFF"/>
                </a:highlight>
                <a:latin typeface="quicksandregular"/>
              </a:rPr>
              <a:t>acteurs</a:t>
            </a:r>
            <a:r>
              <a:rPr lang="fr-FR" sz="1800" dirty="0">
                <a:solidFill>
                  <a:srgbClr val="353535"/>
                </a:solidFill>
                <a:highlight>
                  <a:srgbClr val="FFFFFF"/>
                </a:highlight>
                <a:latin typeface="quicksandregular"/>
              </a:rPr>
              <a:t> de leur santé et de leur parcours de vie en ayant accès à leurs documents et informations utiles.</a:t>
            </a:r>
          </a:p>
          <a:p>
            <a:r>
              <a:rPr lang="fr-FR" sz="1800" dirty="0"/>
              <a:t>Cet espace créé début 2022 permet aux citoyens d’avoir une place centrale et active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07C59193-A0CF-5194-9591-390537C6B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Mon Espace Santé 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64959A-7829-5A49-29FF-3AA1FD8A7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977" y="889838"/>
            <a:ext cx="1355705" cy="9283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AB9B91-F411-B872-BD69-CEBDC99078B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253" r="6813" b="3049"/>
          <a:stretch/>
        </p:blipFill>
        <p:spPr>
          <a:xfrm>
            <a:off x="2840356" y="3115004"/>
            <a:ext cx="8811164" cy="285315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B719C39-C448-B998-8FB8-394B4AD47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2029" y="5919398"/>
            <a:ext cx="1281224" cy="8027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CA41F94B-E259-59F8-A22A-B09B23C598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3971" y="5974074"/>
            <a:ext cx="1228059" cy="699134"/>
          </a:xfrm>
          <a:prstGeom prst="rect">
            <a:avLst/>
          </a:prstGeom>
        </p:spPr>
      </p:pic>
      <p:pic>
        <p:nvPicPr>
          <p:cNvPr id="3" name="Image 2" descr="Une image contenant Graphique, graphisme, Police, Caractère coloré&#10;&#10;Description générée automatiquement">
            <a:hlinkClick r:id="rId7"/>
            <a:extLst>
              <a:ext uri="{FF2B5EF4-FFF2-40B4-BE49-F238E27FC236}">
                <a16:creationId xmlns:a16="http://schemas.microsoft.com/office/drawing/2014/main" id="{6F4FDA2C-7369-B967-4366-7697FF1C86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908965"/>
            <a:ext cx="1526535" cy="8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F3E0A04-F7DB-629D-B92C-6FAF6045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3</a:t>
            </a:fld>
            <a:endParaRPr 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9B826C4-3D64-8DEB-5FEA-ACE9B7ED389B}"/>
              </a:ext>
            </a:extLst>
          </p:cNvPr>
          <p:cNvSpPr txBox="1"/>
          <p:nvPr/>
        </p:nvSpPr>
        <p:spPr>
          <a:xfrm>
            <a:off x="6694516" y="6434051"/>
            <a:ext cx="775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39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72FF272-DA9A-8457-6632-BCA13C701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47776" y="2004340"/>
            <a:ext cx="4905400" cy="2905088"/>
          </a:xfrm>
        </p:spPr>
        <p:txBody>
          <a:bodyPr>
            <a:noAutofit/>
          </a:bodyPr>
          <a:lstStyle/>
          <a:p>
            <a:pPr algn="just"/>
            <a:r>
              <a:rPr lang="fr-FR" sz="2000" dirty="0"/>
              <a:t>Le Dossier Médical Partagé est un carnet de santé numérique qui conserve et sécurise les informations de santé et de prévention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dirty="0"/>
              <a:t>Les acteurs du secteur social et médicosocial alimentent le DMP avec le dossier de liaison d’urgence (DLU) et avec le projet personnalisé de la personne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8693C577-C8E2-62B3-E613-D9AFC613C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spcFirstLastPara="1" vert="horz" wrap="square" lIns="185738" tIns="185738" rIns="185738" bIns="0" rtlCol="0" anchor="b" anchorCtr="0">
            <a:normAutofit/>
          </a:bodyPr>
          <a:lstStyle/>
          <a:p>
            <a:pPr>
              <a:lnSpc>
                <a:spcPct val="80000"/>
              </a:lnSpc>
            </a:pPr>
            <a:r>
              <a:rPr lang="en-US" sz="3738"/>
              <a:t>Les informations contenues dans le DMP</a:t>
            </a:r>
          </a:p>
        </p:txBody>
      </p:sp>
      <p:pic>
        <p:nvPicPr>
          <p:cNvPr id="141" name="Image 140">
            <a:extLst>
              <a:ext uri="{FF2B5EF4-FFF2-40B4-BE49-F238E27FC236}">
                <a16:creationId xmlns:a16="http://schemas.microsoft.com/office/drawing/2014/main" id="{55CD8A27-BE47-089F-D7F0-B147EF0F1E8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851" b="2055"/>
          <a:stretch/>
        </p:blipFill>
        <p:spPr>
          <a:xfrm>
            <a:off x="6921351" y="1619250"/>
            <a:ext cx="3822874" cy="4309171"/>
          </a:xfrm>
          <a:prstGeom prst="rect">
            <a:avLst/>
          </a:prstGeom>
          <a:ln w="9525">
            <a:noFill/>
          </a:ln>
        </p:spPr>
      </p:pic>
      <p:pic>
        <p:nvPicPr>
          <p:cNvPr id="142" name="Image 141">
            <a:extLst>
              <a:ext uri="{FF2B5EF4-FFF2-40B4-BE49-F238E27FC236}">
                <a16:creationId xmlns:a16="http://schemas.microsoft.com/office/drawing/2014/main" id="{4578927E-195A-FAFD-2DF6-38E47DA4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119" y="5308999"/>
            <a:ext cx="1355705" cy="92836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B8822B2E-E97A-931A-C334-3B4D3BB3DA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0909" y="5444210"/>
            <a:ext cx="825862" cy="802707"/>
          </a:xfrm>
          <a:prstGeom prst="rect">
            <a:avLst/>
          </a:prstGeom>
          <a:ln>
            <a:noFill/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B98E4CAF-A23D-5911-A5A1-5F7A387B55B7}"/>
              </a:ext>
            </a:extLst>
          </p:cNvPr>
          <p:cNvSpPr txBox="1"/>
          <p:nvPr/>
        </p:nvSpPr>
        <p:spPr>
          <a:xfrm>
            <a:off x="4827181" y="6109969"/>
            <a:ext cx="2456121" cy="6282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Une image contenant Graphique, graphisme, Police, Caractère coloré&#10;&#10;Description générée automatiquement">
            <a:hlinkClick r:id="rId5"/>
            <a:extLst>
              <a:ext uri="{FF2B5EF4-FFF2-40B4-BE49-F238E27FC236}">
                <a16:creationId xmlns:a16="http://schemas.microsoft.com/office/drawing/2014/main" id="{6212AC47-1921-F182-F8E6-0C1653ECB9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06" y="5928421"/>
            <a:ext cx="1526535" cy="8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6C43888-3BB0-AF48-6EDC-EF31E362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4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CE8C9179-1F6C-45BB-F7AF-B20D51A6A9F1}"/>
              </a:ext>
            </a:extLst>
          </p:cNvPr>
          <p:cNvSpPr txBox="1"/>
          <p:nvPr/>
        </p:nvSpPr>
        <p:spPr>
          <a:xfrm>
            <a:off x="6500553" y="6364461"/>
            <a:ext cx="2113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754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182EB76-239A-A5E9-CE09-56F96C25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La Messagerie Sécurisée de Santé (MS Santé)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3388680-B43D-CA8E-ECD5-1B921F717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206" y="717368"/>
            <a:ext cx="2032794" cy="162004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90E2E43-82B2-BC64-FE7E-17CA044B8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12"/>
          <a:stretch/>
        </p:blipFill>
        <p:spPr>
          <a:xfrm>
            <a:off x="869631" y="1951619"/>
            <a:ext cx="5243932" cy="4031189"/>
          </a:xfrm>
          <a:prstGeom prst="rect">
            <a:avLst/>
          </a:prstGeom>
        </p:spPr>
      </p:pic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8B9D8DB-58E6-D2F4-B4AE-2545D98767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28321" y="2664677"/>
            <a:ext cx="4724648" cy="2797138"/>
          </a:xfrm>
        </p:spPr>
        <p:txBody>
          <a:bodyPr>
            <a:normAutofit fontScale="77500" lnSpcReduction="20000"/>
          </a:bodyPr>
          <a:lstStyle/>
          <a:p>
            <a:r>
              <a:rPr lang="fr-FR" dirty="0"/>
              <a:t>La feuille de route du Numérique en Santé identifie la MS Santé comme service incontournable d’échange de données liées à l’accompagnement des usagers</a:t>
            </a:r>
          </a:p>
          <a:p>
            <a:endParaRPr lang="fr-FR" dirty="0"/>
          </a:p>
          <a:p>
            <a:r>
              <a:rPr lang="fr-FR" dirty="0"/>
              <a:t>Son utilisation est la référence pour assurer une bonne coordination entre les professionnels, entre les usagers et les professionnels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E359F9-5437-41E1-1D26-A1309CA3EAD4}"/>
              </a:ext>
            </a:extLst>
          </p:cNvPr>
          <p:cNvSpPr txBox="1"/>
          <p:nvPr/>
        </p:nvSpPr>
        <p:spPr>
          <a:xfrm>
            <a:off x="4970721" y="6182833"/>
            <a:ext cx="2631559" cy="61304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7" name="Image 6" descr="Une image contenant Graphique, graphisme, Police, Caractère coloré&#10;&#10;Description générée automatiquement">
            <a:hlinkClick r:id="rId4"/>
            <a:extLst>
              <a:ext uri="{FF2B5EF4-FFF2-40B4-BE49-F238E27FC236}">
                <a16:creationId xmlns:a16="http://schemas.microsoft.com/office/drawing/2014/main" id="{7C123B95-3A62-C638-B75E-B4CE120865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908965"/>
            <a:ext cx="1526535" cy="8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02C673-23B3-B04B-606A-96A96305D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0500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6514EE4-B00A-B326-FF21-F4D6DA001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</a:t>
            </a:r>
            <a:r>
              <a:rPr lang="fr-FR" dirty="0" err="1"/>
              <a:t>pré-requis</a:t>
            </a:r>
            <a:r>
              <a:rPr lang="fr-FR" dirty="0"/>
              <a:t> : garantir le bon usager et le bon professionnel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3526A18-1657-045E-D433-D1994AC05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073" y="2190289"/>
            <a:ext cx="6209236" cy="3305636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7AFA26DF-14DA-DDAE-C6A5-19817F5ACBEC}"/>
              </a:ext>
            </a:extLst>
          </p:cNvPr>
          <p:cNvSpPr txBox="1"/>
          <p:nvPr/>
        </p:nvSpPr>
        <p:spPr>
          <a:xfrm>
            <a:off x="4938823" y="6152414"/>
            <a:ext cx="2296475" cy="6434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Une image contenant Graphique, graphisme, Police, Caractère coloré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EB7C07C7-C0FF-6788-0C98-7DF428E6D4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908965"/>
            <a:ext cx="1526535" cy="8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D98D367-92BC-AF9A-BE0F-34A24501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2503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364F2EA0-B856-23D1-09AA-88DCD46E1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84226" y="1929961"/>
            <a:ext cx="7035799" cy="3665607"/>
          </a:xfrm>
        </p:spPr>
        <p:txBody>
          <a:bodyPr/>
          <a:lstStyle/>
          <a:p>
            <a:endParaRPr lang="fr-FR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182EB76-239A-A5E9-CE09-56F96C25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L’Identité Nationale de Santé (INS)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34B7DDE-D4E6-3B63-E18E-24F3FCC16E1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72"/>
          <a:stretch/>
        </p:blipFill>
        <p:spPr>
          <a:xfrm>
            <a:off x="784226" y="1964966"/>
            <a:ext cx="10541436" cy="384324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C601662-C50A-D9FD-EA80-0C69E14FA7C7}"/>
              </a:ext>
            </a:extLst>
          </p:cNvPr>
          <p:cNvSpPr txBox="1"/>
          <p:nvPr/>
        </p:nvSpPr>
        <p:spPr>
          <a:xfrm>
            <a:off x="5103628" y="6198781"/>
            <a:ext cx="28282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57792BD-8ADA-79ED-2F49-79C45313BF82}"/>
              </a:ext>
            </a:extLst>
          </p:cNvPr>
          <p:cNvSpPr txBox="1"/>
          <p:nvPr/>
        </p:nvSpPr>
        <p:spPr>
          <a:xfrm>
            <a:off x="4253023" y="5810693"/>
            <a:ext cx="2955851" cy="9968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 descr="Une image contenant Graphique, graphisme, Police, Caractère coloré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05203D98-EE43-CFA3-01C9-71F0EE23CA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908965"/>
            <a:ext cx="1526535" cy="8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58B17D-2594-3A58-CD2E-AFA529A8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48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182EB76-239A-A5E9-CE09-56F96C25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L’authentification via Pro Santé </a:t>
            </a:r>
            <a:r>
              <a:rPr lang="fr-FR" dirty="0" err="1"/>
              <a:t>Connect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F434CB1E-A011-D3D8-954B-077313752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989" y="993253"/>
            <a:ext cx="1981200" cy="52625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9D2EFAE-4869-F666-B528-050139543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146" y="1973750"/>
            <a:ext cx="8253050" cy="459849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57A32AAF-F933-813D-3A17-1F009269E768}"/>
              </a:ext>
            </a:extLst>
          </p:cNvPr>
          <p:cNvSpPr txBox="1"/>
          <p:nvPr/>
        </p:nvSpPr>
        <p:spPr>
          <a:xfrm>
            <a:off x="9344272" y="2127719"/>
            <a:ext cx="233916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B1604D4-09D5-A630-110F-EE21C2C2A974}"/>
              </a:ext>
            </a:extLst>
          </p:cNvPr>
          <p:cNvSpPr txBox="1"/>
          <p:nvPr/>
        </p:nvSpPr>
        <p:spPr>
          <a:xfrm>
            <a:off x="1954619" y="5810904"/>
            <a:ext cx="2450805" cy="598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 descr="Une image contenant Graphique, graphisme, Police, Caractère coloré&#10;&#10;Description générée automatiquement">
            <a:hlinkClick r:id="rId5"/>
            <a:extLst>
              <a:ext uri="{FF2B5EF4-FFF2-40B4-BE49-F238E27FC236}">
                <a16:creationId xmlns:a16="http://schemas.microsoft.com/office/drawing/2014/main" id="{1E7EA1ED-EF66-410F-A06B-A35DF8A040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908965"/>
            <a:ext cx="1526535" cy="8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8B461A-43F8-9A4F-5275-B691375D0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100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98899827-ABDB-7208-FE44-C2218B5A83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/>
        </p:blipFill>
        <p:spPr>
          <a:xfrm>
            <a:off x="897776" y="1765029"/>
            <a:ext cx="10486506" cy="4976239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F98A449-25BA-A256-841D-F320D52FC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Qui est concerné par le partage de données de santé ?</a:t>
            </a:r>
          </a:p>
        </p:txBody>
      </p:sp>
      <p:pic>
        <p:nvPicPr>
          <p:cNvPr id="5" name="Image 4" descr="Une image contenant Graphique, graphisme, Police, Caractère coloré&#10;&#10;Description générée automatiquement">
            <a:hlinkClick r:id="rId3"/>
            <a:extLst>
              <a:ext uri="{FF2B5EF4-FFF2-40B4-BE49-F238E27FC236}">
                <a16:creationId xmlns:a16="http://schemas.microsoft.com/office/drawing/2014/main" id="{F38E0C79-D80D-8EC3-4741-F242BE35F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8450" y="5908965"/>
            <a:ext cx="1526535" cy="8131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B36E65B-2291-E042-8CA2-745949509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20844-5847-3C4D-B4A1-BA39A12940EC}" type="slidenum">
              <a:rPr lang="fr-FR" smtClean="0"/>
              <a:t>9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6CCDF54-4BF9-3FC0-AF0F-38FCCBFE77CA}"/>
              </a:ext>
            </a:extLst>
          </p:cNvPr>
          <p:cNvSpPr txBox="1"/>
          <p:nvPr/>
        </p:nvSpPr>
        <p:spPr>
          <a:xfrm>
            <a:off x="6539345" y="6352566"/>
            <a:ext cx="3345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93193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C4A38AF918C84191245048B7359558" ma:contentTypeVersion="16" ma:contentTypeDescription="Crée un document." ma:contentTypeScope="" ma:versionID="b7305518fb99e5f73745e8fe5c49c5b6">
  <xsd:schema xmlns:xsd="http://www.w3.org/2001/XMLSchema" xmlns:xs="http://www.w3.org/2001/XMLSchema" xmlns:p="http://schemas.microsoft.com/office/2006/metadata/properties" xmlns:ns2="3e16d3ca-df00-49e5-abf6-e640c0b956d1" xmlns:ns3="9716437d-8159-458b-9e3d-b8ce9fc49bca" targetNamespace="http://schemas.microsoft.com/office/2006/metadata/properties" ma:root="true" ma:fieldsID="7b6053b2d2661b50c8ffc5e2bed8c593" ns2:_="" ns3:_="">
    <xsd:import namespace="3e16d3ca-df00-49e5-abf6-e640c0b956d1"/>
    <xsd:import namespace="9716437d-8159-458b-9e3d-b8ce9fc49b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16d3ca-df00-49e5-abf6-e640c0b956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2bba37f6-194b-40b1-8f09-27a9df04f10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16437d-8159-458b-9e3d-b8ce9fc49bca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47401789-6c1a-45f2-ba0b-0459f5cfef56}" ma:internalName="TaxCatchAll" ma:showField="CatchAllData" ma:web="9716437d-8159-458b-9e3d-b8ce9fc49b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16d3ca-df00-49e5-abf6-e640c0b956d1">
      <Terms xmlns="http://schemas.microsoft.com/office/infopath/2007/PartnerControls"/>
    </lcf76f155ced4ddcb4097134ff3c332f>
    <TaxCatchAll xmlns="9716437d-8159-458b-9e3d-b8ce9fc49bca" xsi:nil="true"/>
  </documentManagement>
</p:properties>
</file>

<file path=customXml/itemProps1.xml><?xml version="1.0" encoding="utf-8"?>
<ds:datastoreItem xmlns:ds="http://schemas.openxmlformats.org/officeDocument/2006/customXml" ds:itemID="{47638288-D78A-4E5D-8E2B-FD15CDE21F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1F3025-EE9D-49CE-BD81-F31ABFF735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16d3ca-df00-49e5-abf6-e640c0b956d1"/>
    <ds:schemaRef ds:uri="9716437d-8159-458b-9e3d-b8ce9fc49b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C67A6D1-DBD9-41AB-B4DB-A6C96CEE285B}">
  <ds:schemaRefs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9716437d-8159-458b-9e3d-b8ce9fc49bca"/>
    <ds:schemaRef ds:uri="http://schemas.microsoft.com/office/2006/documentManagement/types"/>
    <ds:schemaRef ds:uri="http://purl.org/dc/terms/"/>
    <ds:schemaRef ds:uri="http://purl.org/dc/dcmitype/"/>
    <ds:schemaRef ds:uri="http://schemas.microsoft.com/office/infopath/2007/PartnerControls"/>
    <ds:schemaRef ds:uri="3e16d3ca-df00-49e5-abf6-e640c0b956d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5037</TotalTime>
  <Words>571</Words>
  <Application>Microsoft Office PowerPoint</Application>
  <PresentationFormat>Grand écran</PresentationFormat>
  <Paragraphs>72</Paragraphs>
  <Slides>13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quicksandregular</vt:lpstr>
      <vt:lpstr>Thème Office</vt:lpstr>
      <vt:lpstr>Késako ?</vt:lpstr>
      <vt:lpstr>Les enjeux</vt:lpstr>
      <vt:lpstr>Mon Espace Santé </vt:lpstr>
      <vt:lpstr>Les informations contenues dans le DMP</vt:lpstr>
      <vt:lpstr>La Messagerie Sécurisée de Santé (MS Santé)</vt:lpstr>
      <vt:lpstr>Les pré-requis : garantir le bon usager et le bon professionnel</vt:lpstr>
      <vt:lpstr>L’Identité Nationale de Santé (INS)</vt:lpstr>
      <vt:lpstr>L’authentification via Pro Santé Connect</vt:lpstr>
      <vt:lpstr>Qui est concerné par le partage de données de santé ?</vt:lpstr>
      <vt:lpstr>En résumé !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mathieu halais</dc:creator>
  <cp:lastModifiedBy>mathieu halais</cp:lastModifiedBy>
  <cp:revision>101</cp:revision>
  <dcterms:created xsi:type="dcterms:W3CDTF">2025-01-22T10:00:10Z</dcterms:created>
  <dcterms:modified xsi:type="dcterms:W3CDTF">2025-07-08T08:21:01Z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0x01010032C4A38AF918C84191245048B7359558</vt:lpwstr>
  </property>
  <property fmtid="{D5CDD505-2E9C-101B-9397-08002B2CF9AE}" pid="3" name="MediaServiceImageTags">
    <vt:lpwstr/>
  </property>
</Properties>
</file>