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945675"/>
  <p:embeddedFontLst>
    <p:embeddedFont>
      <p:font typeface="Lobste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 txBox="1"/>
          <p:nvPr/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EAD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9.jpg"/><Relationship Id="rId5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79425" y="796925"/>
            <a:ext cx="111617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325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“Культура”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5087937" y="0"/>
            <a:ext cx="5572125" cy="887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Иван Фёдоров</a:t>
            </a:r>
            <a:endParaRPr/>
          </a:p>
        </p:txBody>
      </p:sp>
      <p:pic>
        <p:nvPicPr>
          <p:cNvPr id="145" name="Google Shape;1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100" y="341312"/>
            <a:ext cx="8216900" cy="655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tovidel.net/appended_files/big/4ff3328d4762c.jpg" id="146" name="Google Shape;146;p2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60" y="260648"/>
            <a:ext cx="2971484" cy="5282639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47" name="Google Shape;147;p22"/>
          <p:cNvSpPr txBox="1"/>
          <p:nvPr/>
        </p:nvSpPr>
        <p:spPr>
          <a:xfrm>
            <a:off x="191344" y="5661248"/>
            <a:ext cx="3580280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1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Памятник И.Фёдорову в Москве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4892675" y="107950"/>
            <a:ext cx="5775325" cy="887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Братья Мамоничи</a:t>
            </a:r>
            <a:endParaRPr/>
          </a:p>
        </p:txBody>
      </p:sp>
      <p:pic>
        <p:nvPicPr>
          <p:cNvPr id="153" name="Google Shape;1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337" y="401637"/>
            <a:ext cx="7912100" cy="634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6/60/Statut_Vialikaha_Kniastva_Lito%C5%ADskaha._%D0%A1%D1%82%D0%B0%D1%82%D1%83%D1%82_%D0%92%D1%8F%D0%BB%D1%96%D0%BA%D0%B0%D0%B3%D0%B0_%D0%9A%D0%BD%D1%8F%D1%81%D1%82%D0%B2%D0%B0_%D0%9B%D1%96%D1%82%D0%BE%D1%9E%D1%81%D0%BA%D0%B0%D0%B3%D0%B0.jpg" id="154" name="Google Shape;154;p2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314" y="85188"/>
            <a:ext cx="3338437" cy="581870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55" name="Google Shape;155;p23"/>
          <p:cNvSpPr/>
          <p:nvPr/>
        </p:nvSpPr>
        <p:spPr>
          <a:xfrm>
            <a:off x="623392" y="5903893"/>
            <a:ext cx="2781820" cy="95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1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Статут ВКЛ 1588 г.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4892675" y="-39687"/>
            <a:ext cx="5775325" cy="88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Мелетий Смотрицкий</a:t>
            </a:r>
            <a:endParaRPr/>
          </a:p>
        </p:txBody>
      </p:sp>
      <p:pic>
        <p:nvPicPr>
          <p:cNvPr id="161" name="Google Shape;16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175" y="401637"/>
            <a:ext cx="8399462" cy="382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letij Smotrickij.jpeg" id="162" name="Google Shape;162;p2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724" y="106527"/>
            <a:ext cx="2961955" cy="4115069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Meletius Smotrytsky (1648, Patriarchal residence).jpg" id="163" name="Google Shape;1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724" y="4077072"/>
            <a:ext cx="3364287" cy="267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3719736" y="4941168"/>
            <a:ext cx="2453836" cy="15696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1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Грамматика. Москва. Печатный двор. 1648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2325687" y="0"/>
            <a:ext cx="754380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ru-RU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Спиридон Соболь</a:t>
            </a:r>
            <a:endParaRPr/>
          </a:p>
        </p:txBody>
      </p:sp>
      <p:pic>
        <p:nvPicPr>
          <p:cNvPr id="170" name="Google Shape;170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9662" y="371475"/>
            <a:ext cx="6351587" cy="645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1765523" y="6165304"/>
            <a:ext cx="1865780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1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Букварь</a:t>
            </a:r>
            <a:endParaRPr/>
          </a:p>
        </p:txBody>
      </p:sp>
      <p:pic>
        <p:nvPicPr>
          <p:cNvPr descr="https://upload.wikimedia.org/wikipedia/commons/f/f2/Bukvar_jazyka_slavianskoho_1636_S.Sobal.jpg" id="172" name="Google Shape;1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9875" y="1773237"/>
            <a:ext cx="2765425" cy="4706937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dic.academic.ru/pictures/wiki/files/50/200px-SobolSpiridon.jpg" id="173" name="Google Shape;173;p25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078" y="255588"/>
            <a:ext cx="3141782" cy="465206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4137365" y="0"/>
            <a:ext cx="41698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2" y="73025"/>
            <a:ext cx="11691937" cy="671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/>
          <p:nvPr/>
        </p:nvSpPr>
        <p:spPr>
          <a:xfrm>
            <a:off x="6600825" y="5516562"/>
            <a:ext cx="5472112" cy="12414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Самым известным образцом </a:t>
            </a:r>
            <a:r>
              <a:rPr b="1" i="0" lang="ru-RU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публицистической литературы </a:t>
            </a:r>
            <a:r>
              <a:rPr b="1" i="0" lang="ru-RU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начала XVII в. стал «Фринос» М. Смотрицкого.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263525" y="260350"/>
            <a:ext cx="11736387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результате изменений в религиозной сфере стало активно развиваться школьное образование.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XVI в. </a:t>
            </a: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начали действовать средние учебные заведения — </a:t>
            </a:r>
            <a:r>
              <a:rPr b="1" i="1" lang="ru-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гимназии и коллегиумы.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87" y="1855787"/>
            <a:ext cx="6923087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7231062" y="1628775"/>
            <a:ext cx="4752975" cy="45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1579 г. </a:t>
            </a: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поддержке Стефана Батория </a:t>
            </a:r>
            <a:r>
              <a:rPr b="1" i="1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виленский коллегиум был преобразован в Виленскую академию.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стала первым высшим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учебным заведением в ВКЛ. Академия сначала имела два факультета:философский и теологический.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1640-е гг., открылись также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юридический и медицинский.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16981" r="16869" t="0"/>
          <a:stretch/>
        </p:blipFill>
        <p:spPr>
          <a:xfrm>
            <a:off x="119062" y="874712"/>
            <a:ext cx="4321175" cy="47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812" y="188912"/>
            <a:ext cx="88217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>
            <a:off x="3890141" y="0"/>
            <a:ext cx="45214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Архитектура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3238500" y="0"/>
            <a:ext cx="63023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Особенности архитектуры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1809721" y="928671"/>
            <a:ext cx="29642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Оборонительные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элементы</a:t>
            </a:r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2750" y="1822450"/>
            <a:ext cx="3157537" cy="27003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/>
        </p:nvSpPr>
        <p:spPr>
          <a:xfrm>
            <a:off x="1738282" y="4429133"/>
            <a:ext cx="31934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Мирский замок 16в.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М.Заборовский</a:t>
            </a: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4810116" y="4357694"/>
            <a:ext cx="271464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Дворцово-замковый комплекс в Смолянах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«Белый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Ковель»</a:t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4881555" y="1857364"/>
            <a:ext cx="2526565" cy="2428892"/>
          </a:xfrm>
          <a:prstGeom prst="roundRect">
            <a:avLst>
              <a:gd fmla="val 10000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1738282" y="1"/>
            <a:ext cx="52462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Ренессансные здания</a:t>
            </a:r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4881555" y="928671"/>
            <a:ext cx="24111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Компактность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сооружений</a:t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7739074" y="1571612"/>
            <a:ext cx="2571768" cy="2428892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50995" l="0" r="0" t="-20407"/>
            </a:stretch>
          </a:blip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7810512" y="4000504"/>
            <a:ext cx="257176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Несвижский костел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 Божьего Тела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Архитектор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Бернардони.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Усыпальница Радзивиллов.</a:t>
            </a:r>
            <a:endParaRPr b="1" i="0" sz="2400" u="none" cap="none" strike="noStrike">
              <a:solidFill>
                <a:srgbClr val="FC78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8024827" y="571481"/>
            <a:ext cx="20749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Барокко</a:t>
            </a:r>
            <a:endParaRPr/>
          </a:p>
        </p:txBody>
      </p:sp>
      <p:cxnSp>
        <p:nvCxnSpPr>
          <p:cNvPr id="211" name="Google Shape;211;p29"/>
          <p:cNvCxnSpPr/>
          <p:nvPr/>
        </p:nvCxnSpPr>
        <p:spPr>
          <a:xfrm rot="5400000">
            <a:off x="3685381" y="253206"/>
            <a:ext cx="282575" cy="10683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2" name="Google Shape;212;p29"/>
          <p:cNvCxnSpPr/>
          <p:nvPr/>
        </p:nvCxnSpPr>
        <p:spPr>
          <a:xfrm flipH="1" rot="-5400000">
            <a:off x="5082381" y="-75406"/>
            <a:ext cx="282575" cy="17256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/>
          <p:nvPr/>
        </p:nvSpPr>
        <p:spPr>
          <a:xfrm>
            <a:off x="4167174" y="0"/>
            <a:ext cx="373140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Искусство</a:t>
            </a:r>
            <a:endParaRPr/>
          </a:p>
        </p:txBody>
      </p:sp>
      <p:grpSp>
        <p:nvGrpSpPr>
          <p:cNvPr id="218" name="Google Shape;218;p30"/>
          <p:cNvGrpSpPr/>
          <p:nvPr/>
        </p:nvGrpSpPr>
        <p:grpSpPr>
          <a:xfrm>
            <a:off x="2881312" y="0"/>
            <a:ext cx="9144000" cy="6858000"/>
            <a:chOff x="0" y="0"/>
            <a:chExt cx="9144000" cy="6858000"/>
          </a:xfrm>
        </p:grpSpPr>
        <p:sp>
          <p:nvSpPr>
            <p:cNvPr id="219" name="Google Shape;219;p30"/>
            <p:cNvSpPr txBox="1"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 rot="5400000">
              <a:off x="-384175" y="1433513"/>
              <a:ext cx="1776413" cy="223837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0" y="285750"/>
              <a:ext cx="2495550" cy="1497013"/>
            </a:xfrm>
            <a:custGeom>
              <a:rect b="b" l="l" r="r" t="t"/>
              <a:pathLst>
                <a:path extrusionOk="0" h="1497508" w="2495847">
                  <a:moveTo>
                    <a:pt x="0" y="149751"/>
                  </a:moveTo>
                  <a:cubicBezTo>
                    <a:pt x="0" y="110035"/>
                    <a:pt x="15777" y="71945"/>
                    <a:pt x="43861" y="43861"/>
                  </a:cubicBezTo>
                  <a:cubicBezTo>
                    <a:pt x="71945" y="15777"/>
                    <a:pt x="110035" y="0"/>
                    <a:pt x="149751" y="0"/>
                  </a:cubicBezTo>
                  <a:lnTo>
                    <a:pt x="2346096" y="0"/>
                  </a:lnTo>
                  <a:cubicBezTo>
                    <a:pt x="2385812" y="0"/>
                    <a:pt x="2423902" y="15777"/>
                    <a:pt x="2451986" y="43861"/>
                  </a:cubicBezTo>
                  <a:cubicBezTo>
                    <a:pt x="2480070" y="71945"/>
                    <a:pt x="2495847" y="110035"/>
                    <a:pt x="2495847" y="149751"/>
                  </a:cubicBezTo>
                  <a:lnTo>
                    <a:pt x="2495847" y="1347757"/>
                  </a:lnTo>
                  <a:cubicBezTo>
                    <a:pt x="2495847" y="1387473"/>
                    <a:pt x="2480070" y="1425563"/>
                    <a:pt x="2451986" y="1453647"/>
                  </a:cubicBezTo>
                  <a:cubicBezTo>
                    <a:pt x="2423902" y="1481731"/>
                    <a:pt x="2385812" y="1497508"/>
                    <a:pt x="2346096" y="1497508"/>
                  </a:cubicBezTo>
                  <a:lnTo>
                    <a:pt x="149751" y="1497508"/>
                  </a:lnTo>
                  <a:cubicBezTo>
                    <a:pt x="110035" y="1497508"/>
                    <a:pt x="71945" y="1481731"/>
                    <a:pt x="43861" y="1453647"/>
                  </a:cubicBezTo>
                  <a:cubicBezTo>
                    <a:pt x="15777" y="1425563"/>
                    <a:pt x="0" y="1387473"/>
                    <a:pt x="0" y="1347757"/>
                  </a:cubicBezTo>
                  <a:lnTo>
                    <a:pt x="0" y="149751"/>
                  </a:lnTo>
                  <a:close/>
                </a:path>
              </a:pathLst>
            </a:custGeom>
            <a:solidFill>
              <a:srgbClr val="632523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1475" lIns="131475" spcFirstLastPara="1" rIns="131475" wrap="square" tIns="131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Иконопись</a:t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 rot="5400000">
              <a:off x="-348456" y="3183732"/>
              <a:ext cx="1704975" cy="223837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0" y="2071688"/>
              <a:ext cx="2495550" cy="1497012"/>
            </a:xfrm>
            <a:custGeom>
              <a:rect b="b" l="l" r="r" t="t"/>
              <a:pathLst>
                <a:path extrusionOk="0" h="1497508" w="2495847">
                  <a:moveTo>
                    <a:pt x="0" y="149751"/>
                  </a:moveTo>
                  <a:cubicBezTo>
                    <a:pt x="0" y="110035"/>
                    <a:pt x="15777" y="71945"/>
                    <a:pt x="43861" y="43861"/>
                  </a:cubicBezTo>
                  <a:cubicBezTo>
                    <a:pt x="71945" y="15777"/>
                    <a:pt x="110035" y="0"/>
                    <a:pt x="149751" y="0"/>
                  </a:cubicBezTo>
                  <a:lnTo>
                    <a:pt x="2346096" y="0"/>
                  </a:lnTo>
                  <a:cubicBezTo>
                    <a:pt x="2385812" y="0"/>
                    <a:pt x="2423902" y="15777"/>
                    <a:pt x="2451986" y="43861"/>
                  </a:cubicBezTo>
                  <a:cubicBezTo>
                    <a:pt x="2480070" y="71945"/>
                    <a:pt x="2495847" y="110035"/>
                    <a:pt x="2495847" y="149751"/>
                  </a:cubicBezTo>
                  <a:lnTo>
                    <a:pt x="2495847" y="1347757"/>
                  </a:lnTo>
                  <a:cubicBezTo>
                    <a:pt x="2495847" y="1387473"/>
                    <a:pt x="2480070" y="1425563"/>
                    <a:pt x="2451986" y="1453647"/>
                  </a:cubicBezTo>
                  <a:cubicBezTo>
                    <a:pt x="2423902" y="1481731"/>
                    <a:pt x="2385812" y="1497508"/>
                    <a:pt x="2346096" y="1497508"/>
                  </a:cubicBezTo>
                  <a:lnTo>
                    <a:pt x="149751" y="1497508"/>
                  </a:lnTo>
                  <a:cubicBezTo>
                    <a:pt x="110035" y="1497508"/>
                    <a:pt x="71945" y="1481731"/>
                    <a:pt x="43861" y="1453647"/>
                  </a:cubicBezTo>
                  <a:cubicBezTo>
                    <a:pt x="15777" y="1425563"/>
                    <a:pt x="0" y="1387473"/>
                    <a:pt x="0" y="1347757"/>
                  </a:cubicBezTo>
                  <a:lnTo>
                    <a:pt x="0" y="149751"/>
                  </a:lnTo>
                  <a:close/>
                </a:path>
              </a:pathLst>
            </a:custGeom>
            <a:solidFill>
              <a:srgbClr val="953735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1475" lIns="131475" spcFirstLastPara="1" rIns="131475" wrap="square" tIns="131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«Параскева »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со Случчины</a:t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509588" y="4040188"/>
              <a:ext cx="3417887" cy="225425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0" y="3786188"/>
              <a:ext cx="2495550" cy="1497012"/>
            </a:xfrm>
            <a:custGeom>
              <a:rect b="b" l="l" r="r" t="t"/>
              <a:pathLst>
                <a:path extrusionOk="0" h="1497508" w="2495847">
                  <a:moveTo>
                    <a:pt x="0" y="149751"/>
                  </a:moveTo>
                  <a:cubicBezTo>
                    <a:pt x="0" y="110035"/>
                    <a:pt x="15777" y="71945"/>
                    <a:pt x="43861" y="43861"/>
                  </a:cubicBezTo>
                  <a:cubicBezTo>
                    <a:pt x="71945" y="15777"/>
                    <a:pt x="110035" y="0"/>
                    <a:pt x="149751" y="0"/>
                  </a:cubicBezTo>
                  <a:lnTo>
                    <a:pt x="2346096" y="0"/>
                  </a:lnTo>
                  <a:cubicBezTo>
                    <a:pt x="2385812" y="0"/>
                    <a:pt x="2423902" y="15777"/>
                    <a:pt x="2451986" y="43861"/>
                  </a:cubicBezTo>
                  <a:cubicBezTo>
                    <a:pt x="2480070" y="71945"/>
                    <a:pt x="2495847" y="110035"/>
                    <a:pt x="2495847" y="149751"/>
                  </a:cubicBezTo>
                  <a:lnTo>
                    <a:pt x="2495847" y="1347757"/>
                  </a:lnTo>
                  <a:cubicBezTo>
                    <a:pt x="2495847" y="1387473"/>
                    <a:pt x="2480070" y="1425563"/>
                    <a:pt x="2451986" y="1453647"/>
                  </a:cubicBezTo>
                  <a:cubicBezTo>
                    <a:pt x="2423902" y="1481731"/>
                    <a:pt x="2385812" y="1497508"/>
                    <a:pt x="2346096" y="1497508"/>
                  </a:cubicBezTo>
                  <a:lnTo>
                    <a:pt x="149751" y="1497508"/>
                  </a:lnTo>
                  <a:cubicBezTo>
                    <a:pt x="110035" y="1497508"/>
                    <a:pt x="71945" y="1481731"/>
                    <a:pt x="43861" y="1453647"/>
                  </a:cubicBezTo>
                  <a:cubicBezTo>
                    <a:pt x="15777" y="1425563"/>
                    <a:pt x="0" y="1387473"/>
                    <a:pt x="0" y="1347757"/>
                  </a:cubicBezTo>
                  <a:lnTo>
                    <a:pt x="0" y="149751"/>
                  </a:lnTo>
                  <a:close/>
                </a:path>
              </a:pathLst>
            </a:custGeom>
            <a:solidFill>
              <a:srgbClr val="953735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1475" lIns="131475" spcFirstLastPara="1" rIns="131475" wrap="square" tIns="131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«Спас» из д.Бытень</a:t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 rot="-5400000">
              <a:off x="3046412" y="3149600"/>
              <a:ext cx="1773238" cy="223837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3429000" y="3857625"/>
              <a:ext cx="2495550" cy="1354138"/>
            </a:xfrm>
            <a:custGeom>
              <a:rect b="b" l="l" r="r" t="t"/>
              <a:pathLst>
                <a:path extrusionOk="0" h="1354631" w="2495847">
                  <a:moveTo>
                    <a:pt x="0" y="135463"/>
                  </a:moveTo>
                  <a:cubicBezTo>
                    <a:pt x="0" y="99536"/>
                    <a:pt x="14272" y="65080"/>
                    <a:pt x="39676" y="39676"/>
                  </a:cubicBezTo>
                  <a:cubicBezTo>
                    <a:pt x="65080" y="14272"/>
                    <a:pt x="99536" y="0"/>
                    <a:pt x="135463" y="0"/>
                  </a:cubicBezTo>
                  <a:lnTo>
                    <a:pt x="2360384" y="0"/>
                  </a:lnTo>
                  <a:cubicBezTo>
                    <a:pt x="2396311" y="0"/>
                    <a:pt x="2430767" y="14272"/>
                    <a:pt x="2456171" y="39676"/>
                  </a:cubicBezTo>
                  <a:cubicBezTo>
                    <a:pt x="2481575" y="65080"/>
                    <a:pt x="2495847" y="99536"/>
                    <a:pt x="2495847" y="135463"/>
                  </a:cubicBezTo>
                  <a:lnTo>
                    <a:pt x="2495847" y="1219168"/>
                  </a:lnTo>
                  <a:cubicBezTo>
                    <a:pt x="2495847" y="1255095"/>
                    <a:pt x="2481575" y="1289551"/>
                    <a:pt x="2456171" y="1314955"/>
                  </a:cubicBezTo>
                  <a:cubicBezTo>
                    <a:pt x="2430767" y="1340359"/>
                    <a:pt x="2396311" y="1354631"/>
                    <a:pt x="2360384" y="1354631"/>
                  </a:cubicBezTo>
                  <a:lnTo>
                    <a:pt x="135463" y="1354631"/>
                  </a:lnTo>
                  <a:cubicBezTo>
                    <a:pt x="99536" y="1354631"/>
                    <a:pt x="65080" y="1340359"/>
                    <a:pt x="39676" y="1314955"/>
                  </a:cubicBezTo>
                  <a:cubicBezTo>
                    <a:pt x="14272" y="1289551"/>
                    <a:pt x="0" y="1255095"/>
                    <a:pt x="0" y="1219168"/>
                  </a:cubicBezTo>
                  <a:lnTo>
                    <a:pt x="0" y="135463"/>
                  </a:lnTo>
                  <a:close/>
                </a:path>
              </a:pathLst>
            </a:custGeom>
            <a:solidFill>
              <a:srgbClr val="4F81B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7300" lIns="127300" spcFirstLastPara="1" rIns="127300" wrap="square" tIns="127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«Евангелие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учительное»</a:t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 rot="-5580000">
              <a:off x="3043237" y="1398587"/>
              <a:ext cx="1708150" cy="225425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429000" y="2071688"/>
              <a:ext cx="2495550" cy="1360487"/>
            </a:xfrm>
            <a:custGeom>
              <a:rect b="b" l="l" r="r" t="t"/>
              <a:pathLst>
                <a:path extrusionOk="0" h="1360007" w="2495847">
                  <a:moveTo>
                    <a:pt x="0" y="136001"/>
                  </a:moveTo>
                  <a:cubicBezTo>
                    <a:pt x="0" y="99931"/>
                    <a:pt x="14329" y="65339"/>
                    <a:pt x="39834" y="39834"/>
                  </a:cubicBezTo>
                  <a:cubicBezTo>
                    <a:pt x="65339" y="14329"/>
                    <a:pt x="99932" y="0"/>
                    <a:pt x="136001" y="0"/>
                  </a:cubicBezTo>
                  <a:lnTo>
                    <a:pt x="2359846" y="0"/>
                  </a:lnTo>
                  <a:cubicBezTo>
                    <a:pt x="2395916" y="0"/>
                    <a:pt x="2430508" y="14329"/>
                    <a:pt x="2456013" y="39834"/>
                  </a:cubicBezTo>
                  <a:cubicBezTo>
                    <a:pt x="2481518" y="65339"/>
                    <a:pt x="2495847" y="99932"/>
                    <a:pt x="2495847" y="136001"/>
                  </a:cubicBezTo>
                  <a:lnTo>
                    <a:pt x="2495847" y="1224006"/>
                  </a:lnTo>
                  <a:cubicBezTo>
                    <a:pt x="2495847" y="1260076"/>
                    <a:pt x="2481518" y="1294668"/>
                    <a:pt x="2456013" y="1320173"/>
                  </a:cubicBezTo>
                  <a:cubicBezTo>
                    <a:pt x="2430508" y="1345678"/>
                    <a:pt x="2395915" y="1360007"/>
                    <a:pt x="2359846" y="1360007"/>
                  </a:cubicBezTo>
                  <a:lnTo>
                    <a:pt x="136001" y="1360007"/>
                  </a:lnTo>
                  <a:cubicBezTo>
                    <a:pt x="99931" y="1360007"/>
                    <a:pt x="65339" y="1345678"/>
                    <a:pt x="39834" y="1320173"/>
                  </a:cubicBezTo>
                  <a:cubicBezTo>
                    <a:pt x="14329" y="1294668"/>
                    <a:pt x="0" y="1260075"/>
                    <a:pt x="0" y="1224006"/>
                  </a:cubicBezTo>
                  <a:lnTo>
                    <a:pt x="0" y="136001"/>
                  </a:lnTo>
                  <a:close/>
                </a:path>
              </a:pathLst>
            </a:custGeom>
            <a:solidFill>
              <a:srgbClr val="4F81B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7450" lIns="127450" spcFirstLastPara="1" rIns="127450" wrap="square" tIns="127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Радзивилловская Библия</a:t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 rot="-120000">
              <a:off x="3865563" y="506413"/>
              <a:ext cx="3287712" cy="225425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3357563" y="285750"/>
              <a:ext cx="2495550" cy="1497013"/>
            </a:xfrm>
            <a:custGeom>
              <a:rect b="b" l="l" r="r" t="t"/>
              <a:pathLst>
                <a:path extrusionOk="0" h="1497508" w="2495847">
                  <a:moveTo>
                    <a:pt x="0" y="149751"/>
                  </a:moveTo>
                  <a:cubicBezTo>
                    <a:pt x="0" y="110035"/>
                    <a:pt x="15777" y="71945"/>
                    <a:pt x="43861" y="43861"/>
                  </a:cubicBezTo>
                  <a:cubicBezTo>
                    <a:pt x="71945" y="15777"/>
                    <a:pt x="110035" y="0"/>
                    <a:pt x="149751" y="0"/>
                  </a:cubicBezTo>
                  <a:lnTo>
                    <a:pt x="2346096" y="0"/>
                  </a:lnTo>
                  <a:cubicBezTo>
                    <a:pt x="2385812" y="0"/>
                    <a:pt x="2423902" y="15777"/>
                    <a:pt x="2451986" y="43861"/>
                  </a:cubicBezTo>
                  <a:cubicBezTo>
                    <a:pt x="2480070" y="71945"/>
                    <a:pt x="2495847" y="110035"/>
                    <a:pt x="2495847" y="149751"/>
                  </a:cubicBezTo>
                  <a:lnTo>
                    <a:pt x="2495847" y="1347757"/>
                  </a:lnTo>
                  <a:cubicBezTo>
                    <a:pt x="2495847" y="1387473"/>
                    <a:pt x="2480070" y="1425563"/>
                    <a:pt x="2451986" y="1453647"/>
                  </a:cubicBezTo>
                  <a:cubicBezTo>
                    <a:pt x="2423902" y="1481731"/>
                    <a:pt x="2385812" y="1497508"/>
                    <a:pt x="2346096" y="1497508"/>
                  </a:cubicBezTo>
                  <a:lnTo>
                    <a:pt x="149751" y="1497508"/>
                  </a:lnTo>
                  <a:cubicBezTo>
                    <a:pt x="110035" y="1497508"/>
                    <a:pt x="71945" y="1481731"/>
                    <a:pt x="43861" y="1453647"/>
                  </a:cubicBezTo>
                  <a:cubicBezTo>
                    <a:pt x="15777" y="1425563"/>
                    <a:pt x="0" y="1387473"/>
                    <a:pt x="0" y="1347757"/>
                  </a:cubicBezTo>
                  <a:lnTo>
                    <a:pt x="0" y="149751"/>
                  </a:lnTo>
                  <a:close/>
                </a:path>
              </a:pathLst>
            </a:custGeom>
            <a:solidFill>
              <a:srgbClr val="254061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1475" lIns="131475" spcFirstLastPara="1" rIns="131475" wrap="square" tIns="131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Книжная гравюра</a:t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 rot="5400000">
              <a:off x="6261100" y="1365250"/>
              <a:ext cx="1782762" cy="223837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6648450" y="214313"/>
              <a:ext cx="2495550" cy="1497012"/>
            </a:xfrm>
            <a:custGeom>
              <a:rect b="b" l="l" r="r" t="t"/>
              <a:pathLst>
                <a:path extrusionOk="0" h="1497508" w="2495847">
                  <a:moveTo>
                    <a:pt x="0" y="149751"/>
                  </a:moveTo>
                  <a:cubicBezTo>
                    <a:pt x="0" y="110035"/>
                    <a:pt x="15777" y="71945"/>
                    <a:pt x="43861" y="43861"/>
                  </a:cubicBezTo>
                  <a:cubicBezTo>
                    <a:pt x="71945" y="15777"/>
                    <a:pt x="110035" y="0"/>
                    <a:pt x="149751" y="0"/>
                  </a:cubicBezTo>
                  <a:lnTo>
                    <a:pt x="2346096" y="0"/>
                  </a:lnTo>
                  <a:cubicBezTo>
                    <a:pt x="2385812" y="0"/>
                    <a:pt x="2423902" y="15777"/>
                    <a:pt x="2451986" y="43861"/>
                  </a:cubicBezTo>
                  <a:cubicBezTo>
                    <a:pt x="2480070" y="71945"/>
                    <a:pt x="2495847" y="110035"/>
                    <a:pt x="2495847" y="149751"/>
                  </a:cubicBezTo>
                  <a:lnTo>
                    <a:pt x="2495847" y="1347757"/>
                  </a:lnTo>
                  <a:cubicBezTo>
                    <a:pt x="2495847" y="1387473"/>
                    <a:pt x="2480070" y="1425563"/>
                    <a:pt x="2451986" y="1453647"/>
                  </a:cubicBezTo>
                  <a:cubicBezTo>
                    <a:pt x="2423902" y="1481731"/>
                    <a:pt x="2385812" y="1497508"/>
                    <a:pt x="2346096" y="1497508"/>
                  </a:cubicBezTo>
                  <a:lnTo>
                    <a:pt x="149751" y="1497508"/>
                  </a:lnTo>
                  <a:cubicBezTo>
                    <a:pt x="110035" y="1497508"/>
                    <a:pt x="71945" y="1481731"/>
                    <a:pt x="43861" y="1453647"/>
                  </a:cubicBezTo>
                  <a:cubicBezTo>
                    <a:pt x="15777" y="1425563"/>
                    <a:pt x="0" y="1387473"/>
                    <a:pt x="0" y="1347757"/>
                  </a:cubicBezTo>
                  <a:lnTo>
                    <a:pt x="0" y="149751"/>
                  </a:lnTo>
                  <a:close/>
                </a:path>
              </a:pathLst>
            </a:custGeom>
            <a:solidFill>
              <a:srgbClr val="4F6228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31475" lIns="131475" spcFirstLastPara="1" rIns="131475" wrap="square" tIns="131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Реалистичный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портрет</a:t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 rot="5400000">
              <a:off x="6302375" y="3114675"/>
              <a:ext cx="1700212" cy="223837"/>
            </a:xfrm>
            <a:prstGeom prst="rect">
              <a:avLst/>
            </a:prstGeom>
            <a:solidFill>
              <a:srgbClr val="B2C1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6648450" y="2143125"/>
              <a:ext cx="2495550" cy="1222375"/>
            </a:xfrm>
            <a:custGeom>
              <a:rect b="b" l="l" r="r" t="t"/>
              <a:pathLst>
                <a:path extrusionOk="0" h="1222491" w="2495847">
                  <a:moveTo>
                    <a:pt x="0" y="122249"/>
                  </a:moveTo>
                  <a:cubicBezTo>
                    <a:pt x="0" y="89827"/>
                    <a:pt x="12880" y="58732"/>
                    <a:pt x="35806" y="35806"/>
                  </a:cubicBezTo>
                  <a:cubicBezTo>
                    <a:pt x="58732" y="12880"/>
                    <a:pt x="89827" y="0"/>
                    <a:pt x="122249" y="0"/>
                  </a:cubicBezTo>
                  <a:lnTo>
                    <a:pt x="2373598" y="0"/>
                  </a:lnTo>
                  <a:cubicBezTo>
                    <a:pt x="2406020" y="0"/>
                    <a:pt x="2437115" y="12880"/>
                    <a:pt x="2460041" y="35806"/>
                  </a:cubicBezTo>
                  <a:cubicBezTo>
                    <a:pt x="2482967" y="58732"/>
                    <a:pt x="2495847" y="89827"/>
                    <a:pt x="2495847" y="122249"/>
                  </a:cubicBezTo>
                  <a:lnTo>
                    <a:pt x="2495847" y="1100242"/>
                  </a:lnTo>
                  <a:cubicBezTo>
                    <a:pt x="2495847" y="1132664"/>
                    <a:pt x="2482967" y="1163759"/>
                    <a:pt x="2460041" y="1186685"/>
                  </a:cubicBezTo>
                  <a:cubicBezTo>
                    <a:pt x="2437115" y="1209611"/>
                    <a:pt x="2406020" y="1222491"/>
                    <a:pt x="2373598" y="1222491"/>
                  </a:cubicBezTo>
                  <a:lnTo>
                    <a:pt x="122249" y="1222491"/>
                  </a:lnTo>
                  <a:cubicBezTo>
                    <a:pt x="89827" y="1222491"/>
                    <a:pt x="58732" y="1209611"/>
                    <a:pt x="35806" y="1186685"/>
                  </a:cubicBezTo>
                  <a:cubicBezTo>
                    <a:pt x="12880" y="1163759"/>
                    <a:pt x="0" y="1132664"/>
                    <a:pt x="0" y="1100242"/>
                  </a:cubicBezTo>
                  <a:lnTo>
                    <a:pt x="0" y="122249"/>
                  </a:lnTo>
                  <a:close/>
                </a:path>
              </a:pathLst>
            </a:custGeom>
            <a:solidFill>
              <a:srgbClr val="77933C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3425" lIns="123425" spcFirstLastPara="1" rIns="123425" wrap="square" tIns="123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Александра Хадкевича</a:t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6648450" y="3786188"/>
              <a:ext cx="2495550" cy="1354137"/>
            </a:xfrm>
            <a:custGeom>
              <a:rect b="b" l="l" r="r" t="t"/>
              <a:pathLst>
                <a:path extrusionOk="0" h="1354631" w="2495847">
                  <a:moveTo>
                    <a:pt x="0" y="135463"/>
                  </a:moveTo>
                  <a:cubicBezTo>
                    <a:pt x="0" y="99536"/>
                    <a:pt x="14272" y="65080"/>
                    <a:pt x="39676" y="39676"/>
                  </a:cubicBezTo>
                  <a:cubicBezTo>
                    <a:pt x="65080" y="14272"/>
                    <a:pt x="99536" y="0"/>
                    <a:pt x="135463" y="0"/>
                  </a:cubicBezTo>
                  <a:lnTo>
                    <a:pt x="2360384" y="0"/>
                  </a:lnTo>
                  <a:cubicBezTo>
                    <a:pt x="2396311" y="0"/>
                    <a:pt x="2430767" y="14272"/>
                    <a:pt x="2456171" y="39676"/>
                  </a:cubicBezTo>
                  <a:cubicBezTo>
                    <a:pt x="2481575" y="65080"/>
                    <a:pt x="2495847" y="99536"/>
                    <a:pt x="2495847" y="135463"/>
                  </a:cubicBezTo>
                  <a:lnTo>
                    <a:pt x="2495847" y="1219168"/>
                  </a:lnTo>
                  <a:cubicBezTo>
                    <a:pt x="2495847" y="1255095"/>
                    <a:pt x="2481575" y="1289551"/>
                    <a:pt x="2456171" y="1314955"/>
                  </a:cubicBezTo>
                  <a:cubicBezTo>
                    <a:pt x="2430767" y="1340359"/>
                    <a:pt x="2396311" y="1354631"/>
                    <a:pt x="2360384" y="1354631"/>
                  </a:cubicBezTo>
                  <a:lnTo>
                    <a:pt x="135463" y="1354631"/>
                  </a:lnTo>
                  <a:cubicBezTo>
                    <a:pt x="99536" y="1354631"/>
                    <a:pt x="65080" y="1340359"/>
                    <a:pt x="39676" y="1314955"/>
                  </a:cubicBezTo>
                  <a:cubicBezTo>
                    <a:pt x="14272" y="1289551"/>
                    <a:pt x="0" y="1255095"/>
                    <a:pt x="0" y="1219168"/>
                  </a:cubicBezTo>
                  <a:lnTo>
                    <a:pt x="0" y="135463"/>
                  </a:lnTo>
                  <a:close/>
                </a:path>
              </a:pathLst>
            </a:custGeom>
            <a:solidFill>
              <a:srgbClr val="77933C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27300" lIns="127300" spcFirstLastPara="1" rIns="127300" wrap="square" tIns="127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Иосифа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b="1" i="0" lang="ru-RU" sz="2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Солтана</a:t>
              </a:r>
              <a:endParaRPr/>
            </a:p>
          </p:txBody>
        </p:sp>
      </p:grpSp>
      <p:grpSp>
        <p:nvGrpSpPr>
          <p:cNvPr id="237" name="Google Shape;237;p30"/>
          <p:cNvGrpSpPr/>
          <p:nvPr/>
        </p:nvGrpSpPr>
        <p:grpSpPr>
          <a:xfrm>
            <a:off x="2881312" y="5432425"/>
            <a:ext cx="9144000" cy="1428750"/>
            <a:chOff x="0" y="5429264"/>
            <a:chExt cx="9144000" cy="1428736"/>
          </a:xfrm>
        </p:grpSpPr>
        <p:sp>
          <p:nvSpPr>
            <p:cNvPr id="238" name="Google Shape;238;p30"/>
            <p:cNvSpPr/>
            <p:nvPr/>
          </p:nvSpPr>
          <p:spPr>
            <a:xfrm>
              <a:off x="5715000" y="6143632"/>
              <a:ext cx="1428750" cy="285747"/>
            </a:xfrm>
            <a:prstGeom prst="homePlate">
              <a:avLst>
                <a:gd fmla="val 19440" name="adj"/>
              </a:avLst>
            </a:prstGeom>
            <a:solidFill>
              <a:srgbClr val="C6D9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2357438" y="6143632"/>
              <a:ext cx="1428750" cy="285747"/>
            </a:xfrm>
            <a:prstGeom prst="homePlate">
              <a:avLst>
                <a:gd fmla="val 19440" name="adj"/>
              </a:avLst>
            </a:prstGeom>
            <a:solidFill>
              <a:srgbClr val="C6D9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0" y="5429264"/>
              <a:ext cx="2714625" cy="1328725"/>
            </a:xfrm>
            <a:prstGeom prst="roundRect">
              <a:avLst>
                <a:gd fmla="val 16667" name="adj"/>
              </a:avLst>
            </a:prstGeom>
            <a:solidFill>
              <a:srgbClr val="98480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ru-RU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Мемориальная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ru-RU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скульптура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3286125" y="5529276"/>
              <a:ext cx="2500313" cy="13287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 scaled="0"/>
            </a:gradFill>
            <a:ln cap="flat" cmpd="sng" w="9525">
              <a:solidFill>
                <a:srgbClr val="F6924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ru-RU" sz="24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Надгробия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ru-RU" sz="24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Радзивиллов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ru-RU" sz="24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 Несвиже</a:t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6286500" y="5529276"/>
              <a:ext cx="2857500" cy="13287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 scaled="0"/>
            </a:gradFill>
            <a:ln cap="flat" cmpd="sng" w="9525">
              <a:solidFill>
                <a:srgbClr val="F6924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ru-RU" sz="24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Надгробия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ru-RU" sz="24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Сапег в Вильно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i="0" lang="ru-RU" sz="24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Огинских в Кронях</a:t>
              </a:r>
              <a:endParaRPr/>
            </a:p>
          </p:txBody>
        </p:sp>
      </p:grpSp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25400"/>
            <a:ext cx="27082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74612" y="2995612"/>
            <a:ext cx="2687637" cy="739775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Рождество Богородицы. Художник Петр Евсеевич из Голынца. 1649 г.</a:t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" y="3749675"/>
            <a:ext cx="1973262" cy="282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1441450" y="5611812"/>
            <a:ext cx="1409700" cy="1169987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Криштоф Веселовский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Неизвестный художник.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XVII в.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/>
          <p:nvPr/>
        </p:nvSpPr>
        <p:spPr>
          <a:xfrm>
            <a:off x="5240813" y="0"/>
            <a:ext cx="21058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Театр</a:t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1556519" y="1285861"/>
            <a:ext cx="2329204" cy="2009061"/>
          </a:xfrm>
          <a:prstGeom prst="roundRect">
            <a:avLst>
              <a:gd fmla="val 16667" name="adj"/>
            </a:avLst>
          </a:prstGeom>
          <a:solidFill>
            <a:srgbClr val="B7CCE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Батлейка</a:t>
            </a:r>
            <a:endParaRPr b="1" i="0" sz="2800" u="none" cap="none" strike="noStrike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(бродячий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кукольный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театр)</a:t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4024299" y="1214423"/>
            <a:ext cx="3074799" cy="2962513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Крепостные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театры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при дворах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Магнатов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(Радзивиллов,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 Агинских)</a:t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7250194" y="1214423"/>
            <a:ext cx="3289339" cy="2962513"/>
          </a:xfrm>
          <a:prstGeom prst="roundRect">
            <a:avLst>
              <a:gd fmla="val 16667" name="adj"/>
            </a:avLst>
          </a:prstGeom>
          <a:solidFill>
            <a:srgbClr val="CCC0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Школьные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театры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при иезуитских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коллегиумах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и братских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 школах</a:t>
            </a:r>
            <a:endParaRPr/>
          </a:p>
        </p:txBody>
      </p:sp>
      <p:sp>
        <p:nvSpPr>
          <p:cNvPr id="255" name="Google Shape;255;p31"/>
          <p:cNvSpPr txBox="1"/>
          <p:nvPr/>
        </p:nvSpPr>
        <p:spPr>
          <a:xfrm>
            <a:off x="2666976" y="4572009"/>
            <a:ext cx="67151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Репертуар театров религиозный и светский.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263352" y="836712"/>
            <a:ext cx="1166529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8B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§ 15.</a:t>
            </a:r>
            <a:endParaRPr>
              <a:solidFill>
                <a:srgbClr val="95373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8B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Подготовить любые творческие проекты по теме урока (лэпбуки, презентации, сообщения и т.п.).</a:t>
            </a:r>
            <a:endParaRPr>
              <a:solidFill>
                <a:srgbClr val="95373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/>
        </p:nvSpPr>
        <p:spPr>
          <a:xfrm>
            <a:off x="119062" y="1125537"/>
            <a:ext cx="11953875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Вторая половина ХVI — первая половина XVII в. стали временем расцвета всех сфер белорусской культуры.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литературе появились новые жанры и произведения «для простого люда».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Процессы и события в религиозной жизни страны способствовали созданию сети учебных заведений, развитию литературы и книгопечатания.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белорусских землях возводилось все больше памятников каменного зодчества.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архитектуре и искусстве сочетались модные веяния, западноевропейские стили и местные народные традиции.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Мощные стены и башни придавали храмам схожесть с крепостями, но фасады с башнями-колокольнями отличались изломанностью, волнистостью линий.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Внутреннее убранство поражало богатством отделки алтарей и стен.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результате возник свой, местный стиль — белорусское барокко, отличающийся от барокко других стран Европы.</a:t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2559099" y="0"/>
            <a:ext cx="70737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Основные выводы: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899606" y="719553"/>
            <a:ext cx="85725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9600"/>
              <a:buFont typeface="Corsiva"/>
              <a:buNone/>
            </a:pPr>
            <a:r>
              <a:rPr i="0" lang="ru-RU" sz="9600" u="none" cap="none" strike="noStrike">
                <a:solidFill>
                  <a:srgbClr val="A04400"/>
                </a:solidFill>
                <a:latin typeface="Lobster"/>
                <a:ea typeface="Lobster"/>
                <a:cs typeface="Lobster"/>
                <a:sym typeface="Lobster"/>
              </a:rPr>
              <a:t>Культура</a:t>
            </a:r>
            <a:endParaRPr i="0" sz="9600" u="none" cap="none" strike="noStrike">
              <a:solidFill>
                <a:srgbClr val="A044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762125" y="92075"/>
            <a:ext cx="8905875" cy="138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ru-RU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Этапы в развитии ренессансной культуры</a:t>
            </a:r>
            <a:endParaRPr/>
          </a:p>
        </p:txBody>
      </p:sp>
      <p:pic>
        <p:nvPicPr>
          <p:cNvPr id="115" name="Google Shape;11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87" y="1384300"/>
            <a:ext cx="11174412" cy="551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817562"/>
            <a:ext cx="6096000" cy="601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Mikałaj Radzivił Čorny. Мікалай Радзівіл Чорны (1646).jpg" id="121" name="Google Shape;121;p1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823" y="529330"/>
            <a:ext cx="3370200" cy="4648500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sp>
        <p:nvSpPr>
          <p:cNvPr id="122" name="Google Shape;122;p19"/>
          <p:cNvSpPr txBox="1"/>
          <p:nvPr/>
        </p:nvSpPr>
        <p:spPr>
          <a:xfrm>
            <a:off x="643826" y="5296063"/>
            <a:ext cx="2628600" cy="1385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1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Николай Радзивилл Чёрный</a:t>
            </a:r>
            <a:endParaRPr/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4552950" y="928687"/>
            <a:ext cx="6115050" cy="887412"/>
          </a:xfrm>
          <a:prstGeom prst="rect">
            <a:avLst/>
          </a:prstGeom>
          <a:solidFill>
            <a:srgbClr val="CE9C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Брестская типография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3452795" y="0"/>
            <a:ext cx="56822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Книгопечатание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24375" y="0"/>
            <a:ext cx="6143625" cy="887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Типография в Несвиже</a:t>
            </a:r>
            <a:endParaRPr/>
          </a:p>
        </p:txBody>
      </p:sp>
      <p:pic>
        <p:nvPicPr>
          <p:cNvPr id="130" name="Google Shape;13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925" y="536575"/>
            <a:ext cx="8467725" cy="6345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on Budny.png" id="131" name="Google Shape;131;p2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268" y="188640"/>
            <a:ext cx="2949872" cy="489530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32" name="Google Shape;132;p20"/>
          <p:cNvSpPr txBox="1"/>
          <p:nvPr/>
        </p:nvSpPr>
        <p:spPr>
          <a:xfrm>
            <a:off x="191344" y="5083948"/>
            <a:ext cx="3580280" cy="16312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1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С.Будный в пекле. Фрагмент гравюры из книги С.Решки «Про атеизм и пустословье евангелистов». Неаполь. 1596.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524375" y="0"/>
            <a:ext cx="6143625" cy="887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Василий Тяпинский</a:t>
            </a:r>
            <a:endParaRPr/>
          </a:p>
        </p:txBody>
      </p:sp>
      <p:pic>
        <p:nvPicPr>
          <p:cNvPr id="138" name="Google Shape;13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962" y="401637"/>
            <a:ext cx="8686800" cy="6456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sil Tiapinskiy.png" id="139" name="Google Shape;139;p2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60" y="403412"/>
            <a:ext cx="2833220" cy="5513293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