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Lobster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Lobster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0317174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0317174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0317174cf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d0317174cf_2_12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03905423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03905423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0317174cf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d0317174cf_2_12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0317174cf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d0317174cf_2_13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0317174cf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d0317174cf_2_14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0317174cf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d0317174cf_2_15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0317174cf_2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d0317174cf_2_15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0317174cf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d0317174cf_2_7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0317174cf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d0317174cf_2_8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0317174cf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d0317174cf_2_8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0317174cf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d0317174cf_2_8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0317174cf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d0317174cf_2_9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0317174cf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d0317174cf_2_10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0317174cf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d0317174cf_2_11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0317174cf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d0317174cf_2_11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2701925" y="1597819"/>
            <a:ext cx="48006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701925" y="2914650"/>
            <a:ext cx="4114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703513" y="205978"/>
            <a:ext cx="63166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693988" y="1200150"/>
            <a:ext cx="6326187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703513" y="205978"/>
            <a:ext cx="63166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693988" y="1200150"/>
            <a:ext cx="30861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5932488" y="1200150"/>
            <a:ext cx="3087687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703513" y="205978"/>
            <a:ext cx="63166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703513" y="205978"/>
            <a:ext cx="63166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4159846" y="-265707"/>
            <a:ext cx="3394472" cy="632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6035278" y="1609725"/>
            <a:ext cx="4388644" cy="1581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95985" y="103982"/>
            <a:ext cx="4388644" cy="4592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703513" y="205978"/>
            <a:ext cx="63166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693988" y="1200150"/>
            <a:ext cx="6326187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1134750" y="513875"/>
            <a:ext cx="70707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2038550" y="1432150"/>
            <a:ext cx="5448300" cy="1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</a:t>
            </a:r>
            <a:endParaRPr b="1"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высшей квалификационной категории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455675" y="3063325"/>
            <a:ext cx="83262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7 класс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«Попытки политических реформ </a:t>
            </a:r>
            <a:endParaRPr b="1"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Речи Посполитой»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/>
          <p:nvPr/>
        </p:nvSpPr>
        <p:spPr>
          <a:xfrm>
            <a:off x="179500" y="8023"/>
            <a:ext cx="8712900" cy="20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 cap="none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Какое значение для </a:t>
            </a:r>
            <a:r>
              <a:rPr b="1" lang="ru" sz="3400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дальнейшего развития Речи Посполитой </a:t>
            </a:r>
            <a:r>
              <a:rPr b="1" lang="ru" sz="3400">
                <a:solidFill>
                  <a:srgbClr val="FEFEFF"/>
                </a:solidFill>
              </a:rPr>
              <a:t>и</a:t>
            </a:r>
            <a:r>
              <a:rPr b="1" lang="ru" sz="3400" cap="none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мело</a:t>
            </a:r>
            <a:r>
              <a:rPr b="1" lang="ru" sz="3400">
                <a:solidFill>
                  <a:srgbClr val="FEFEFF"/>
                </a:solidFill>
              </a:rPr>
              <a:t> принятие Конституции</a:t>
            </a:r>
            <a:r>
              <a:rPr b="1" lang="ru" sz="3400" cap="none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b="1" lang="ru" sz="5400" cap="none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5400" cap="none">
              <a:solidFill>
                <a:srgbClr val="FEFE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7651" y="1951350"/>
            <a:ext cx="5677826" cy="314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/>
        </p:nvSpPr>
        <p:spPr>
          <a:xfrm>
            <a:off x="0" y="0"/>
            <a:ext cx="67608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b="1" lang="ru" sz="2100">
                <a:solidFill>
                  <a:schemeClr val="lt1"/>
                </a:solidFill>
              </a:rPr>
              <a:t>Конституция закрепляла права и свободы граждан. </a:t>
            </a:r>
            <a:endParaRPr b="1" sz="2100">
              <a:solidFill>
                <a:schemeClr val="l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b="1" lang="ru" sz="2100">
                <a:solidFill>
                  <a:schemeClr val="lt1"/>
                </a:solidFill>
              </a:rPr>
              <a:t>Провозглашала Речь Посполитую правовым государством с верховенством закона и разделением властей на законодательную, исполнительную и судебную.</a:t>
            </a:r>
            <a:endParaRPr b="1" sz="2100">
              <a:solidFill>
                <a:schemeClr val="l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b="1" lang="ru" sz="2100">
                <a:solidFill>
                  <a:schemeClr val="lt1"/>
                </a:solidFill>
              </a:rPr>
              <a:t>Согласно конституции создавалось новое правительство.</a:t>
            </a:r>
            <a:endParaRPr b="1" sz="2100">
              <a:solidFill>
                <a:schemeClr val="l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b="1" lang="ru" sz="2100">
                <a:solidFill>
                  <a:schemeClr val="lt1"/>
                </a:solidFill>
              </a:rPr>
              <a:t>Право либерум вето ликвидировалось. </a:t>
            </a:r>
            <a:endParaRPr b="1" sz="2100">
              <a:solidFill>
                <a:schemeClr val="l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Char char="❏"/>
            </a:pPr>
            <a:r>
              <a:rPr b="1" lang="ru" sz="2100">
                <a:solidFill>
                  <a:srgbClr val="FFFF00"/>
                </a:solidFill>
              </a:rPr>
              <a:t>Конституция провозгласила Речь Посполитую унитарным (единым) государством. </a:t>
            </a:r>
            <a:endParaRPr b="1" sz="2100">
              <a:solidFill>
                <a:srgbClr val="FFFF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b="1" lang="ru" sz="2100">
                <a:solidFill>
                  <a:schemeClr val="lt1"/>
                </a:solidFill>
              </a:rPr>
              <a:t>Для сохранения единства среди сторонников реформ сейм принял «Взаимное поручительство обоих народов». </a:t>
            </a:r>
            <a:endParaRPr b="1" sz="2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00"/>
              </a:solidFill>
            </a:endParaRPr>
          </a:p>
        </p:txBody>
      </p:sp>
      <p:pic>
        <p:nvPicPr>
          <p:cNvPr id="201" name="Google Shape;2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425" y="704625"/>
            <a:ext cx="2078400" cy="262709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5"/>
          <p:cNvSpPr txBox="1"/>
          <p:nvPr/>
        </p:nvSpPr>
        <p:spPr>
          <a:xfrm>
            <a:off x="6952650" y="3426375"/>
            <a:ext cx="2078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Иоахим Хрептович - первый министр иностранных дел РП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16178"/>
            <a:ext cx="2857506" cy="2526420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  <p:pic>
        <p:nvPicPr>
          <p:cNvPr id="208" name="Google Shape;20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832" y="2618383"/>
            <a:ext cx="2160240" cy="2532149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  <p:pic>
        <p:nvPicPr>
          <p:cNvPr id="209" name="Google Shape;209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4168" y="116179"/>
            <a:ext cx="2148074" cy="2526419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  <p:sp>
        <p:nvSpPr>
          <p:cNvPr id="210" name="Google Shape;210;p36"/>
          <p:cNvSpPr txBox="1"/>
          <p:nvPr/>
        </p:nvSpPr>
        <p:spPr>
          <a:xfrm>
            <a:off x="2389510" y="357504"/>
            <a:ext cx="4220964" cy="1731243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Они направились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Россию и попросили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политической и военной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поддержки у Екатерины II,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чтобы отменить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Конституцию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6"/>
          <p:cNvSpPr txBox="1"/>
          <p:nvPr/>
        </p:nvSpPr>
        <p:spPr>
          <a:xfrm>
            <a:off x="677561" y="2642598"/>
            <a:ext cx="1861407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Ксаверий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Браницкий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1227279" y="4407954"/>
            <a:ext cx="1832553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Станислав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Потоцкий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6"/>
          <p:cNvSpPr txBox="1"/>
          <p:nvPr/>
        </p:nvSpPr>
        <p:spPr>
          <a:xfrm>
            <a:off x="6518283" y="2642598"/>
            <a:ext cx="1995867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Северин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Ржевусский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8675" y="-15449"/>
            <a:ext cx="4995300" cy="29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9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 мая 1792г.- </a:t>
            </a:r>
            <a:r>
              <a:rPr b="1" lang="ru" sz="3500" cap="none">
                <a:solidFill>
                  <a:srgbClr val="CDA8FF"/>
                </a:solidFill>
                <a:latin typeface="Arial"/>
                <a:ea typeface="Arial"/>
                <a:cs typeface="Arial"/>
                <a:sym typeface="Arial"/>
              </a:rPr>
              <a:t>провозглашение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00">
                <a:solidFill>
                  <a:srgbClr val="CDA8FF"/>
                </a:solidFill>
                <a:latin typeface="Arial"/>
                <a:ea typeface="Arial"/>
                <a:cs typeface="Arial"/>
                <a:sym typeface="Arial"/>
              </a:rPr>
              <a:t>создания Торговицкой конфедерации</a:t>
            </a:r>
            <a:endParaRPr b="1" sz="3500" cap="none">
              <a:solidFill>
                <a:srgbClr val="CDA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1204" y="134606"/>
            <a:ext cx="3078342" cy="2381783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  <p:pic>
        <p:nvPicPr>
          <p:cNvPr id="220" name="Google Shape;22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30" y="3088768"/>
            <a:ext cx="4536504" cy="1944216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0"/>
              </a:srgbClr>
            </a:outerShdw>
          </a:effectLst>
        </p:spPr>
      </p:pic>
      <p:sp>
        <p:nvSpPr>
          <p:cNvPr id="221" name="Google Shape;221;p37"/>
          <p:cNvSpPr/>
          <p:nvPr/>
        </p:nvSpPr>
        <p:spPr>
          <a:xfrm>
            <a:off x="5196083" y="2581260"/>
            <a:ext cx="3929922" cy="2562240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 cap="none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Каковы же</a:t>
            </a:r>
            <a:endParaRPr sz="4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 cap="none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 причины,</a:t>
            </a:r>
            <a:endParaRPr sz="4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цели и </a:t>
            </a:r>
            <a:endParaRPr sz="4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результаты</a:t>
            </a:r>
            <a:endParaRPr sz="4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b="1" lang="ru" sz="2600" cap="none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оздания</a:t>
            </a:r>
            <a:endParaRPr sz="4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конфедерации?</a:t>
            </a:r>
            <a:endParaRPr b="1" sz="26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8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1522550" y="2058975"/>
            <a:ext cx="7450425" cy="30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8"/>
          <p:cNvSpPr/>
          <p:nvPr/>
        </p:nvSpPr>
        <p:spPr>
          <a:xfrm>
            <a:off x="55250" y="0"/>
            <a:ext cx="9009000" cy="23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 cap="none">
                <a:solidFill>
                  <a:srgbClr val="FBFBF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200" cap="non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Причина создания:</a:t>
            </a:r>
            <a:r>
              <a:rPr b="1" lang="ru" sz="2600" cap="none">
                <a:solidFill>
                  <a:srgbClr val="FBFBF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19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недовольство </a:t>
            </a:r>
            <a:r>
              <a:rPr b="1" lang="ru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консервативно </a:t>
            </a: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настроенной     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</a:rPr>
              <a:t>  </a:t>
            </a: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шляхты </a:t>
            </a: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решения</a:t>
            </a: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ми сейма;                                                                                                                              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C000"/>
                </a:solidFill>
              </a:rPr>
              <a:t>  </a:t>
            </a:r>
            <a:r>
              <a:rPr b="1" lang="ru" sz="2200">
                <a:solidFill>
                  <a:srgbClr val="FCE5CD"/>
                </a:solidFill>
              </a:rPr>
              <a:t>Цель соз</a:t>
            </a:r>
            <a:r>
              <a:rPr b="1" lang="ru" sz="2200">
                <a:solidFill>
                  <a:srgbClr val="FCE5CD"/>
                </a:solidFill>
              </a:rPr>
              <a:t>дания:</a:t>
            </a:r>
            <a:r>
              <a:rPr b="1" lang="ru" sz="3100">
                <a:solidFill>
                  <a:srgbClr val="FCE5CD"/>
                </a:solidFill>
              </a:rPr>
              <a:t> </a:t>
            </a:r>
            <a:r>
              <a:rPr b="1" lang="ru" sz="1900">
                <a:solidFill>
                  <a:schemeClr val="lt1"/>
                </a:solidFill>
              </a:rPr>
              <a:t>восстановление старых порядков в  Речи      </a:t>
            </a:r>
            <a:endParaRPr b="1" sz="19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</a:rPr>
              <a:t>  Посполитой;                                                                   </a:t>
            </a:r>
            <a:r>
              <a:rPr b="1" lang="ru" sz="1900">
                <a:solidFill>
                  <a:srgbClr val="00B0F0"/>
                </a:solidFill>
              </a:rPr>
              <a:t>           </a:t>
            </a:r>
            <a:endParaRPr b="1" sz="1900">
              <a:solidFill>
                <a:srgbClr val="00B0F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</a:rPr>
              <a:t>  </a:t>
            </a:r>
            <a:r>
              <a:rPr b="1" lang="ru" sz="2100">
                <a:solidFill>
                  <a:srgbClr val="FCE5CD"/>
                </a:solidFill>
              </a:rPr>
              <a:t>Результат создания:</a:t>
            </a:r>
            <a:r>
              <a:rPr b="1" lang="ru" sz="2400">
                <a:solidFill>
                  <a:srgbClr val="FBFCFD"/>
                </a:solidFill>
              </a:rPr>
              <a:t> </a:t>
            </a:r>
            <a:r>
              <a:rPr b="1" lang="ru" sz="1900">
                <a:solidFill>
                  <a:schemeClr val="lt1"/>
                </a:solidFill>
              </a:rPr>
              <a:t>ввод российских  войск в РП,  война между РП и  </a:t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</a:rPr>
              <a:t>   Россией;</a:t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B0F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C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C000"/>
                </a:solidFill>
              </a:rPr>
              <a:t>  </a:t>
            </a:r>
            <a:endParaRPr b="1" sz="2300">
              <a:solidFill>
                <a:srgbClr val="FFC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3200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/>
          <p:nvPr/>
        </p:nvSpPr>
        <p:spPr>
          <a:xfrm>
            <a:off x="17120" y="0"/>
            <a:ext cx="9126880" cy="4570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4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 января 1793г.</a:t>
            </a:r>
            <a:r>
              <a:rPr b="1" lang="ru" sz="42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4200">
                <a:solidFill>
                  <a:srgbClr val="B7C7FF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b="1" lang="ru" sz="4200" cap="none">
                <a:solidFill>
                  <a:srgbClr val="B7C7FF"/>
                </a:solidFill>
                <a:latin typeface="Arial"/>
                <a:ea typeface="Arial"/>
                <a:cs typeface="Arial"/>
                <a:sym typeface="Arial"/>
              </a:rPr>
              <a:t>одписан</a:t>
            </a:r>
            <a:endParaRPr sz="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200">
                <a:solidFill>
                  <a:srgbClr val="B7C7FF"/>
                </a:solidFill>
                <a:latin typeface="Arial"/>
                <a:ea typeface="Arial"/>
                <a:cs typeface="Arial"/>
                <a:sym typeface="Arial"/>
              </a:rPr>
              <a:t>договор между Россией</a:t>
            </a:r>
            <a:endParaRPr sz="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200">
                <a:solidFill>
                  <a:srgbClr val="B7C7FF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b="1" lang="ru" sz="4200" cap="none">
                <a:solidFill>
                  <a:srgbClr val="B7C7FF"/>
                </a:solidFill>
                <a:latin typeface="Arial"/>
                <a:ea typeface="Arial"/>
                <a:cs typeface="Arial"/>
                <a:sym typeface="Arial"/>
              </a:rPr>
              <a:t> Пруссией о II-м</a:t>
            </a:r>
            <a:endParaRPr sz="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200">
                <a:solidFill>
                  <a:srgbClr val="B7C7FF"/>
                </a:solidFill>
                <a:latin typeface="Arial"/>
                <a:ea typeface="Arial"/>
                <a:cs typeface="Arial"/>
                <a:sym typeface="Arial"/>
              </a:rPr>
              <a:t>разделе Речи Посполитой.</a:t>
            </a:r>
            <a:endParaRPr sz="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200" cap="non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В ноябре 1793г.</a:t>
            </a:r>
            <a:endParaRPr sz="800">
              <a:solidFill>
                <a:srgbClr val="FCE5CD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в Гродно </a:t>
            </a:r>
            <a:r>
              <a:rPr b="1" lang="ru" sz="4200">
                <a:solidFill>
                  <a:srgbClr val="B7C7FF"/>
                </a:solidFill>
                <a:latin typeface="Arial"/>
                <a:ea typeface="Arial"/>
                <a:cs typeface="Arial"/>
                <a:sym typeface="Arial"/>
              </a:rPr>
              <a:t>состоялся последний , </a:t>
            </a:r>
            <a:r>
              <a:rPr b="1" lang="ru" sz="4200" cap="non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«немой»</a:t>
            </a:r>
            <a:r>
              <a:rPr b="1" lang="ru" sz="4200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4200" cap="none">
                <a:solidFill>
                  <a:srgbClr val="B7C7FF"/>
                </a:solidFill>
                <a:latin typeface="Arial"/>
                <a:ea typeface="Arial"/>
                <a:cs typeface="Arial"/>
                <a:sym typeface="Arial"/>
              </a:rPr>
              <a:t>сейм Речи Посполитой.</a:t>
            </a:r>
            <a:endParaRPr b="1" sz="4200" cap="none">
              <a:solidFill>
                <a:srgbClr val="B7C7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0"/>
          <p:cNvPicPr preferRelativeResize="0"/>
          <p:nvPr/>
        </p:nvPicPr>
        <p:blipFill rotWithShape="1">
          <a:blip r:embed="rId3">
            <a:alphaModFix/>
          </a:blip>
          <a:srcRect b="0" l="0" r="23531" t="14259"/>
          <a:stretch/>
        </p:blipFill>
        <p:spPr>
          <a:xfrm>
            <a:off x="360650" y="100100"/>
            <a:ext cx="8434550" cy="491455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0"/>
          <p:cNvSpPr/>
          <p:nvPr/>
        </p:nvSpPr>
        <p:spPr>
          <a:xfrm>
            <a:off x="3491880" y="195486"/>
            <a:ext cx="5216813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Россия получила:</a:t>
            </a:r>
            <a:endParaRPr b="1" sz="4400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0"/>
          <p:cNvSpPr txBox="1"/>
          <p:nvPr/>
        </p:nvSpPr>
        <p:spPr>
          <a:xfrm>
            <a:off x="4607575" y="824351"/>
            <a:ext cx="4050600" cy="1939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Центральную часть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Беларуси с городами: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Минск, Несвиж, Слуцк,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Мозырь и часть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Правобережной Украины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0"/>
          <p:cNvSpPr/>
          <p:nvPr/>
        </p:nvSpPr>
        <p:spPr>
          <a:xfrm>
            <a:off x="395656" y="2815626"/>
            <a:ext cx="5559856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 cap="non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Пруссия получила:</a:t>
            </a:r>
            <a:endParaRPr b="1" sz="4400" cap="none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0"/>
          <p:cNvSpPr txBox="1"/>
          <p:nvPr/>
        </p:nvSpPr>
        <p:spPr>
          <a:xfrm>
            <a:off x="462800" y="3649574"/>
            <a:ext cx="4679100" cy="12006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Гданьск, Познань, Торунь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частью северных польских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земель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0" y="284099"/>
            <a:ext cx="9144000" cy="4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7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Домашнее задание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72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§ 2</a:t>
            </a:r>
            <a:r>
              <a:rPr b="1" lang="ru" sz="7200">
                <a:solidFill>
                  <a:srgbClr val="FCE5CD"/>
                </a:solidFill>
              </a:rPr>
              <a:t>7</a:t>
            </a:r>
            <a:r>
              <a:rPr b="1" i="0" lang="ru" sz="72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>
              <a:solidFill>
                <a:srgbClr val="FCE5CD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72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повторить</a:t>
            </a:r>
            <a:endParaRPr>
              <a:solidFill>
                <a:srgbClr val="FCE5CD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72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§§ 2</a:t>
            </a:r>
            <a:r>
              <a:rPr b="1" lang="ru" sz="7200">
                <a:solidFill>
                  <a:srgbClr val="FCE5CD"/>
                </a:solidFill>
              </a:rPr>
              <a:t>5</a:t>
            </a:r>
            <a:r>
              <a:rPr b="1" i="0" lang="ru" sz="72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b="1" lang="ru" sz="7200">
                <a:solidFill>
                  <a:srgbClr val="FCE5CD"/>
                </a:solidFill>
              </a:rPr>
              <a:t>6</a:t>
            </a:r>
            <a:r>
              <a:rPr b="1" i="0" lang="ru" sz="72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CE5CD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/>
          <p:nvPr/>
        </p:nvSpPr>
        <p:spPr>
          <a:xfrm>
            <a:off x="0" y="-128550"/>
            <a:ext cx="91440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000" u="none" cap="none" strike="noStrike">
                <a:solidFill>
                  <a:srgbClr val="FBFBFE"/>
                </a:solidFill>
                <a:latin typeface="Arial"/>
                <a:ea typeface="Arial"/>
                <a:cs typeface="Arial"/>
                <a:sym typeface="Arial"/>
              </a:rPr>
              <a:t>Вспомните:</a:t>
            </a:r>
            <a:endParaRPr b="1" i="0" sz="5000" u="none" cap="none" strike="noStrike">
              <a:solidFill>
                <a:srgbClr val="FBFB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150750" y="631650"/>
            <a:ext cx="89931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762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AutoNum type="arabicPeriod"/>
            </a:pPr>
            <a:r>
              <a:rPr b="1" i="0" lang="ru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Каким было политическое положение РП </a:t>
            </a:r>
            <a:endParaRPr sz="2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ru" sz="2200">
                <a:solidFill>
                  <a:schemeClr val="lt1"/>
                </a:solidFill>
              </a:rPr>
              <a:t> </a:t>
            </a:r>
            <a:r>
              <a:rPr b="1" i="0" lang="ru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 второй половине 18 века?</a:t>
            </a:r>
            <a:endParaRPr sz="2200"/>
          </a:p>
          <a:p>
            <a:pPr indent="-4762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AutoNum type="arabicPeriod" startAt="2"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Какие меры были предприняты для преодоления кризиса?</a:t>
            </a:r>
            <a:endParaRPr sz="2200"/>
          </a:p>
          <a:p>
            <a:pPr indent="-4762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AutoNum type="arabicPeriod" startAt="2"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Кто оказался недоволен проводимыми преобразованиями?</a:t>
            </a:r>
            <a:endParaRPr sz="2200"/>
          </a:p>
          <a:p>
            <a:pPr indent="-4762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AutoNum type="arabicPeriod" startAt="2"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Кто такие диссиденты?</a:t>
            </a:r>
            <a:endParaRPr sz="2200"/>
          </a:p>
          <a:p>
            <a:pPr indent="-4762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AutoNum type="arabicPeriod" startAt="2"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Назовите причины ввода российских войск на территорию РП.</a:t>
            </a:r>
            <a:endParaRPr sz="2200"/>
          </a:p>
          <a:p>
            <a:pPr indent="-4762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AutoNum type="arabicPeriod" startAt="2"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Каковы причины, цели и результаты создания Барской конфедерации?</a:t>
            </a:r>
            <a:endParaRPr sz="2200"/>
          </a:p>
          <a:p>
            <a:pPr indent="-4762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AutoNum type="arabicPeriod" startAt="2"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Когда и как произошёл I раздел РП?</a:t>
            </a:r>
            <a:endParaRPr sz="2200"/>
          </a:p>
          <a:p>
            <a:pPr indent="-4762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AutoNum type="arabicPeriod" startAt="2"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Какие территории потеряла РП?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0" y="586825"/>
            <a:ext cx="9112810" cy="283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0">
                <a:solidFill>
                  <a:srgbClr val="F9CB9C"/>
                </a:solidFill>
                <a:latin typeface="Lobster"/>
                <a:ea typeface="Lobster"/>
                <a:cs typeface="Lobster"/>
                <a:sym typeface="Lobster"/>
              </a:rPr>
              <a:t>Попытки </a:t>
            </a:r>
            <a:endParaRPr>
              <a:solidFill>
                <a:srgbClr val="F9CB9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0">
                <a:solidFill>
                  <a:srgbClr val="F9CB9C"/>
                </a:solidFill>
                <a:latin typeface="Lobster"/>
                <a:ea typeface="Lobster"/>
                <a:cs typeface="Lobster"/>
                <a:sym typeface="Lobster"/>
              </a:rPr>
              <a:t>реформирования</a:t>
            </a:r>
            <a:endParaRPr>
              <a:solidFill>
                <a:srgbClr val="F9CB9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0">
                <a:solidFill>
                  <a:srgbClr val="F9CB9C"/>
                </a:solidFill>
                <a:latin typeface="Lobster"/>
                <a:ea typeface="Lobster"/>
                <a:cs typeface="Lobster"/>
                <a:sym typeface="Lobster"/>
              </a:rPr>
              <a:t>Речи Посполитой</a:t>
            </a:r>
            <a:endParaRPr b="1" sz="8000">
              <a:solidFill>
                <a:srgbClr val="F9CB9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300150" y="142000"/>
            <a:ext cx="8543698" cy="487527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/>
          <p:nvPr/>
        </p:nvSpPr>
        <p:spPr>
          <a:xfrm>
            <a:off x="300150" y="1229125"/>
            <a:ext cx="8543700" cy="26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 cap="none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Назовите причины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необходимости дальнейшего проведения реформ в Речи Посполитой?</a:t>
            </a:r>
            <a:endParaRPr b="1" sz="3200">
              <a:solidFill>
                <a:srgbClr val="FEFE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EFEFF"/>
                </a:solidFill>
              </a:rPr>
              <a:t>стр. 181</a:t>
            </a:r>
            <a:endParaRPr b="1" sz="3200">
              <a:solidFill>
                <a:srgbClr val="FEFEFF"/>
              </a:solidFill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493350" y="142000"/>
            <a:ext cx="8157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solidFill>
                  <a:srgbClr val="FCE5CD"/>
                </a:solidFill>
                <a:latin typeface="Lobster"/>
                <a:ea typeface="Lobster"/>
                <a:cs typeface="Lobster"/>
                <a:sym typeface="Lobster"/>
              </a:rPr>
              <a:t>Поработаем с текстом учебника!</a:t>
            </a:r>
            <a:endParaRPr sz="3300">
              <a:solidFill>
                <a:srgbClr val="FCE5C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/>
          <p:nvPr/>
        </p:nvSpPr>
        <p:spPr>
          <a:xfrm>
            <a:off x="-20544" y="-103249"/>
            <a:ext cx="9130512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Причины продолжения реформ</a:t>
            </a:r>
            <a:endParaRPr b="1" sz="4000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13488" y="465516"/>
            <a:ext cx="9130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ктивизация движения за ликвидацию зависимости РП от России;</a:t>
            </a:r>
            <a:endParaRPr sz="2100"/>
          </a:p>
          <a:p>
            <a:pPr indent="-49530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 startAt="2"/>
            </a:pP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Благоприятная международная ситуация (война России и Австрии с Турцией; российско-шведская война);</a:t>
            </a:r>
            <a:endParaRPr sz="2100"/>
          </a:p>
          <a:p>
            <a:pPr indent="-49530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 startAt="2"/>
            </a:pP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Ухудшение отношений между Россией и Пруссией;</a:t>
            </a:r>
            <a:endParaRPr sz="2100"/>
          </a:p>
          <a:p>
            <a:pPr indent="-49530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 startAt="2"/>
            </a:pP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Наличие большого числа сторонников продолжения начатых ранее преобразований;</a:t>
            </a:r>
            <a:endParaRPr b="1"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000" y="2831875"/>
            <a:ext cx="3944401" cy="220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4700" y="2632625"/>
            <a:ext cx="4306550" cy="24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1"/>
          <p:cNvPicPr preferRelativeResize="0"/>
          <p:nvPr/>
        </p:nvPicPr>
        <p:blipFill rotWithShape="1">
          <a:blip r:embed="rId3">
            <a:alphaModFix/>
          </a:blip>
          <a:srcRect b="0" l="10201" r="0" t="0"/>
          <a:stretch/>
        </p:blipFill>
        <p:spPr>
          <a:xfrm>
            <a:off x="205840" y="75457"/>
            <a:ext cx="2445484" cy="2484276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0"/>
              </a:srgbClr>
            </a:outerShdw>
          </a:effectLst>
        </p:spPr>
      </p:pic>
      <p:pic>
        <p:nvPicPr>
          <p:cNvPr id="168" name="Google Shape;168;p31"/>
          <p:cNvPicPr preferRelativeResize="0"/>
          <p:nvPr/>
        </p:nvPicPr>
        <p:blipFill rotWithShape="1">
          <a:blip r:embed="rId4">
            <a:alphaModFix/>
          </a:blip>
          <a:srcRect b="0" l="6898" r="0" t="0"/>
          <a:stretch/>
        </p:blipFill>
        <p:spPr>
          <a:xfrm>
            <a:off x="2343978" y="627534"/>
            <a:ext cx="2413372" cy="2507393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0"/>
              </a:srgbClr>
            </a:outerShdw>
          </a:effectLst>
        </p:spPr>
      </p:pic>
      <p:pic>
        <p:nvPicPr>
          <p:cNvPr id="169" name="Google Shape;169;p31"/>
          <p:cNvPicPr preferRelativeResize="0"/>
          <p:nvPr/>
        </p:nvPicPr>
        <p:blipFill rotWithShape="1">
          <a:blip r:embed="rId5">
            <a:alphaModFix/>
          </a:blip>
          <a:srcRect b="0" l="6233" r="7663" t="0"/>
          <a:stretch/>
        </p:blipFill>
        <p:spPr>
          <a:xfrm flipH="1">
            <a:off x="4534749" y="1196426"/>
            <a:ext cx="2058000" cy="2311853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0"/>
              </a:srgbClr>
            </a:outerShdw>
          </a:effectLst>
        </p:spPr>
      </p:pic>
      <p:pic>
        <p:nvPicPr>
          <p:cNvPr id="170" name="Google Shape;17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07308" y="1594199"/>
            <a:ext cx="1892142" cy="2485013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0"/>
              </a:srgbClr>
            </a:outerShdw>
          </a:effectLst>
        </p:spPr>
      </p:pic>
      <p:sp>
        <p:nvSpPr>
          <p:cNvPr id="171" name="Google Shape;171;p31"/>
          <p:cNvSpPr txBox="1"/>
          <p:nvPr/>
        </p:nvSpPr>
        <p:spPr>
          <a:xfrm>
            <a:off x="205850" y="2559725"/>
            <a:ext cx="17589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Игнацы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Потоцкий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</a:rPr>
              <a:t>Граф Рома́н Игна́цы Франти́шек Пото́цкий — польский магнат, политик, журналист и писатель. Писарь великий литовский, маршалок Постоянного Совета, маршалок надворный литовский и маршалок великий литовский.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2005063" y="3144573"/>
            <a:ext cx="24336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Адам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Чарторыйский             </a:t>
            </a:r>
            <a:r>
              <a:rPr b="1" lang="ru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князь, глава княжеского рода.</a:t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начале XIX века был близок к российскому императору Александру I, входил в его «негласный комитет», занимал пост министра иностранных дел Российской империи </a:t>
            </a:r>
            <a:endParaRPr b="1" sz="100">
              <a:solidFill>
                <a:schemeClr val="lt1"/>
              </a:solidFill>
            </a:endParaRPr>
          </a:p>
        </p:txBody>
      </p:sp>
      <p:sp>
        <p:nvSpPr>
          <p:cNvPr id="173" name="Google Shape;173;p31"/>
          <p:cNvSpPr txBox="1"/>
          <p:nvPr/>
        </p:nvSpPr>
        <p:spPr>
          <a:xfrm>
            <a:off x="4360150" y="3071825"/>
            <a:ext cx="22326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Станислав</a:t>
            </a:r>
            <a:endParaRPr sz="7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Малаховский</a:t>
            </a:r>
            <a:endParaRPr b="1"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</a:rPr>
              <a:t>п</a:t>
            </a:r>
            <a:r>
              <a:rPr lang="ru" sz="1200">
                <a:solidFill>
                  <a:schemeClr val="lt1"/>
                </a:solidFill>
              </a:rPr>
              <a:t>одстолий великий коронный, референдарий великий коронный, староста садецкий, маршалок коронной конфедерации Польского королевства и маршалок Четырёхлетнего сейма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6592751" y="3726125"/>
            <a:ext cx="2282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Гуго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Коллонтай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глава Эдукационной комиссии. </a:t>
            </a:r>
            <a:endParaRPr b="1"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1"/>
          <p:cNvSpPr/>
          <p:nvPr/>
        </p:nvSpPr>
        <p:spPr>
          <a:xfrm>
            <a:off x="2662667" y="-15343"/>
            <a:ext cx="64824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 cap="none">
                <a:solidFill>
                  <a:srgbClr val="FBFBFE"/>
                </a:solidFill>
                <a:latin typeface="Arial"/>
                <a:ea typeface="Arial"/>
                <a:cs typeface="Arial"/>
                <a:sym typeface="Arial"/>
              </a:rPr>
              <a:t>Сторонники реформ</a:t>
            </a:r>
            <a:endParaRPr b="1" sz="4800" cap="none">
              <a:solidFill>
                <a:srgbClr val="FBFBF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3550"/>
            <a:ext cx="8857950" cy="429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2"/>
          <p:cNvSpPr/>
          <p:nvPr/>
        </p:nvSpPr>
        <p:spPr>
          <a:xfrm>
            <a:off x="0" y="0"/>
            <a:ext cx="9079345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BFCFD"/>
                </a:solidFill>
                <a:latin typeface="Arial"/>
                <a:ea typeface="Arial"/>
                <a:cs typeface="Arial"/>
                <a:sym typeface="Arial"/>
              </a:rPr>
              <a:t>1788-1792г.- </a:t>
            </a:r>
            <a:r>
              <a:rPr b="1" lang="ru" sz="4400" cap="none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«Великий сейм»</a:t>
            </a:r>
            <a:endParaRPr b="1" sz="4400" cap="none">
              <a:solidFill>
                <a:srgbClr val="F4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2"/>
          <p:cNvSpPr/>
          <p:nvPr/>
        </p:nvSpPr>
        <p:spPr>
          <a:xfrm>
            <a:off x="0" y="843546"/>
            <a:ext cx="88578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Почему сейм 1788-1792гг.</a:t>
            </a:r>
            <a:endParaRPr>
              <a:solidFill>
                <a:srgbClr val="FFF2CC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вошёл под названием</a:t>
            </a:r>
            <a:endParaRPr>
              <a:solidFill>
                <a:srgbClr val="FFF2CC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«ВЕЛИКОГО»?</a:t>
            </a:r>
            <a:endParaRPr b="1" sz="5400" cap="none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/>
          <p:nvPr/>
        </p:nvSpPr>
        <p:spPr>
          <a:xfrm>
            <a:off x="1" y="0"/>
            <a:ext cx="91440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 cap="none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Решения «Великого сейма»</a:t>
            </a:r>
            <a:endParaRPr b="1" sz="3800" cap="none">
              <a:solidFill>
                <a:srgbClr val="FEFE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1" y="623248"/>
            <a:ext cx="91440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Увел</a:t>
            </a: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ичения численности армии до 65 тыс. человек;</a:t>
            </a:r>
            <a:endParaRPr sz="1100"/>
          </a:p>
          <a:p>
            <a:pPr indent="-3238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Вводились новые налоги для содержания армии;</a:t>
            </a:r>
            <a:endParaRPr sz="1100"/>
          </a:p>
          <a:p>
            <a:pPr indent="-3238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Создание специальных комиссий в воеводствах и поветах для решения вопросов размещения, набора и обеспечения армии;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100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С </a:t>
            </a:r>
            <a:r>
              <a:rPr b="1" lang="ru" sz="3300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1790г</a:t>
            </a:r>
            <a:r>
              <a:rPr b="1" lang="ru"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безземельная шляхта не могла выбирать на поветовых сеймах послов на общегосударственный сейм;</a:t>
            </a:r>
            <a:endParaRPr sz="1100"/>
          </a:p>
          <a:p>
            <a:pPr indent="-3238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Расширены права мещан (они получили право на личную неприкосновенность; </a:t>
            </a:r>
            <a:r>
              <a:rPr b="1" lang="ru" sz="2100">
                <a:solidFill>
                  <a:schemeClr val="lt1"/>
                </a:solidFill>
              </a:rPr>
              <a:t>права избирать послов на сеймы и приобретать земельные владения</a:t>
            </a: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b="1" lang="ru" sz="3300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3 мая 1791г</a:t>
            </a:r>
            <a:r>
              <a:rPr b="1" lang="ru" sz="2100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принята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Конституция Речи Посполитой;</a:t>
            </a:r>
            <a:endParaRPr sz="1100"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2051" y="3513040"/>
            <a:ext cx="2767565" cy="151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niebieskie kwadraty">
  <a:themeElements>
    <a:clrScheme name="Другая 1">
      <a:dk1>
        <a:srgbClr val="333333"/>
      </a:dk1>
      <a:lt1>
        <a:srgbClr val="FFFFFF"/>
      </a:lt1>
      <a:dk2>
        <a:srgbClr val="0033CC"/>
      </a:dk2>
      <a:lt2>
        <a:srgbClr val="FFFFFF"/>
      </a:lt2>
      <a:accent1>
        <a:srgbClr val="002699"/>
      </a:accent1>
      <a:accent2>
        <a:srgbClr val="CAB3FF"/>
      </a:accent2>
      <a:accent3>
        <a:srgbClr val="AAADE2"/>
      </a:accent3>
      <a:accent4>
        <a:srgbClr val="DADADA"/>
      </a:accent4>
      <a:accent5>
        <a:srgbClr val="B4DFFF"/>
      </a:accent5>
      <a:accent6>
        <a:srgbClr val="B7A2E7"/>
      </a:accent6>
      <a:hlink>
        <a:srgbClr val="94AFFF"/>
      </a:hlink>
      <a:folHlink>
        <a:srgbClr val="FACB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