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  <p:sldMasterId id="2147483656" r:id="rId5"/>
    <p:sldMasterId id="214748365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y="6858000" cx="12192000"/>
  <p:notesSz cx="6858000" cy="9144000"/>
  <p:embeddedFontLst>
    <p:embeddedFont>
      <p:font typeface="Lobster"/>
      <p:regular r:id="rId33"/>
    </p:embeddedFont>
    <p:embeddedFont>
      <p:font typeface="Corbel"/>
      <p:regular r:id="rId34"/>
      <p:bold r:id="rId35"/>
      <p:italic r:id="rId36"/>
      <p:boldItalic r:id="rId37"/>
    </p:embeddedFont>
    <p:embeddedFont>
      <p:font typeface="Gill Sans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Lobster-regular.fntdata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Corbel-bold.fntdata"/><Relationship Id="rId12" Type="http://schemas.openxmlformats.org/officeDocument/2006/relationships/slide" Target="slides/slide5.xml"/><Relationship Id="rId34" Type="http://schemas.openxmlformats.org/officeDocument/2006/relationships/font" Target="fonts/Corbel-regular.fntdata"/><Relationship Id="rId15" Type="http://schemas.openxmlformats.org/officeDocument/2006/relationships/slide" Target="slides/slide8.xml"/><Relationship Id="rId37" Type="http://schemas.openxmlformats.org/officeDocument/2006/relationships/font" Target="fonts/Corbel-boldItalic.fntdata"/><Relationship Id="rId14" Type="http://schemas.openxmlformats.org/officeDocument/2006/relationships/slide" Target="slides/slide7.xml"/><Relationship Id="rId36" Type="http://schemas.openxmlformats.org/officeDocument/2006/relationships/font" Target="fonts/Corbel-italic.fntdata"/><Relationship Id="rId17" Type="http://schemas.openxmlformats.org/officeDocument/2006/relationships/slide" Target="slides/slide10.xml"/><Relationship Id="rId39" Type="http://schemas.openxmlformats.org/officeDocument/2006/relationships/font" Target="fonts/GillSans-bold.fntdata"/><Relationship Id="rId16" Type="http://schemas.openxmlformats.org/officeDocument/2006/relationships/slide" Target="slides/slide9.xml"/><Relationship Id="rId38" Type="http://schemas.openxmlformats.org/officeDocument/2006/relationships/font" Target="fonts/GillSans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1912937" y="274637"/>
            <a:ext cx="9999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1912937" y="1447800"/>
            <a:ext cx="9999662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 rot="5400000">
            <a:off x="7437438" y="1981203"/>
            <a:ext cx="5851525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 rot="5400000">
            <a:off x="2306638" y="-507996"/>
            <a:ext cx="5851525" cy="74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1912937" y="274637"/>
            <a:ext cx="9999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 rot="5400000">
            <a:off x="4512468" y="-1151731"/>
            <a:ext cx="4800600" cy="999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1914144" y="274320"/>
            <a:ext cx="999744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1914144" y="1524000"/>
            <a:ext cx="4876800" cy="466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0840" lvl="0" marL="457200" algn="l">
              <a:spcBef>
                <a:spcPts val="600"/>
              </a:spcBef>
              <a:spcAft>
                <a:spcPts val="0"/>
              </a:spcAft>
              <a:buSzPts val="2240"/>
              <a:buChar char="⚫"/>
              <a:defRPr sz="2800"/>
            </a:lvl1pPr>
            <a:lvl2pPr indent="-381000" lvl="1" marL="914400" algn="l">
              <a:spcBef>
                <a:spcPts val="550"/>
              </a:spcBef>
              <a:spcAft>
                <a:spcPts val="0"/>
              </a:spcAft>
              <a:buSzPts val="2400"/>
              <a:buChar char="◦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7034784" y="1524000"/>
            <a:ext cx="4876800" cy="466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0840" lvl="0" marL="457200" algn="l">
              <a:spcBef>
                <a:spcPts val="600"/>
              </a:spcBef>
              <a:spcAft>
                <a:spcPts val="0"/>
              </a:spcAft>
              <a:buSzPts val="2240"/>
              <a:buChar char="⚫"/>
              <a:defRPr sz="2800"/>
            </a:lvl1pPr>
            <a:lvl2pPr indent="-381000" lvl="1" marL="914400" algn="l">
              <a:spcBef>
                <a:spcPts val="550"/>
              </a:spcBef>
              <a:spcAft>
                <a:spcPts val="0"/>
              </a:spcAft>
              <a:buSzPts val="2400"/>
              <a:buChar char="◦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609600" y="216778"/>
            <a:ext cx="50800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6E3B5"/>
              </a:buClr>
              <a:buSzPts val="2200"/>
              <a:buFont typeface="Gill Sans"/>
              <a:buNone/>
              <a:defRPr b="1" sz="2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609600" y="1406964"/>
            <a:ext cx="50800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2" type="body"/>
          </p:nvPr>
        </p:nvSpPr>
        <p:spPr>
          <a:xfrm>
            <a:off x="609600" y="2133601"/>
            <a:ext cx="10871200" cy="399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1160" lvl="0" marL="457200" algn="l">
              <a:spcBef>
                <a:spcPts val="600"/>
              </a:spcBef>
              <a:spcAft>
                <a:spcPts val="0"/>
              </a:spcAft>
              <a:buSzPts val="2560"/>
              <a:buChar char="⚫"/>
              <a:defRPr sz="3200"/>
            </a:lvl1pPr>
            <a:lvl2pPr indent="-406400" lvl="1" marL="914400" algn="l">
              <a:spcBef>
                <a:spcPts val="550"/>
              </a:spcBef>
              <a:spcAft>
                <a:spcPts val="0"/>
              </a:spcAft>
              <a:buSzPts val="2800"/>
              <a:buChar char="◦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1352550" y="0"/>
            <a:ext cx="1083945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/>
          <p:nvPr/>
        </p:nvSpPr>
        <p:spPr>
          <a:xfrm>
            <a:off x="1352550" y="0"/>
            <a:ext cx="96837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dir="10800000" dist="38000">
              <a:srgbClr val="716448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1912937" y="274637"/>
            <a:ext cx="9999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1912937" y="1447800"/>
            <a:ext cx="9999662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116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b="0" i="0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568278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B85B22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-1087437" y="-815975"/>
            <a:ext cx="2184400" cy="1638300"/>
          </a:xfrm>
          <a:custGeom>
            <a:rect b="b" l="l" r="r" t="t"/>
            <a:pathLst>
              <a:path extrusionOk="0" h="1638300" w="2184400">
                <a:moveTo>
                  <a:pt x="2184400" y="819150"/>
                </a:moveTo>
                <a:cubicBezTo>
                  <a:pt x="2184400" y="1077069"/>
                  <a:pt x="2022436" y="1319925"/>
                  <a:pt x="1747261" y="1474615"/>
                </a:cubicBezTo>
                <a:cubicBezTo>
                  <a:pt x="1558114" y="1580945"/>
                  <a:pt x="1328076" y="1638381"/>
                  <a:pt x="1091694" y="1638299"/>
                </a:cubicBezTo>
                <a:cubicBezTo>
                  <a:pt x="1091863" y="1365249"/>
                  <a:pt x="1092031" y="1092200"/>
                  <a:pt x="1092200" y="819150"/>
                </a:cubicBezTo>
                <a:lnTo>
                  <a:pt x="2184400" y="819150"/>
                </a:lnTo>
                <a:close/>
              </a:path>
            </a:pathLst>
          </a:custGeom>
          <a:solidFill>
            <a:srgbClr val="FFF9EB">
              <a:alpha val="32549"/>
            </a:srgbClr>
          </a:solidFill>
          <a:ln cap="rnd" cmpd="sng" w="9525">
            <a:solidFill>
              <a:srgbClr val="E5BD6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223837" y="20637"/>
            <a:ext cx="2271712" cy="1703387"/>
          </a:xfrm>
          <a:prstGeom prst="ellipse">
            <a:avLst/>
          </a:prstGeom>
          <a:noFill/>
          <a:ln cap="rnd" cmpd="sng" w="27300">
            <a:solidFill>
              <a:srgbClr val="FFF4B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5400">
              <a:srgbClr val="B79E64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fmla="val 11833" name="adj"/>
            </a:avLst>
          </a:prstGeom>
          <a:gradFill>
            <a:gsLst>
              <a:gs pos="0">
                <a:srgbClr val="FFFBED">
                  <a:alpha val="69803"/>
                </a:srgbClr>
              </a:gs>
              <a:gs pos="70000">
                <a:srgbClr val="FFFCF4">
                  <a:alpha val="54901"/>
                </a:srgbClr>
              </a:gs>
              <a:gs pos="100000">
                <a:srgbClr val="FFD731">
                  <a:alpha val="60000"/>
                </a:srgbClr>
              </a:gs>
            </a:gsLst>
            <a:path path="circle">
              <a:fillToRect b="100%" r="100%"/>
            </a:path>
            <a:tileRect l="-100%" t="-100%"/>
          </a:gradFill>
          <a:ln cap="rnd" cmpd="sng" w="9525">
            <a:solidFill>
              <a:srgbClr val="DAB058"/>
            </a:solidFill>
            <a:prstDash val="solid"/>
            <a:round/>
            <a:headEnd len="sm" w="sm" type="none"/>
            <a:tailEnd len="sm" w="sm" type="none"/>
          </a:ln>
          <a:effectLst>
            <a:outerShdw blurRad="12700" rotWithShape="0" algn="tl" dir="4500000" dist="15000">
              <a:srgbClr val="5E4E2A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1350962" y="0"/>
            <a:ext cx="1084103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/>
          <p:nvPr>
            <p:ph type="title"/>
          </p:nvPr>
        </p:nvSpPr>
        <p:spPr>
          <a:xfrm>
            <a:off x="1912937" y="274637"/>
            <a:ext cx="9999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1912937" y="1447800"/>
            <a:ext cx="9999662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116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b="0" i="0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568278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B85B22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352550" y="0"/>
            <a:ext cx="96837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dir="10800000" dist="38000">
              <a:srgbClr val="716448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1912937" y="274637"/>
            <a:ext cx="9999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300" u="none" cap="none" strike="noStrik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1912937" y="1447800"/>
            <a:ext cx="9999662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116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b="0" i="0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568278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B85B22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10" type="dt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11485562" y="6305550"/>
            <a:ext cx="609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A356"/>
              </a:buClr>
              <a:buSzPts val="1200"/>
              <a:buFont typeface="Corbel"/>
              <a:buNone/>
              <a:defRPr b="0" i="0" sz="1200" u="none">
                <a:solidFill>
                  <a:srgbClr val="C5A35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/>
        </p:nvSpPr>
        <p:spPr>
          <a:xfrm>
            <a:off x="1271587" y="765175"/>
            <a:ext cx="10920412" cy="4862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истории Беларуси в 9 классе</a:t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</a:t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imes New Roman"/>
              <a:buNone/>
            </a:pPr>
            <a:r>
              <a:rPr b="1" i="0" lang="en-US" sz="2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“Проведение индустриализации и коллективизации сельского хозяйства в БССР. “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480" y="116632"/>
            <a:ext cx="9138592" cy="624851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2640012" y="6298550"/>
            <a:ext cx="226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Фабрика КИМ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5600" y="260648"/>
            <a:ext cx="8229600" cy="581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2905125" y="6061075"/>
            <a:ext cx="74104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Могилевская фабрика искусственного волокна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480" y="116632"/>
            <a:ext cx="10601400" cy="605163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3071812" y="6138862"/>
            <a:ext cx="813752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Бобруйский деревообрабатывающий комбинат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584" y="260648"/>
            <a:ext cx="9100080" cy="574087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3575050" y="6000750"/>
            <a:ext cx="73977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Завод сельскохозяйственных машин в Гомеле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9576" y="836712"/>
            <a:ext cx="9648263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4719637" y="5300662"/>
            <a:ext cx="476726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Кричевский цементный завод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60" y="692696"/>
            <a:ext cx="11784632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/>
        </p:nvSpPr>
        <p:spPr>
          <a:xfrm>
            <a:off x="1703387" y="188912"/>
            <a:ext cx="10296525" cy="193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В 1935 г. </a:t>
            </a: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за успехи в экономическом развитии БССР была награждена орденом Ленина.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None/>
            </a:pPr>
            <a:r>
              <a:rPr b="1" i="1" lang="en-US" sz="24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В результате проведения форсированной индустриализации БССР к концу 1930-х гг. превратилась 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None/>
            </a:pPr>
            <a:r>
              <a:rPr b="1" i="1" lang="en-US" sz="24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индустриально-аграрную страну.</a:t>
            </a: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6600" y="2127250"/>
            <a:ext cx="4610100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idx="4294967295" type="body"/>
          </p:nvPr>
        </p:nvSpPr>
        <p:spPr>
          <a:xfrm>
            <a:off x="1431988" y="2733187"/>
            <a:ext cx="3571800" cy="1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25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b="1" i="0" lang="en-US" sz="2400" u="none" cap="none" strike="noStrike">
                <a:solidFill>
                  <a:srgbClr val="FAF6EB"/>
                </a:solidFill>
                <a:latin typeface="Gill Sans"/>
                <a:ea typeface="Gill Sans"/>
                <a:cs typeface="Gill Sans"/>
                <a:sym typeface="Gill Sans"/>
              </a:rPr>
              <a:t>объединени</a:t>
            </a: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е</a:t>
            </a:r>
            <a:r>
              <a:rPr b="1" i="0" lang="en-US" sz="2400" u="none" cap="none" strike="noStrike">
                <a:solidFill>
                  <a:srgbClr val="FAF6EB"/>
                </a:solidFill>
                <a:latin typeface="Gill Sans"/>
                <a:ea typeface="Gill Sans"/>
                <a:cs typeface="Gill Sans"/>
                <a:sym typeface="Gill Sans"/>
              </a:rPr>
              <a:t> индивидуальных хозяйств крестьян в коллективные хозяйства (колхозы). </a:t>
            </a:r>
            <a:endParaRPr b="1" i="0" sz="2400" u="none" cap="none" strike="noStrike">
              <a:solidFill>
                <a:srgbClr val="FAF6EB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8255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b="1" i="0" lang="en-US" sz="2400" u="none" cap="none" strike="noStrike">
                <a:solidFill>
                  <a:srgbClr val="FAF6EB"/>
                </a:solidFill>
                <a:latin typeface="Gill Sans"/>
                <a:ea typeface="Gill Sans"/>
                <a:cs typeface="Gill Sans"/>
                <a:sym typeface="Gill Sans"/>
              </a:rPr>
              <a:t>Нача</a:t>
            </a: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лась</a:t>
            </a:r>
            <a:r>
              <a:rPr b="1" i="0" lang="en-US" sz="2400" u="none" cap="none" strike="noStrike">
                <a:solidFill>
                  <a:srgbClr val="FAF6EB"/>
                </a:solidFill>
                <a:latin typeface="Gill Sans"/>
                <a:ea typeface="Gill Sans"/>
                <a:cs typeface="Gill Sans"/>
                <a:sym typeface="Gill Sans"/>
              </a:rPr>
              <a:t> в 1927 г. </a:t>
            </a:r>
            <a:endParaRPr/>
          </a:p>
        </p:txBody>
      </p:sp>
      <p:pic>
        <p:nvPicPr>
          <p:cNvPr descr="Изображение выглядит как текст, внешний, человек, небо&#10;&#10;Автоматически созданное описание" id="171" name="Google Shape;171;p27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5725" y="692150"/>
            <a:ext cx="6875462" cy="483076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/>
          <p:nvPr/>
        </p:nvSpPr>
        <p:spPr>
          <a:xfrm>
            <a:off x="1275720" y="2066212"/>
            <a:ext cx="3884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8F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4CCCC"/>
                </a:solidFill>
                <a:latin typeface="Lobster"/>
                <a:ea typeface="Lobster"/>
                <a:cs typeface="Lobster"/>
                <a:sym typeface="Lobster"/>
              </a:rPr>
              <a:t>Коллективизация-</a:t>
            </a:r>
            <a:endParaRPr>
              <a:solidFill>
                <a:srgbClr val="F4CCC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1365250" y="163512"/>
            <a:ext cx="1084897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orbel"/>
              <a:buNone/>
            </a:pPr>
            <a:r>
              <a:rPr b="1" i="1" lang="en-US" sz="4400" u="none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Причины проведения коллективизации:</a:t>
            </a:r>
            <a:endParaRPr/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1343025" y="1306512"/>
            <a:ext cx="10729912" cy="399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2575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⚫"/>
            </a:pPr>
            <a:r>
              <a:rPr b="1" i="0" lang="en-US" sz="36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заинтересованность государства в увеличении сельскохозяйственного производства и получении средств для индустриализации;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⚫"/>
            </a:pPr>
            <a:r>
              <a:rPr b="1" i="0" lang="en-US" sz="36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необходимость объединения мелких крестьянских хозяйств в крупные коллективные;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Char char="⚫"/>
            </a:pPr>
            <a:r>
              <a:rPr b="1" i="0" lang="en-US" sz="36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ощутимая нехватка земли.</a:t>
            </a:r>
            <a:endParaRPr/>
          </a:p>
        </p:txBody>
      </p:sp>
      <p:pic>
        <p:nvPicPr>
          <p:cNvPr descr="COW3.WMF" id="179" name="Google Shape;17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2125" y="4437062"/>
            <a:ext cx="3690937" cy="22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2957512" y="0"/>
            <a:ext cx="74993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orbel"/>
              <a:buNone/>
            </a:pPr>
            <a:r>
              <a:rPr b="1" i="1" lang="en-US" sz="4800" u="none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Цели коллективизации:</a:t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1384300" y="836612"/>
            <a:ext cx="10645775" cy="2376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2575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получение средств на индустриализацию;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повышение эффективности сельскохозяйственного производства;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коллективизация деревни в кратчайшие сроки;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ликвидация кулачества как класса;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укрепление центральной власти и управления сельским хозяйством.</a:t>
            </a:r>
            <a:endParaRPr/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4736" y="3068960"/>
            <a:ext cx="6005680" cy="3751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FB">
            <a:alpha val="44710"/>
          </a:srgbClr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405500" y="270850"/>
            <a:ext cx="4968900" cy="12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5263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ill Sans"/>
              <a:buNone/>
            </a:pPr>
            <a:r>
              <a:rPr b="1" i="0" lang="en-US" sz="38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1929 Г. - </a:t>
            </a:r>
            <a:r>
              <a:rPr i="0" lang="en-US" sz="3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ГОД </a:t>
            </a:r>
            <a:br>
              <a:rPr i="0" lang="en-US" sz="3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</a:br>
            <a:br>
              <a:rPr i="0" lang="en-US" sz="3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</a:br>
            <a:r>
              <a:rPr i="0" lang="en-US" sz="3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ВЕЛИКОГО ПЕРЕЛОМА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263525" y="1557321"/>
            <a:ext cx="5472000" cy="45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450" lvl="0" marL="44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Так называлась статья И.В. Сталина, напечатанная в газете «Правда», ставшая теоретическим обоснованием перехода к политике сплошной коллективизации. </a:t>
            </a:r>
            <a:endParaRPr b="1" i="0" sz="240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4450" lvl="0" marL="44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Запись крестьянства в колхозы с 1929 г. не всегда происходила добровольно. </a:t>
            </a:r>
            <a:endParaRPr b="1" i="0" sz="2400" u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44450" lvl="0" marL="44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 феврале 1930 г. было принято решение коллективизировать к марту 75</a:t>
            </a:r>
            <a:r>
              <a:rPr b="1" i="0" lang="en-US" sz="240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</a:t>
            </a:r>
            <a:r>
              <a:rPr b="1" i="0" lang="en-US" sz="240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80% крестьянских хозяйств</a:t>
            </a:r>
            <a:r>
              <a:rPr b="1" i="0" lang="en-US" sz="2400" u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/>
          </a:p>
        </p:txBody>
      </p:sp>
      <p:pic>
        <p:nvPicPr>
          <p:cNvPr descr="Изображение выглядит как текст, человек, мужчина, носит&#10;&#10;Автоматически созданное описание" id="193" name="Google Shape;193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562" y="620712"/>
            <a:ext cx="5902325" cy="55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1333500" y="0"/>
            <a:ext cx="10847387" cy="777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rbel"/>
              <a:buNone/>
            </a:pPr>
            <a:r>
              <a:rPr b="1" i="1" lang="en-US" sz="4000" u="none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Методы проведения коллективизации:</a:t>
            </a:r>
            <a:endParaRPr/>
          </a:p>
        </p:txBody>
      </p:sp>
      <p:sp>
        <p:nvSpPr>
          <p:cNvPr id="199" name="Google Shape;199;p31"/>
          <p:cNvSpPr txBox="1"/>
          <p:nvPr>
            <p:ph idx="1" type="body"/>
          </p:nvPr>
        </p:nvSpPr>
        <p:spPr>
          <a:xfrm>
            <a:off x="1487487" y="1754187"/>
            <a:ext cx="10440987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2575" lvl="0" marL="3651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Char char="⚫"/>
            </a:pPr>
            <a:r>
              <a:rPr b="1" i="0" lang="en-US" sz="33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принуждение;</a:t>
            </a:r>
            <a:endParaRPr/>
          </a:p>
          <a:p>
            <a:pPr indent="-282575" lvl="0" marL="36512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Char char="⚫"/>
            </a:pPr>
            <a:r>
              <a:rPr b="1" i="0" lang="en-US" sz="33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запугивание;</a:t>
            </a:r>
            <a:endParaRPr/>
          </a:p>
          <a:p>
            <a:pPr indent="-282575" lvl="0" marL="36512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Char char="⚫"/>
            </a:pPr>
            <a:r>
              <a:rPr b="1" i="0" lang="en-US" sz="33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репрессии;</a:t>
            </a:r>
            <a:endParaRPr/>
          </a:p>
          <a:p>
            <a:pPr indent="-282575" lvl="0" marL="36512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Char char="⚫"/>
            </a:pPr>
            <a:r>
              <a:rPr b="1" i="0" lang="en-US" sz="33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раскулачивание;</a:t>
            </a:r>
            <a:endParaRPr/>
          </a:p>
          <a:p>
            <a:pPr indent="-282575" lvl="0" marL="36512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None/>
            </a:pPr>
            <a:r>
              <a:rPr b="1" i="0" lang="en-US" sz="33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Активное участие в </a:t>
            </a:r>
            <a:endParaRPr/>
          </a:p>
          <a:p>
            <a:pPr indent="-282575" lvl="0" marL="36512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None/>
            </a:pPr>
            <a:r>
              <a:rPr b="1" i="0" lang="en-US" sz="33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коллективизации приняли рабочие-движение  </a:t>
            </a:r>
            <a:endParaRPr/>
          </a:p>
          <a:p>
            <a:pPr indent="-282575" lvl="0" marL="36512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None/>
            </a:pPr>
            <a:r>
              <a:rPr b="1" i="0" lang="en-US" sz="33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25-тысячников(25 тыс. рабочих были направлены в сельскую местность, чтобы руководить созданием колхозов).</a:t>
            </a:r>
            <a:endParaRPr/>
          </a:p>
          <a:p>
            <a:pPr indent="-114934" lvl="0" marL="36512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None/>
            </a:pPr>
            <a:r>
              <a:t/>
            </a:r>
            <a:endParaRPr b="1" i="0" sz="3300" u="none">
              <a:solidFill>
                <a:srgbClr val="FAF6EB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3">
            <a:alphaModFix/>
          </a:blip>
          <a:srcRect b="20635" l="13425" r="13373" t="11281"/>
          <a:stretch/>
        </p:blipFill>
        <p:spPr>
          <a:xfrm>
            <a:off x="6096000" y="722775"/>
            <a:ext cx="5760650" cy="341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263525" y="555625"/>
            <a:ext cx="5080000" cy="541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542478"/>
              </a:buClr>
              <a:buSzPts val="2400"/>
              <a:buFont typeface="Corbel"/>
              <a:buNone/>
            </a:pPr>
            <a:r>
              <a:rPr b="1" i="0" lang="en-US" sz="2400" u="none">
                <a:solidFill>
                  <a:srgbClr val="542478"/>
                </a:solidFill>
                <a:latin typeface="Corbel"/>
                <a:ea typeface="Corbel"/>
                <a:cs typeface="Corbel"/>
                <a:sym typeface="Corbel"/>
              </a:rPr>
              <a:t>РАСКУЛАЧИВАНИЕ</a:t>
            </a:r>
            <a:endParaRPr/>
          </a:p>
        </p:txBody>
      </p:sp>
      <p:pic>
        <p:nvPicPr>
          <p:cNvPr descr="Изображение выглядит как человек, внешний, люди, группа&#10;&#10;Автоматически созданное описание" id="206" name="Google Shape;206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6137" y="1096962"/>
            <a:ext cx="7251700" cy="49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>
            <p:ph idx="1" type="body"/>
          </p:nvPr>
        </p:nvSpPr>
        <p:spPr>
          <a:xfrm>
            <a:off x="334962" y="1196975"/>
            <a:ext cx="5080000" cy="2076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4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b="1" i="0" lang="en-US" sz="2400" u="none">
                <a:solidFill>
                  <a:srgbClr val="40625A"/>
                </a:solidFill>
                <a:latin typeface="Corbel"/>
                <a:ea typeface="Corbel"/>
                <a:cs typeface="Corbel"/>
                <a:sym typeface="Corbel"/>
              </a:rPr>
              <a:t>Процесс уничтожения зажиточного крестьянства </a:t>
            </a:r>
            <a:endParaRPr/>
          </a:p>
          <a:p>
            <a:pPr indent="0" lvl="0" marL="44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b="1" i="0" lang="en-US" sz="2400" u="none">
                <a:solidFill>
                  <a:srgbClr val="40625A"/>
                </a:solidFill>
                <a:latin typeface="Corbel"/>
                <a:ea typeface="Corbel"/>
                <a:cs typeface="Corbel"/>
                <a:sym typeface="Corbel"/>
              </a:rPr>
              <a:t>с целью обеспечения колхоза материальной базой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/>
        </p:nvSpPr>
        <p:spPr>
          <a:xfrm>
            <a:off x="1416050" y="404812"/>
            <a:ext cx="10583862" cy="5754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Важным направлением политики объединения крестьянских хозяйств стало создание машинно-тракторных станций (МТС)-</a:t>
            </a:r>
            <a:r>
              <a:rPr b="1" i="0" lang="en-US" sz="3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первая МТС была создана в конце 1929 г. в Койданове.</a:t>
            </a:r>
            <a:r>
              <a:rPr b="1" i="0" lang="en-US" sz="36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 1933 г. </a:t>
            </a: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БССР действовало уже </a:t>
            </a: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57 МТС</a:t>
            </a: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которые обслуживали свыше 33 % всех колхозов.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 февраля 1930 г. </a:t>
            </a: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ЦИК и СНК СССР приняли постановление, законодательно закреплявшее ликвидацию кулачества как класса.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Низовые советские и партийные органы получили </a:t>
            </a: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«квоту» </a:t>
            </a: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раскулачиваемых — </a:t>
            </a: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3—5 %</a:t>
            </a: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от всех крестьянских хозяйств.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1631950" y="115887"/>
            <a:ext cx="9998075" cy="6492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E3B5"/>
              </a:buClr>
              <a:buSzPts val="3900"/>
              <a:buFont typeface="Corbel"/>
              <a:buNone/>
            </a:pPr>
            <a:r>
              <a:rPr b="0" i="0" lang="en-US" sz="3900" u="non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rPr>
              <a:t>Итоги</a:t>
            </a:r>
            <a:endParaRPr/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1343025" y="1052512"/>
            <a:ext cx="10656887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2575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В результате проведения сплошной коллективизации в БССР была сформирована материально-техническая база, необходимая для дальнейшего индустриального развития республики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Коллективизация привела к изменению социальной структуры населения, так как возросла численность колхозного крестьянства. 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В 1939 г. колхозы объединяли более 90% крестьянских хозяйств.</a:t>
            </a:r>
            <a:endParaRPr/>
          </a:p>
          <a:p>
            <a:pPr indent="-120015" lvl="0" marL="36512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t/>
            </a:r>
            <a:endParaRPr b="1" i="0" sz="3200" u="none">
              <a:solidFill>
                <a:srgbClr val="FAF6EB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>
            <a:off x="1912937" y="274637"/>
            <a:ext cx="9999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E3B5"/>
              </a:buClr>
              <a:buSzPts val="3900"/>
              <a:buFont typeface="Corbel"/>
              <a:buNone/>
            </a:pPr>
            <a:r>
              <a:rPr b="0" i="0" lang="en-US" sz="3900" u="non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rPr>
              <a:t>Итоги коллективизации и индустриализации</a:t>
            </a:r>
            <a:endParaRPr/>
          </a:p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>
            <a:off x="1912937" y="1447800"/>
            <a:ext cx="9999662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2575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Восстановление и рост промышленного сектора 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Открытие целого ряда заводов и фабрик, обеспечивших простое население товарами первой необходимости 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Механизация сельского хозяйства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Переход на более высокую стадию кооперации крестьян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</a:pPr>
            <a:r>
              <a:rPr b="1" i="0" lang="en-US" sz="3200" u="non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Ликвидация кулаков как класса</a:t>
            </a:r>
            <a:endParaRPr/>
          </a:p>
          <a:p>
            <a:pPr indent="-120015" lvl="0" marL="36512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t/>
            </a:r>
            <a:endParaRPr b="1" i="0" sz="3200" u="none">
              <a:solidFill>
                <a:srgbClr val="FAF6EB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1416050" y="0"/>
            <a:ext cx="1077595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Во второй половине 20-х гг. новая экономическая политика была постепенно свернута.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1925 г.- </a:t>
            </a: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принято решение о проведении в БССР </a:t>
            </a:r>
            <a:r>
              <a:rPr b="1" i="1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индустриализации</a:t>
            </a: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1343025" y="2133600"/>
            <a:ext cx="3513137" cy="2954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2575" lvl="0" marL="36512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1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ИНДУСТРИАЛИЗАЦИЯ- </a:t>
            </a:r>
            <a:r>
              <a:rPr b="0" i="0" lang="en-US" sz="18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процесс создания крупного машинного</a:t>
            </a:r>
            <a:endParaRPr/>
          </a:p>
          <a:p>
            <a:pPr indent="-282575" lvl="0" marL="36512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производства во всех отраслях народного хозяйства, в первую очередь в промышленности.</a:t>
            </a:r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6425" y="1442012"/>
            <a:ext cx="6624637" cy="523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ITYFACT.WMF"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7962" y="4292600"/>
            <a:ext cx="2857500" cy="23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2567608" y="0"/>
            <a:ext cx="86262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4CCCC"/>
                </a:solidFill>
                <a:latin typeface="Lobster"/>
                <a:ea typeface="Lobster"/>
                <a:cs typeface="Lobster"/>
                <a:sym typeface="Lobster"/>
              </a:rPr>
              <a:t>Цели индустриализации</a:t>
            </a:r>
            <a:endParaRPr>
              <a:solidFill>
                <a:srgbClr val="F4CCC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1604962" y="931862"/>
            <a:ext cx="9936162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Noto Sans Symbols"/>
              <a:buChar char="✔"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обеспечить преодоление экономического отставания от европейских государств,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Noto Sans Symbols"/>
              <a:buChar char="✔"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рост численности рабочего класса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Noto Sans Symbols"/>
              <a:buChar char="✔"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укрепление советской власти.</a:t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1559496" y="2501029"/>
            <a:ext cx="105518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Особенности индустриализации в БССР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1343025" y="3284537"/>
            <a:ext cx="7921625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Noto Sans Symbols"/>
              <a:buChar char="✔"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Только в восточной части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Noto Sans Symbols"/>
              <a:buChar char="✔"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Широкое использование местных ресурсов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Noto Sans Symbols"/>
              <a:buChar char="✔"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Сначала создавалась легкая промышленность, только потом тяжелая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Noto Sans Symbols"/>
              <a:buChar char="✔"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Получили распространение отрасли промышленности: пищевая, кожевенная, текстильная, швейная, лесная, деревообрабатывающая, бумажная, топливная.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1524000" y="0"/>
            <a:ext cx="1031875" cy="6858000"/>
          </a:xfrm>
          <a:prstGeom prst="rect">
            <a:avLst/>
          </a:prstGeom>
          <a:solidFill>
            <a:srgbClr val="7332A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325" y="-1587"/>
            <a:ext cx="6470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7173912" y="476250"/>
            <a:ext cx="4911725" cy="5632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Пользуясь картосхемой, подтвердите высказывание председателя Совета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Народных Комиссаров БССР И. А. Адамовича в 1926 г.: «Белорусскую промышленность мы в основном должны и можем развивать главным образом как промышленность по переработке местного сырья.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У нас в ближайший период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6EB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AF6EB"/>
                </a:solidFill>
                <a:latin typeface="Arial"/>
                <a:ea typeface="Arial"/>
                <a:cs typeface="Arial"/>
                <a:sym typeface="Arial"/>
              </a:rPr>
              <a:t>будет развиваться промышленность легкого типа».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1919287" y="1587"/>
            <a:ext cx="9999662" cy="72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E3B5"/>
              </a:buClr>
              <a:buSzPts val="3600"/>
              <a:buFont typeface="Corbel"/>
              <a:buNone/>
            </a:pPr>
            <a:r>
              <a:rPr b="1" i="0" lang="en-US" sz="3600" u="none">
                <a:solidFill>
                  <a:srgbClr val="F6E3B5"/>
                </a:solidFill>
                <a:latin typeface="Corbel"/>
                <a:ea typeface="Corbel"/>
                <a:cs typeface="Corbel"/>
                <a:sym typeface="Corbel"/>
              </a:rPr>
              <a:t>Первые результаты индустриализации</a:t>
            </a:r>
            <a:endParaRPr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1200150" y="620712"/>
            <a:ext cx="1099185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2575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В годы первой пятилетки (1928—1932) были построены и начали работать: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 швейная фабрика «Знамя индустриализации» и чулочно-трикотажная фабрика имени КИМ (сокращенное название Коммунистического интернационала молодежи - международной организации в 1919—1943 гг.) в Витебске;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 Могилевская фабрика искусственного волокна, 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Бобруйский и Гомельский деревообрабатывающие комбинаты, 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завод сельскохозяйственных машин в Гомеле и др. 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В результате второй и третьей пятилеток (1933—1937; 1938—1941) промышленность республики пополнилась Кричевским цементным, Могилевским авторемонтным заводами, 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Минским радиозаводом, на котором выпускались приемники «Пионер» и «КИМ», 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Рогачевским консервным заводом,</a:t>
            </a:r>
            <a:endParaRPr/>
          </a:p>
          <a:p>
            <a:pPr indent="-282575" lvl="0" marL="3651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⚫"/>
            </a:pPr>
            <a:r>
              <a:rPr b="1" i="0" lang="en-US" sz="2400" u="none" cap="none" strike="noStrike">
                <a:solidFill>
                  <a:srgbClr val="FAF6EB"/>
                </a:solidFill>
                <a:latin typeface="Corbel"/>
                <a:ea typeface="Corbel"/>
                <a:cs typeface="Corbel"/>
                <a:sym typeface="Corbel"/>
              </a:rPr>
              <a:t> Борисовской макаронной и Минской колбасной фабриками.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4_Солнцестояние">
  <a:themeElements>
    <a:clrScheme name="мое творчество">
      <a:dk1>
        <a:srgbClr val="7030A0"/>
      </a:dk1>
      <a:lt1>
        <a:srgbClr val="7030A0"/>
      </a:lt1>
      <a:dk2>
        <a:srgbClr val="EFE0BD"/>
      </a:dk2>
      <a:lt2>
        <a:srgbClr val="E7D09D"/>
      </a:lt2>
      <a:accent1>
        <a:srgbClr val="BED3E4"/>
      </a:accent1>
      <a:accent2>
        <a:srgbClr val="F69D1A"/>
      </a:accent2>
      <a:accent3>
        <a:srgbClr val="568278"/>
      </a:accent3>
      <a:accent4>
        <a:srgbClr val="B85B22"/>
      </a:accent4>
      <a:accent5>
        <a:srgbClr val="548BB7"/>
      </a:accent5>
      <a:accent6>
        <a:srgbClr val="543302"/>
      </a:accent6>
      <a:hlink>
        <a:srgbClr val="C0000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Солнцестояние">
  <a:themeElements>
    <a:clrScheme name="мое творчество">
      <a:dk1>
        <a:srgbClr val="7030A0"/>
      </a:dk1>
      <a:lt1>
        <a:srgbClr val="7030A0"/>
      </a:lt1>
      <a:dk2>
        <a:srgbClr val="EFE0BD"/>
      </a:dk2>
      <a:lt2>
        <a:srgbClr val="E7D09D"/>
      </a:lt2>
      <a:accent1>
        <a:srgbClr val="BED3E4"/>
      </a:accent1>
      <a:accent2>
        <a:srgbClr val="F69D1A"/>
      </a:accent2>
      <a:accent3>
        <a:srgbClr val="568278"/>
      </a:accent3>
      <a:accent4>
        <a:srgbClr val="B85B22"/>
      </a:accent4>
      <a:accent5>
        <a:srgbClr val="548BB7"/>
      </a:accent5>
      <a:accent6>
        <a:srgbClr val="543302"/>
      </a:accent6>
      <a:hlink>
        <a:srgbClr val="C0000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Солнцестояние">
  <a:themeElements>
    <a:clrScheme name="мое творчество">
      <a:dk1>
        <a:srgbClr val="7030A0"/>
      </a:dk1>
      <a:lt1>
        <a:srgbClr val="7030A0"/>
      </a:lt1>
      <a:dk2>
        <a:srgbClr val="EFE0BD"/>
      </a:dk2>
      <a:lt2>
        <a:srgbClr val="E7D09D"/>
      </a:lt2>
      <a:accent1>
        <a:srgbClr val="BED3E4"/>
      </a:accent1>
      <a:accent2>
        <a:srgbClr val="F69D1A"/>
      </a:accent2>
      <a:accent3>
        <a:srgbClr val="568278"/>
      </a:accent3>
      <a:accent4>
        <a:srgbClr val="B85B22"/>
      </a:accent4>
      <a:accent5>
        <a:srgbClr val="548BB7"/>
      </a:accent5>
      <a:accent6>
        <a:srgbClr val="543302"/>
      </a:accent6>
      <a:hlink>
        <a:srgbClr val="C0000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