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6"/>
  </p:notesMasterIdLst>
  <p:sldIdLst>
    <p:sldId id="274" r:id="rId2"/>
    <p:sldId id="317" r:id="rId3"/>
    <p:sldId id="276" r:id="rId4"/>
    <p:sldId id="306" r:id="rId5"/>
    <p:sldId id="289" r:id="rId6"/>
    <p:sldId id="307" r:id="rId7"/>
    <p:sldId id="291" r:id="rId8"/>
    <p:sldId id="308" r:id="rId9"/>
    <p:sldId id="293" r:id="rId10"/>
    <p:sldId id="309" r:id="rId11"/>
    <p:sldId id="295" r:id="rId12"/>
    <p:sldId id="310" r:id="rId13"/>
    <p:sldId id="297" r:id="rId14"/>
    <p:sldId id="311" r:id="rId15"/>
    <p:sldId id="299" r:id="rId16"/>
    <p:sldId id="312" r:id="rId17"/>
    <p:sldId id="301" r:id="rId18"/>
    <p:sldId id="313" r:id="rId19"/>
    <p:sldId id="303" r:id="rId20"/>
    <p:sldId id="314" r:id="rId21"/>
    <p:sldId id="305" r:id="rId22"/>
    <p:sldId id="315" r:id="rId23"/>
    <p:sldId id="316" r:id="rId24"/>
    <p:sldId id="318" r:id="rId25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 snapToGrid="0">
      <p:cViewPr varScale="1">
        <p:scale>
          <a:sx n="32" d="100"/>
          <a:sy n="32" d="100"/>
        </p:scale>
        <p:origin x="91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6307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1363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1035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6013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0453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4815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7602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7941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9490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9870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2360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63447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5698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3649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1143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9687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9196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2488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7237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909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8972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22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63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3971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4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Какая клавиша появляется в финале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социального </a:t>
            </a:r>
            <a:r>
              <a:rPr lang="ru-RU" sz="7200" b="1" dirty="0">
                <a:latin typeface="Corbel" panose="020B0503020204020204" pitchFamily="34" charset="0"/>
              </a:rPr>
              <a:t>ролика с призывом искоренить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err="1" smtClean="0">
                <a:latin typeface="Corbel" panose="020B0503020204020204" pitchFamily="34" charset="0"/>
              </a:rPr>
              <a:t>кибербуллинг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en-US" sz="7200" b="1" dirty="0" err="1">
                <a:latin typeface="Corbel" panose="020B0503020204020204" pitchFamily="34" charset="0"/>
              </a:rPr>
              <a:t>tastă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apare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finalul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videoului</a:t>
            </a:r>
            <a:r>
              <a:rPr lang="en-US" sz="7200" b="1" dirty="0">
                <a:latin typeface="Corbel" panose="020B0503020204020204" pitchFamily="34" charset="0"/>
              </a:rPr>
              <a:t> care </a:t>
            </a:r>
            <a:r>
              <a:rPr lang="en-US" sz="7200" b="1" dirty="0" err="1">
                <a:latin typeface="Corbel" panose="020B0503020204020204" pitchFamily="34" charset="0"/>
              </a:rPr>
              <a:t>descrie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importanța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eliminării</a:t>
            </a:r>
            <a:r>
              <a:rPr lang="en-US" sz="7200" b="1" dirty="0">
                <a:latin typeface="Corbel" panose="020B0503020204020204" pitchFamily="34" charset="0"/>
              </a:rPr>
              <a:t> cyberbullying-</a:t>
            </a:r>
            <a:r>
              <a:rPr lang="en-US" sz="7200" b="1" dirty="0" err="1">
                <a:latin typeface="Corbel" panose="020B0503020204020204" pitchFamily="34" charset="0"/>
              </a:rPr>
              <a:t>ului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sp>
        <p:nvSpPr>
          <p:cNvPr id="17" name="Google Shape;253;p20"/>
          <p:cNvSpPr txBox="1"/>
          <p:nvPr/>
        </p:nvSpPr>
        <p:spPr>
          <a:xfrm>
            <a:off x="292192" y="10374500"/>
            <a:ext cx="1341776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ОТВЕТ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sz="44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0459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2257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5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500" dirty="0">
                <a:latin typeface="Corbel" panose="020B0503020204020204" pitchFamily="34" charset="0"/>
              </a:rPr>
              <a:t>В 2019 году известный футболист Лео </a:t>
            </a:r>
            <a:r>
              <a:rPr lang="ru-RU" sz="5500" dirty="0" err="1">
                <a:latin typeface="Corbel" panose="020B0503020204020204" pitchFamily="34" charset="0"/>
              </a:rPr>
              <a:t>Бонуччи</a:t>
            </a:r>
            <a:r>
              <a:rPr lang="ru-RU" sz="5500" dirty="0">
                <a:latin typeface="Corbel" panose="020B0503020204020204" pitchFamily="34" charset="0"/>
              </a:rPr>
              <a:t> выпустил </a:t>
            </a:r>
            <a:endParaRPr lang="x-none" sz="5500" dirty="0">
              <a:latin typeface="Corbel" panose="020B0503020204020204" pitchFamily="34" charset="0"/>
            </a:endParaRPr>
          </a:p>
          <a:p>
            <a:pPr fontAlgn="base"/>
            <a:r>
              <a:rPr lang="ru-RU" sz="5500" dirty="0">
                <a:latin typeface="Corbel" panose="020B0503020204020204" pitchFamily="34" charset="0"/>
              </a:rPr>
              <a:t>книгу «Мой друг Лео», где описывает, как юный футболист </a:t>
            </a:r>
            <a:endParaRPr lang="x-none" sz="5500" dirty="0">
              <a:latin typeface="Corbel" panose="020B0503020204020204" pitchFamily="34" charset="0"/>
            </a:endParaRPr>
          </a:p>
          <a:p>
            <a:pPr fontAlgn="base"/>
            <a:r>
              <a:rPr lang="ru-RU" sz="5500" dirty="0">
                <a:latin typeface="Corbel" panose="020B0503020204020204" pitchFamily="34" charset="0"/>
              </a:rPr>
              <a:t>обращается за поддержкой к кумиру, чтобы справиться </a:t>
            </a:r>
            <a:endParaRPr lang="x-none" sz="5500" dirty="0">
              <a:latin typeface="Corbel" panose="020B0503020204020204" pitchFamily="34" charset="0"/>
            </a:endParaRPr>
          </a:p>
          <a:p>
            <a:pPr fontAlgn="base"/>
            <a:r>
              <a:rPr lang="ru-RU" sz="5500" dirty="0">
                <a:latin typeface="Corbel" panose="020B0503020204020204" pitchFamily="34" charset="0"/>
              </a:rPr>
              <a:t>с преследованиями хулигана. </a:t>
            </a:r>
            <a:r>
              <a:rPr lang="ru-RU" sz="5500" b="1" dirty="0">
                <a:latin typeface="Corbel" panose="020B0503020204020204" pitchFamily="34" charset="0"/>
              </a:rPr>
              <a:t>На какой позиции Лео </a:t>
            </a:r>
            <a:endParaRPr lang="x-none" sz="5500" b="1" dirty="0">
              <a:latin typeface="Corbel" panose="020B0503020204020204" pitchFamily="34" charset="0"/>
            </a:endParaRPr>
          </a:p>
          <a:p>
            <a:pPr fontAlgn="base"/>
            <a:r>
              <a:rPr lang="ru-RU" sz="5500" b="1" dirty="0">
                <a:latin typeface="Corbel" panose="020B0503020204020204" pitchFamily="34" charset="0"/>
              </a:rPr>
              <a:t>играет в команде?</a:t>
            </a:r>
            <a:endParaRPr lang="x-none" sz="5500" b="1" dirty="0">
              <a:latin typeface="Corbel" panose="020B0503020204020204" pitchFamily="34" charset="0"/>
            </a:endParaRPr>
          </a:p>
          <a:p>
            <a:pPr fontAlgn="base"/>
            <a:r>
              <a:rPr lang="en-US" sz="5500" dirty="0" err="1">
                <a:latin typeface="Corbel" panose="020B0503020204020204" pitchFamily="34" charset="0"/>
              </a:rPr>
              <a:t>În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anul</a:t>
            </a:r>
            <a:r>
              <a:rPr lang="en-US" sz="5500" dirty="0">
                <a:latin typeface="Corbel" panose="020B0503020204020204" pitchFamily="34" charset="0"/>
              </a:rPr>
              <a:t> 2019 </a:t>
            </a:r>
            <a:r>
              <a:rPr lang="en-US" sz="5500" dirty="0" err="1">
                <a:latin typeface="Corbel" panose="020B0503020204020204" pitchFamily="34" charset="0"/>
              </a:rPr>
              <a:t>renumitul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jucător</a:t>
            </a:r>
            <a:r>
              <a:rPr lang="en-US" sz="5500" dirty="0">
                <a:latin typeface="Corbel" panose="020B0503020204020204" pitchFamily="34" charset="0"/>
              </a:rPr>
              <a:t> de </a:t>
            </a:r>
            <a:r>
              <a:rPr lang="en-US" sz="5500" dirty="0" err="1">
                <a:latin typeface="Corbel" panose="020B0503020204020204" pitchFamily="34" charset="0"/>
              </a:rPr>
              <a:t>fotbal</a:t>
            </a:r>
            <a:r>
              <a:rPr lang="en-US" sz="5500" dirty="0">
                <a:latin typeface="Corbel" panose="020B0503020204020204" pitchFamily="34" charset="0"/>
              </a:rPr>
              <a:t> Leo </a:t>
            </a:r>
            <a:r>
              <a:rPr lang="en-US" sz="5500" dirty="0" err="1">
                <a:latin typeface="Corbel" panose="020B0503020204020204" pitchFamily="34" charset="0"/>
              </a:rPr>
              <a:t>Bonucci</a:t>
            </a:r>
            <a:r>
              <a:rPr lang="en-US" sz="5500" dirty="0">
                <a:latin typeface="Corbel" panose="020B0503020204020204" pitchFamily="34" charset="0"/>
              </a:rPr>
              <a:t> a </a:t>
            </a:r>
            <a:r>
              <a:rPr lang="en-US" sz="5500" dirty="0" err="1">
                <a:latin typeface="Corbel" panose="020B0503020204020204" pitchFamily="34" charset="0"/>
              </a:rPr>
              <a:t>publicat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endParaRPr lang="x-none" sz="5500" dirty="0">
              <a:latin typeface="Corbel" panose="020B0503020204020204" pitchFamily="34" charset="0"/>
            </a:endParaRPr>
          </a:p>
          <a:p>
            <a:pPr fontAlgn="base"/>
            <a:r>
              <a:rPr lang="en-US" sz="5500" dirty="0" err="1">
                <a:latin typeface="Corbel" panose="020B0503020204020204" pitchFamily="34" charset="0"/>
              </a:rPr>
              <a:t>cartea</a:t>
            </a:r>
            <a:r>
              <a:rPr lang="en-US" sz="5500" dirty="0">
                <a:latin typeface="Corbel" panose="020B0503020204020204" pitchFamily="34" charset="0"/>
              </a:rPr>
              <a:t> ”</a:t>
            </a:r>
            <a:r>
              <a:rPr lang="en-US" sz="5500" dirty="0" err="1">
                <a:latin typeface="Corbel" panose="020B0503020204020204" pitchFamily="34" charset="0"/>
              </a:rPr>
              <a:t>Prietenul</a:t>
            </a:r>
            <a:r>
              <a:rPr lang="en-US" sz="5500" dirty="0">
                <a:latin typeface="Corbel" panose="020B0503020204020204" pitchFamily="34" charset="0"/>
              </a:rPr>
              <a:t> meu Leo”. </a:t>
            </a:r>
            <a:r>
              <a:rPr lang="ro-MD" sz="5500" dirty="0">
                <a:latin typeface="Corbel" panose="020B0503020204020204" pitchFamily="34" charset="0"/>
              </a:rPr>
              <a:t>Cartea descrie istoria unui tânăr jucător </a:t>
            </a:r>
          </a:p>
          <a:p>
            <a:pPr fontAlgn="base"/>
            <a:r>
              <a:rPr lang="ro-MD" sz="5500" dirty="0">
                <a:latin typeface="Corbel" panose="020B0503020204020204" pitchFamily="34" charset="0"/>
              </a:rPr>
              <a:t>de fotbal, care </a:t>
            </a:r>
            <a:r>
              <a:rPr lang="en-US" sz="5500" dirty="0" err="1">
                <a:latin typeface="Corbel" panose="020B0503020204020204" pitchFamily="34" charset="0"/>
              </a:rPr>
              <a:t>apelează</a:t>
            </a:r>
            <a:r>
              <a:rPr lang="en-US" sz="5500" dirty="0">
                <a:latin typeface="Corbel" panose="020B0503020204020204" pitchFamily="34" charset="0"/>
              </a:rPr>
              <a:t> la </a:t>
            </a:r>
            <a:r>
              <a:rPr lang="en-US" sz="5500" dirty="0" err="1">
                <a:latin typeface="Corbel" panose="020B0503020204020204" pitchFamily="34" charset="0"/>
              </a:rPr>
              <a:t>idolul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său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pentru</a:t>
            </a:r>
            <a:r>
              <a:rPr lang="en-US" sz="5500" dirty="0">
                <a:latin typeface="Corbel" panose="020B0503020204020204" pitchFamily="34" charset="0"/>
              </a:rPr>
              <a:t> a face </a:t>
            </a:r>
            <a:r>
              <a:rPr lang="en-US" sz="5500" dirty="0" err="1">
                <a:latin typeface="Corbel" panose="020B0503020204020204" pitchFamily="34" charset="0"/>
              </a:rPr>
              <a:t>faț</a:t>
            </a:r>
            <a:r>
              <a:rPr lang="ro-MD" sz="5500" dirty="0">
                <a:latin typeface="Corbel" panose="020B0503020204020204" pitchFamily="34" charset="0"/>
              </a:rPr>
              <a:t>ă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persecuțiilor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endParaRPr lang="ro-MD" sz="5500" dirty="0">
              <a:latin typeface="Corbel" panose="020B0503020204020204" pitchFamily="34" charset="0"/>
            </a:endParaRPr>
          </a:p>
          <a:p>
            <a:pPr fontAlgn="base"/>
            <a:r>
              <a:rPr lang="en-US" sz="5500" dirty="0" err="1">
                <a:latin typeface="Corbel" panose="020B0503020204020204" pitchFamily="34" charset="0"/>
              </a:rPr>
              <a:t>unui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bătăuș</a:t>
            </a:r>
            <a:r>
              <a:rPr lang="en-US" sz="5500" dirty="0">
                <a:latin typeface="Corbel" panose="020B0503020204020204" pitchFamily="34" charset="0"/>
              </a:rPr>
              <a:t>. </a:t>
            </a:r>
            <a:r>
              <a:rPr lang="ro-MD" sz="5500" b="1" dirty="0">
                <a:latin typeface="Corbel" panose="020B0503020204020204" pitchFamily="34" charset="0"/>
              </a:rPr>
              <a:t>Pe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ce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poziție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joacă</a:t>
            </a:r>
            <a:r>
              <a:rPr lang="en-US" sz="5500" b="1">
                <a:latin typeface="Corbel" panose="020B0503020204020204" pitchFamily="34" charset="0"/>
              </a:rPr>
              <a:t> Leo?</a:t>
            </a:r>
            <a:endParaRPr lang="en-US" sz="55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sp>
        <p:nvSpPr>
          <p:cNvPr id="17" name="Google Shape;253;p20"/>
          <p:cNvSpPr txBox="1"/>
          <p:nvPr/>
        </p:nvSpPr>
        <p:spPr>
          <a:xfrm>
            <a:off x="292192" y="10374500"/>
            <a:ext cx="1341776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ОТВЕТ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sz="44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473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2257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5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500" dirty="0">
                <a:latin typeface="Corbel" panose="020B0503020204020204" pitchFamily="34" charset="0"/>
              </a:rPr>
              <a:t>В 2019 году известный футболист Лео </a:t>
            </a:r>
            <a:r>
              <a:rPr lang="ru-RU" sz="5500" dirty="0" err="1">
                <a:latin typeface="Corbel" panose="020B0503020204020204" pitchFamily="34" charset="0"/>
              </a:rPr>
              <a:t>Бонуччи</a:t>
            </a:r>
            <a:r>
              <a:rPr lang="ru-RU" sz="5500" dirty="0">
                <a:latin typeface="Corbel" panose="020B0503020204020204" pitchFamily="34" charset="0"/>
              </a:rPr>
              <a:t> выпустил </a:t>
            </a:r>
            <a:endParaRPr lang="x-none" sz="5500" dirty="0">
              <a:latin typeface="Corbel" panose="020B0503020204020204" pitchFamily="34" charset="0"/>
            </a:endParaRPr>
          </a:p>
          <a:p>
            <a:pPr fontAlgn="base"/>
            <a:r>
              <a:rPr lang="ru-RU" sz="5500" dirty="0">
                <a:latin typeface="Corbel" panose="020B0503020204020204" pitchFamily="34" charset="0"/>
              </a:rPr>
              <a:t>книгу «Мой друг Лео», где описывает, как юный футболист </a:t>
            </a:r>
            <a:endParaRPr lang="x-none" sz="5500" dirty="0">
              <a:latin typeface="Corbel" panose="020B0503020204020204" pitchFamily="34" charset="0"/>
            </a:endParaRPr>
          </a:p>
          <a:p>
            <a:pPr fontAlgn="base"/>
            <a:r>
              <a:rPr lang="ru-RU" sz="5500" dirty="0">
                <a:latin typeface="Corbel" panose="020B0503020204020204" pitchFamily="34" charset="0"/>
              </a:rPr>
              <a:t>обращается за поддержкой к кумиру, чтобы справиться </a:t>
            </a:r>
            <a:endParaRPr lang="x-none" sz="5500" dirty="0">
              <a:latin typeface="Corbel" panose="020B0503020204020204" pitchFamily="34" charset="0"/>
            </a:endParaRPr>
          </a:p>
          <a:p>
            <a:pPr fontAlgn="base"/>
            <a:r>
              <a:rPr lang="ru-RU" sz="5500" dirty="0">
                <a:latin typeface="Corbel" panose="020B0503020204020204" pitchFamily="34" charset="0"/>
              </a:rPr>
              <a:t>с преследованиями хулигана. </a:t>
            </a:r>
            <a:r>
              <a:rPr lang="ru-RU" sz="5500" b="1" dirty="0">
                <a:latin typeface="Corbel" panose="020B0503020204020204" pitchFamily="34" charset="0"/>
              </a:rPr>
              <a:t>На какой позиции Лео </a:t>
            </a:r>
            <a:endParaRPr lang="x-none" sz="5500" b="1" dirty="0">
              <a:latin typeface="Corbel" panose="020B0503020204020204" pitchFamily="34" charset="0"/>
            </a:endParaRPr>
          </a:p>
          <a:p>
            <a:pPr fontAlgn="base"/>
            <a:r>
              <a:rPr lang="ru-RU" sz="5500" b="1" dirty="0">
                <a:latin typeface="Corbel" panose="020B0503020204020204" pitchFamily="34" charset="0"/>
              </a:rPr>
              <a:t>играет в команде?</a:t>
            </a:r>
            <a:endParaRPr lang="x-none" sz="5500" b="1" dirty="0">
              <a:latin typeface="Corbel" panose="020B0503020204020204" pitchFamily="34" charset="0"/>
            </a:endParaRPr>
          </a:p>
          <a:p>
            <a:pPr fontAlgn="base"/>
            <a:r>
              <a:rPr lang="en-US" sz="5500" dirty="0" err="1">
                <a:latin typeface="Corbel" panose="020B0503020204020204" pitchFamily="34" charset="0"/>
              </a:rPr>
              <a:t>În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anul</a:t>
            </a:r>
            <a:r>
              <a:rPr lang="en-US" sz="5500" dirty="0">
                <a:latin typeface="Corbel" panose="020B0503020204020204" pitchFamily="34" charset="0"/>
              </a:rPr>
              <a:t> 2019 </a:t>
            </a:r>
            <a:r>
              <a:rPr lang="en-US" sz="5500" dirty="0" err="1">
                <a:latin typeface="Corbel" panose="020B0503020204020204" pitchFamily="34" charset="0"/>
              </a:rPr>
              <a:t>renumitul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jucător</a:t>
            </a:r>
            <a:r>
              <a:rPr lang="en-US" sz="5500" dirty="0">
                <a:latin typeface="Corbel" panose="020B0503020204020204" pitchFamily="34" charset="0"/>
              </a:rPr>
              <a:t> de </a:t>
            </a:r>
            <a:r>
              <a:rPr lang="en-US" sz="5500" dirty="0" err="1">
                <a:latin typeface="Corbel" panose="020B0503020204020204" pitchFamily="34" charset="0"/>
              </a:rPr>
              <a:t>fotbal</a:t>
            </a:r>
            <a:r>
              <a:rPr lang="en-US" sz="5500" dirty="0">
                <a:latin typeface="Corbel" panose="020B0503020204020204" pitchFamily="34" charset="0"/>
              </a:rPr>
              <a:t> Leo </a:t>
            </a:r>
            <a:r>
              <a:rPr lang="en-US" sz="5500" dirty="0" err="1">
                <a:latin typeface="Corbel" panose="020B0503020204020204" pitchFamily="34" charset="0"/>
              </a:rPr>
              <a:t>Bonucci</a:t>
            </a:r>
            <a:r>
              <a:rPr lang="en-US" sz="5500" dirty="0">
                <a:latin typeface="Corbel" panose="020B0503020204020204" pitchFamily="34" charset="0"/>
              </a:rPr>
              <a:t> a </a:t>
            </a:r>
            <a:r>
              <a:rPr lang="en-US" sz="5500" dirty="0" err="1">
                <a:latin typeface="Corbel" panose="020B0503020204020204" pitchFamily="34" charset="0"/>
              </a:rPr>
              <a:t>publicat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endParaRPr lang="x-none" sz="5500" dirty="0">
              <a:latin typeface="Corbel" panose="020B0503020204020204" pitchFamily="34" charset="0"/>
            </a:endParaRPr>
          </a:p>
          <a:p>
            <a:pPr fontAlgn="base"/>
            <a:r>
              <a:rPr lang="en-US" sz="5500" dirty="0" err="1">
                <a:latin typeface="Corbel" panose="020B0503020204020204" pitchFamily="34" charset="0"/>
              </a:rPr>
              <a:t>cartea</a:t>
            </a:r>
            <a:r>
              <a:rPr lang="en-US" sz="5500" dirty="0">
                <a:latin typeface="Corbel" panose="020B0503020204020204" pitchFamily="34" charset="0"/>
              </a:rPr>
              <a:t> ”</a:t>
            </a:r>
            <a:r>
              <a:rPr lang="en-US" sz="5500" dirty="0" err="1">
                <a:latin typeface="Corbel" panose="020B0503020204020204" pitchFamily="34" charset="0"/>
              </a:rPr>
              <a:t>Prietenul</a:t>
            </a:r>
            <a:r>
              <a:rPr lang="en-US" sz="5500" dirty="0">
                <a:latin typeface="Corbel" panose="020B0503020204020204" pitchFamily="34" charset="0"/>
              </a:rPr>
              <a:t> meu Leo”. </a:t>
            </a:r>
            <a:r>
              <a:rPr lang="ro-MD" sz="5500" dirty="0">
                <a:latin typeface="Corbel" panose="020B0503020204020204" pitchFamily="34" charset="0"/>
              </a:rPr>
              <a:t>Cartea descrie istoria unui tânăr jucător </a:t>
            </a:r>
          </a:p>
          <a:p>
            <a:pPr fontAlgn="base"/>
            <a:r>
              <a:rPr lang="ro-MD" sz="5500" dirty="0">
                <a:latin typeface="Corbel" panose="020B0503020204020204" pitchFamily="34" charset="0"/>
              </a:rPr>
              <a:t>de fotbal, care </a:t>
            </a:r>
            <a:r>
              <a:rPr lang="en-US" sz="5500" dirty="0" err="1">
                <a:latin typeface="Corbel" panose="020B0503020204020204" pitchFamily="34" charset="0"/>
              </a:rPr>
              <a:t>apelează</a:t>
            </a:r>
            <a:r>
              <a:rPr lang="en-US" sz="5500" dirty="0">
                <a:latin typeface="Corbel" panose="020B0503020204020204" pitchFamily="34" charset="0"/>
              </a:rPr>
              <a:t> la </a:t>
            </a:r>
            <a:r>
              <a:rPr lang="en-US" sz="5500" dirty="0" err="1">
                <a:latin typeface="Corbel" panose="020B0503020204020204" pitchFamily="34" charset="0"/>
              </a:rPr>
              <a:t>idolul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său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pentru</a:t>
            </a:r>
            <a:r>
              <a:rPr lang="en-US" sz="5500" dirty="0">
                <a:latin typeface="Corbel" panose="020B0503020204020204" pitchFamily="34" charset="0"/>
              </a:rPr>
              <a:t> a face </a:t>
            </a:r>
            <a:r>
              <a:rPr lang="en-US" sz="5500" dirty="0" err="1">
                <a:latin typeface="Corbel" panose="020B0503020204020204" pitchFamily="34" charset="0"/>
              </a:rPr>
              <a:t>faț</a:t>
            </a:r>
            <a:r>
              <a:rPr lang="ro-MD" sz="5500" dirty="0">
                <a:latin typeface="Corbel" panose="020B0503020204020204" pitchFamily="34" charset="0"/>
              </a:rPr>
              <a:t>ă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persecuțiilor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endParaRPr lang="ro-MD" sz="5500" dirty="0">
              <a:latin typeface="Corbel" panose="020B0503020204020204" pitchFamily="34" charset="0"/>
            </a:endParaRPr>
          </a:p>
          <a:p>
            <a:pPr fontAlgn="base"/>
            <a:r>
              <a:rPr lang="en-US" sz="5500" dirty="0" err="1">
                <a:latin typeface="Corbel" panose="020B0503020204020204" pitchFamily="34" charset="0"/>
              </a:rPr>
              <a:t>unui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bătăuș</a:t>
            </a:r>
            <a:r>
              <a:rPr lang="en-US" sz="5500" dirty="0">
                <a:latin typeface="Corbel" panose="020B0503020204020204" pitchFamily="34" charset="0"/>
              </a:rPr>
              <a:t>. </a:t>
            </a:r>
            <a:r>
              <a:rPr lang="ro-MD" sz="5500" b="1" dirty="0">
                <a:latin typeface="Corbel" panose="020B0503020204020204" pitchFamily="34" charset="0"/>
              </a:rPr>
              <a:t>Pe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ce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poziție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joacă</a:t>
            </a:r>
            <a:r>
              <a:rPr lang="en-US" sz="5500" b="1" dirty="0">
                <a:latin typeface="Corbel" panose="020B0503020204020204" pitchFamily="34" charset="0"/>
              </a:rPr>
              <a:t> Leo?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sp>
        <p:nvSpPr>
          <p:cNvPr id="17" name="Google Shape;253;p20"/>
          <p:cNvSpPr txBox="1"/>
          <p:nvPr/>
        </p:nvSpPr>
        <p:spPr>
          <a:xfrm>
            <a:off x="292192" y="10374500"/>
            <a:ext cx="1341776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ОТВЕТ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sz="44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0006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6638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6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i="1" dirty="0">
                <a:latin typeface="Corbel" panose="020B0503020204020204" pitchFamily="34" charset="0"/>
              </a:rPr>
              <a:t>«Не смей портить мне жизнь из-за того, что тебе ПРОПУСК твоя»</a:t>
            </a:r>
            <a:endParaRPr lang="x-none" sz="4800" i="1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«13 причин почему» – книга о девушке, которая подвергается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травле в школе. </a:t>
            </a:r>
            <a:r>
              <a:rPr lang="ru-RU" sz="5400" b="1" dirty="0">
                <a:latin typeface="Corbel" panose="020B0503020204020204" pitchFamily="34" charset="0"/>
              </a:rPr>
              <a:t>Напишите ПРОПУСК из цитаты главной </a:t>
            </a:r>
            <a:endParaRPr lang="x-none" sz="5400" b="1" dirty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героини двумя словами на одну букву.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endParaRPr lang="ro-MD" sz="5400" dirty="0">
              <a:latin typeface="Corbel" panose="020B0503020204020204" pitchFamily="34" charset="0"/>
            </a:endParaRPr>
          </a:p>
          <a:p>
            <a:pPr fontAlgn="base"/>
            <a:endParaRPr lang="ro-MD" sz="5400" i="1" dirty="0">
              <a:latin typeface="Corbel" panose="020B0503020204020204" pitchFamily="34" charset="0"/>
            </a:endParaRPr>
          </a:p>
          <a:p>
            <a:pPr fontAlgn="base"/>
            <a:r>
              <a:rPr lang="en-US" sz="5400" i="1" dirty="0">
                <a:latin typeface="Corbel" panose="020B0503020204020204" pitchFamily="34" charset="0"/>
              </a:rPr>
              <a:t>”Nu </a:t>
            </a:r>
            <a:r>
              <a:rPr lang="en-US" sz="5400" i="1" dirty="0" err="1">
                <a:latin typeface="Corbel" panose="020B0503020204020204" pitchFamily="34" charset="0"/>
              </a:rPr>
              <a:t>îndrăzni</a:t>
            </a:r>
            <a:r>
              <a:rPr lang="en-US" sz="5400" i="1" dirty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să</a:t>
            </a:r>
            <a:r>
              <a:rPr lang="en-US" sz="5400" i="1" dirty="0">
                <a:latin typeface="Corbel" panose="020B0503020204020204" pitchFamily="34" charset="0"/>
              </a:rPr>
              <a:t>-mi </a:t>
            </a:r>
            <a:r>
              <a:rPr lang="en-US" sz="5400" i="1" dirty="0" err="1">
                <a:latin typeface="Corbel" panose="020B0503020204020204" pitchFamily="34" charset="0"/>
              </a:rPr>
              <a:t>stric</a:t>
            </a:r>
            <a:r>
              <a:rPr lang="ro-MD" sz="5400" i="1" dirty="0">
                <a:latin typeface="Corbel" panose="020B0503020204020204" pitchFamily="34" charset="0"/>
              </a:rPr>
              <a:t>i </a:t>
            </a:r>
            <a:r>
              <a:rPr lang="en-US" sz="5400" i="1" dirty="0" err="1">
                <a:latin typeface="Corbel" panose="020B0503020204020204" pitchFamily="34" charset="0"/>
              </a:rPr>
              <a:t>viața</a:t>
            </a:r>
            <a:r>
              <a:rPr lang="en-US" sz="5400" i="1" dirty="0">
                <a:latin typeface="Corbel" panose="020B0503020204020204" pitchFamily="34" charset="0"/>
              </a:rPr>
              <a:t> din </a:t>
            </a:r>
            <a:r>
              <a:rPr lang="en-US" sz="5400" i="1" dirty="0" err="1">
                <a:latin typeface="Corbel" panose="020B0503020204020204" pitchFamily="34" charset="0"/>
              </a:rPr>
              <a:t>motivul</a:t>
            </a:r>
            <a:r>
              <a:rPr lang="en-US" sz="5400" i="1" dirty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că</a:t>
            </a:r>
            <a:r>
              <a:rPr lang="ro-MO" sz="5400" i="1" dirty="0">
                <a:latin typeface="Corbel" panose="020B0503020204020204" pitchFamily="34" charset="0"/>
              </a:rPr>
              <a:t> </a:t>
            </a:r>
            <a:r>
              <a:rPr lang="en-US" sz="5400" i="1" dirty="0">
                <a:latin typeface="Corbel" panose="020B0503020204020204" pitchFamily="34" charset="0"/>
              </a:rPr>
              <a:t>OMISIUNE a ta!”</a:t>
            </a:r>
            <a:endParaRPr lang="ro-MO" sz="5400" i="1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>
                <a:latin typeface="Corbel" panose="020B0503020204020204" pitchFamily="34" charset="0"/>
              </a:rPr>
              <a:t>”13 motive de </a:t>
            </a:r>
            <a:r>
              <a:rPr lang="en-US" sz="5400" dirty="0" err="1">
                <a:latin typeface="Corbel" panose="020B0503020204020204" pitchFamily="34" charset="0"/>
              </a:rPr>
              <a:t>ce</a:t>
            </a:r>
            <a:r>
              <a:rPr lang="en-US" sz="5400" dirty="0">
                <a:latin typeface="Corbel" panose="020B0503020204020204" pitchFamily="34" charset="0"/>
              </a:rPr>
              <a:t>” - e</a:t>
            </a:r>
            <a:r>
              <a:rPr lang="ro-MD" sz="5400" dirty="0">
                <a:latin typeface="Corbel" panose="020B0503020204020204" pitchFamily="34" charset="0"/>
              </a:rPr>
              <a:t>ste</a:t>
            </a:r>
            <a:r>
              <a:rPr lang="en-US" sz="5400" dirty="0">
                <a:latin typeface="Corbel" panose="020B0503020204020204" pitchFamily="34" charset="0"/>
              </a:rPr>
              <a:t> o carte </a:t>
            </a:r>
            <a:r>
              <a:rPr lang="en-US" sz="5400" dirty="0" err="1">
                <a:latin typeface="Corbel" panose="020B0503020204020204" pitchFamily="34" charset="0"/>
              </a:rPr>
              <a:t>despre</a:t>
            </a:r>
            <a:r>
              <a:rPr lang="en-US" sz="5400" dirty="0">
                <a:latin typeface="Corbel" panose="020B0503020204020204" pitchFamily="34" charset="0"/>
              </a:rPr>
              <a:t> o </a:t>
            </a:r>
            <a:r>
              <a:rPr lang="en-US" sz="5400" dirty="0" err="1">
                <a:latin typeface="Corbel" panose="020B0503020204020204" pitchFamily="34" charset="0"/>
              </a:rPr>
              <a:t>fată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intimidată</a:t>
            </a:r>
            <a:r>
              <a:rPr lang="en-US" sz="5400" dirty="0">
                <a:latin typeface="Corbel" panose="020B0503020204020204" pitchFamily="34" charset="0"/>
              </a:rPr>
              <a:t> la </a:t>
            </a:r>
            <a:endParaRPr lang="ro-MD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școală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o-MD" sz="5400" b="1" dirty="0">
                <a:latin typeface="Corbel" panose="020B0503020204020204" pitchFamily="34" charset="0"/>
              </a:rPr>
              <a:t>Restabiliți prin câteva cuvinte</a:t>
            </a:r>
            <a:r>
              <a:rPr lang="en-US" sz="5400" b="1" dirty="0">
                <a:latin typeface="Corbel" panose="020B0503020204020204" pitchFamily="34" charset="0"/>
              </a:rPr>
              <a:t> OMISIUNEA din </a:t>
            </a:r>
            <a:endParaRPr lang="ro-MD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>
                <a:latin typeface="Corbel" panose="020B0503020204020204" pitchFamily="34" charset="0"/>
              </a:rPr>
              <a:t>citatul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eroinei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principale</a:t>
            </a:r>
            <a:r>
              <a:rPr lang="en-US" sz="5400" b="1" dirty="0">
                <a:latin typeface="Corbel" panose="020B0503020204020204" pitchFamily="34" charset="0"/>
              </a:rPr>
              <a:t>.</a:t>
            </a:r>
            <a:endParaRPr lang="en-US" sz="54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sp>
        <p:nvSpPr>
          <p:cNvPr id="17" name="Google Shape;253;p20"/>
          <p:cNvSpPr txBox="1"/>
          <p:nvPr/>
        </p:nvSpPr>
        <p:spPr>
          <a:xfrm>
            <a:off x="292192" y="10374500"/>
            <a:ext cx="1341776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ОТВЕТ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sz="44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6528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6638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6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i="1" dirty="0">
                <a:latin typeface="Corbel" panose="020B0503020204020204" pitchFamily="34" charset="0"/>
              </a:rPr>
              <a:t>«Не смей портить мне жизнь из-за того, что тебе ПРОПУСК твоя»</a:t>
            </a:r>
            <a:endParaRPr lang="x-none" sz="4800" i="1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«13 причин почему» – книга о девушке, которая подвергается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травле в школе. </a:t>
            </a:r>
            <a:r>
              <a:rPr lang="ru-RU" sz="5400" b="1" dirty="0">
                <a:latin typeface="Corbel" panose="020B0503020204020204" pitchFamily="34" charset="0"/>
              </a:rPr>
              <a:t>Напишите ПРОПУСК из цитаты главной </a:t>
            </a:r>
            <a:endParaRPr lang="x-none" sz="5400" b="1" dirty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героини двумя словами на одну букву.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endParaRPr lang="ro-MD" sz="5400" dirty="0">
              <a:latin typeface="Corbel" panose="020B0503020204020204" pitchFamily="34" charset="0"/>
            </a:endParaRPr>
          </a:p>
          <a:p>
            <a:pPr fontAlgn="base"/>
            <a:endParaRPr lang="ro-MD" sz="5400" i="1" dirty="0">
              <a:latin typeface="Corbel" panose="020B0503020204020204" pitchFamily="34" charset="0"/>
            </a:endParaRPr>
          </a:p>
          <a:p>
            <a:pPr fontAlgn="base"/>
            <a:r>
              <a:rPr lang="en-US" sz="5400" i="1" dirty="0">
                <a:latin typeface="Corbel" panose="020B0503020204020204" pitchFamily="34" charset="0"/>
              </a:rPr>
              <a:t>”Nu </a:t>
            </a:r>
            <a:r>
              <a:rPr lang="en-US" sz="5400" i="1" dirty="0" err="1">
                <a:latin typeface="Corbel" panose="020B0503020204020204" pitchFamily="34" charset="0"/>
              </a:rPr>
              <a:t>îndrăzni</a:t>
            </a:r>
            <a:r>
              <a:rPr lang="en-US" sz="5400" i="1" dirty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să</a:t>
            </a:r>
            <a:r>
              <a:rPr lang="en-US" sz="5400" i="1" dirty="0">
                <a:latin typeface="Corbel" panose="020B0503020204020204" pitchFamily="34" charset="0"/>
              </a:rPr>
              <a:t>-mi </a:t>
            </a:r>
            <a:r>
              <a:rPr lang="en-US" sz="5400" i="1" dirty="0" err="1">
                <a:latin typeface="Corbel" panose="020B0503020204020204" pitchFamily="34" charset="0"/>
              </a:rPr>
              <a:t>stric</a:t>
            </a:r>
            <a:r>
              <a:rPr lang="ro-MD" sz="5400" i="1" dirty="0">
                <a:latin typeface="Corbel" panose="020B0503020204020204" pitchFamily="34" charset="0"/>
              </a:rPr>
              <a:t>i </a:t>
            </a:r>
            <a:r>
              <a:rPr lang="en-US" sz="5400" i="1" dirty="0" err="1">
                <a:latin typeface="Corbel" panose="020B0503020204020204" pitchFamily="34" charset="0"/>
              </a:rPr>
              <a:t>viața</a:t>
            </a:r>
            <a:r>
              <a:rPr lang="en-US" sz="5400" i="1" dirty="0">
                <a:latin typeface="Corbel" panose="020B0503020204020204" pitchFamily="34" charset="0"/>
              </a:rPr>
              <a:t> din </a:t>
            </a:r>
            <a:r>
              <a:rPr lang="en-US" sz="5400" i="1" dirty="0" err="1">
                <a:latin typeface="Corbel" panose="020B0503020204020204" pitchFamily="34" charset="0"/>
              </a:rPr>
              <a:t>motivul</a:t>
            </a:r>
            <a:r>
              <a:rPr lang="en-US" sz="5400" i="1" dirty="0">
                <a:latin typeface="Corbel" panose="020B0503020204020204" pitchFamily="34" charset="0"/>
              </a:rPr>
              <a:t> </a:t>
            </a:r>
            <a:r>
              <a:rPr lang="en-US" sz="5400" i="1" dirty="0" err="1">
                <a:latin typeface="Corbel" panose="020B0503020204020204" pitchFamily="34" charset="0"/>
              </a:rPr>
              <a:t>că</a:t>
            </a:r>
            <a:r>
              <a:rPr lang="ro-MO" sz="5400" i="1" dirty="0">
                <a:latin typeface="Corbel" panose="020B0503020204020204" pitchFamily="34" charset="0"/>
              </a:rPr>
              <a:t> </a:t>
            </a:r>
            <a:r>
              <a:rPr lang="en-US" sz="5400" i="1" dirty="0">
                <a:latin typeface="Corbel" panose="020B0503020204020204" pitchFamily="34" charset="0"/>
              </a:rPr>
              <a:t>OMISIUNE a ta!”</a:t>
            </a:r>
            <a:endParaRPr lang="ro-MO" sz="5400" i="1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>
                <a:latin typeface="Corbel" panose="020B0503020204020204" pitchFamily="34" charset="0"/>
              </a:rPr>
              <a:t>”13 motive de </a:t>
            </a:r>
            <a:r>
              <a:rPr lang="en-US" sz="5400" dirty="0" err="1">
                <a:latin typeface="Corbel" panose="020B0503020204020204" pitchFamily="34" charset="0"/>
              </a:rPr>
              <a:t>ce</a:t>
            </a:r>
            <a:r>
              <a:rPr lang="en-US" sz="5400" dirty="0">
                <a:latin typeface="Corbel" panose="020B0503020204020204" pitchFamily="34" charset="0"/>
              </a:rPr>
              <a:t>” - e</a:t>
            </a:r>
            <a:r>
              <a:rPr lang="ro-MD" sz="5400" dirty="0">
                <a:latin typeface="Corbel" panose="020B0503020204020204" pitchFamily="34" charset="0"/>
              </a:rPr>
              <a:t>ste</a:t>
            </a:r>
            <a:r>
              <a:rPr lang="en-US" sz="5400" dirty="0">
                <a:latin typeface="Corbel" panose="020B0503020204020204" pitchFamily="34" charset="0"/>
              </a:rPr>
              <a:t> o carte </a:t>
            </a:r>
            <a:r>
              <a:rPr lang="en-US" sz="5400" dirty="0" err="1">
                <a:latin typeface="Corbel" panose="020B0503020204020204" pitchFamily="34" charset="0"/>
              </a:rPr>
              <a:t>despre</a:t>
            </a:r>
            <a:r>
              <a:rPr lang="en-US" sz="5400" dirty="0">
                <a:latin typeface="Corbel" panose="020B0503020204020204" pitchFamily="34" charset="0"/>
              </a:rPr>
              <a:t> o </a:t>
            </a:r>
            <a:r>
              <a:rPr lang="en-US" sz="5400" dirty="0" err="1">
                <a:latin typeface="Corbel" panose="020B0503020204020204" pitchFamily="34" charset="0"/>
              </a:rPr>
              <a:t>fată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intimidată</a:t>
            </a:r>
            <a:r>
              <a:rPr lang="en-US" sz="5400" dirty="0">
                <a:latin typeface="Corbel" panose="020B0503020204020204" pitchFamily="34" charset="0"/>
              </a:rPr>
              <a:t> la </a:t>
            </a:r>
            <a:endParaRPr lang="ro-MD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școală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o-MD" sz="5400" b="1" dirty="0">
                <a:latin typeface="Corbel" panose="020B0503020204020204" pitchFamily="34" charset="0"/>
              </a:rPr>
              <a:t>Restabiliți prin câteva cuvinte</a:t>
            </a:r>
            <a:r>
              <a:rPr lang="en-US" sz="5400" b="1" dirty="0">
                <a:latin typeface="Corbel" panose="020B0503020204020204" pitchFamily="34" charset="0"/>
              </a:rPr>
              <a:t> OMISIUNEA din </a:t>
            </a:r>
            <a:endParaRPr lang="ro-MD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>
                <a:latin typeface="Corbel" panose="020B0503020204020204" pitchFamily="34" charset="0"/>
              </a:rPr>
              <a:t>citatul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eroinei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principale</a:t>
            </a:r>
            <a:r>
              <a:rPr lang="en-US" sz="5400" b="1">
                <a:latin typeface="Corbel" panose="020B0503020204020204" pitchFamily="34" charset="0"/>
              </a:rPr>
              <a:t>.</a:t>
            </a:r>
            <a:endParaRPr lang="en-US" sz="54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sp>
        <p:nvSpPr>
          <p:cNvPr id="17" name="Google Shape;253;p20"/>
          <p:cNvSpPr txBox="1"/>
          <p:nvPr/>
        </p:nvSpPr>
        <p:spPr>
          <a:xfrm>
            <a:off x="292192" y="10374500"/>
            <a:ext cx="1341776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ОТВЕТ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sz="44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7850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3781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r>
              <a:rPr lang="ru-RU" sz="7200" dirty="0">
                <a:latin typeface="Corbel" panose="020B0503020204020204" pitchFamily="34" charset="0"/>
              </a:rPr>
              <a:t>Героиня того же произведения говорит, </a:t>
            </a:r>
            <a:endParaRPr lang="ro-MD" sz="7200" dirty="0" smtClean="0">
              <a:latin typeface="Corbel" panose="020B0503020204020204" pitchFamily="34" charset="0"/>
            </a:endParaRPr>
          </a:p>
          <a:p>
            <a:r>
              <a:rPr lang="ru-RU" sz="7200" dirty="0" smtClean="0">
                <a:latin typeface="Corbel" panose="020B0503020204020204" pitchFamily="34" charset="0"/>
              </a:rPr>
              <a:t>что </a:t>
            </a:r>
            <a:r>
              <a:rPr lang="ru-RU" sz="7200" dirty="0">
                <a:latin typeface="Corbel" panose="020B0503020204020204" pitchFamily="34" charset="0"/>
              </a:rPr>
              <a:t>ОНО – не выход. </a:t>
            </a:r>
            <a:r>
              <a:rPr lang="ru-RU" sz="7200" b="1" dirty="0">
                <a:latin typeface="Corbel" panose="020B0503020204020204" pitchFamily="34" charset="0"/>
              </a:rPr>
              <a:t>Мы призываем вас не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r>
              <a:rPr lang="ru-RU" sz="7200" b="1" dirty="0" smtClean="0">
                <a:latin typeface="Corbel" panose="020B0503020204020204" pitchFamily="34" charset="0"/>
              </a:rPr>
              <a:t>соблюдать </a:t>
            </a:r>
            <a:r>
              <a:rPr lang="ru-RU" sz="7200" b="1" dirty="0">
                <a:latin typeface="Corbel" panose="020B0503020204020204" pitchFamily="34" charset="0"/>
              </a:rPr>
              <a:t>ЕГО, а обсудить вопрос и написать,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r>
              <a:rPr lang="ru-RU" sz="7200" b="1" dirty="0" smtClean="0">
                <a:latin typeface="Corbel" panose="020B0503020204020204" pitchFamily="34" charset="0"/>
              </a:rPr>
              <a:t>что </a:t>
            </a:r>
            <a:r>
              <a:rPr lang="ru-RU" sz="7200" b="1" dirty="0">
                <a:latin typeface="Corbel" panose="020B0503020204020204" pitchFamily="34" charset="0"/>
              </a:rPr>
              <a:t>такое ОНО</a:t>
            </a:r>
            <a:r>
              <a:rPr lang="ru-RU" sz="7200" b="1" dirty="0" smtClean="0">
                <a:latin typeface="Corbel" panose="020B0503020204020204" pitchFamily="34" charset="0"/>
              </a:rPr>
              <a:t>.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r>
              <a:rPr lang="en-US" sz="7200" dirty="0" err="1" smtClean="0">
                <a:latin typeface="Corbel" panose="020B0503020204020204" pitchFamily="34" charset="0"/>
              </a:rPr>
              <a:t>Eroina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aceleași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cărți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afirmă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că</a:t>
            </a:r>
            <a:r>
              <a:rPr lang="en-US" sz="7200" dirty="0">
                <a:latin typeface="Corbel" panose="020B0503020204020204" pitchFamily="34" charset="0"/>
              </a:rPr>
              <a:t> ALFA nu e o </a:t>
            </a:r>
            <a:r>
              <a:rPr lang="en-US" sz="7200" dirty="0" err="1" smtClean="0">
                <a:latin typeface="Corbel" panose="020B0503020204020204" pitchFamily="34" charset="0"/>
              </a:rPr>
              <a:t>opțiune</a:t>
            </a:r>
            <a:r>
              <a:rPr lang="en-US" sz="7200" dirty="0" smtClean="0">
                <a:latin typeface="Corbel" panose="020B0503020204020204" pitchFamily="34" charset="0"/>
              </a:rPr>
              <a:t>.</a:t>
            </a:r>
            <a:r>
              <a:rPr lang="ro-MD" sz="7200" dirty="0" smtClean="0">
                <a:latin typeface="Corbel" panose="020B0503020204020204" pitchFamily="34" charset="0"/>
              </a:rPr>
              <a:t> </a:t>
            </a:r>
          </a:p>
          <a:p>
            <a:r>
              <a:rPr lang="en-US" sz="7200" b="1" dirty="0" err="1" smtClean="0">
                <a:latin typeface="Corbel" panose="020B0503020204020204" pitchFamily="34" charset="0"/>
              </a:rPr>
              <a:t>Vă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rugăm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să</a:t>
            </a:r>
            <a:r>
              <a:rPr lang="en-US" sz="7200" b="1" dirty="0">
                <a:latin typeface="Corbel" panose="020B0503020204020204" pitchFamily="34" charset="0"/>
              </a:rPr>
              <a:t> nu </a:t>
            </a:r>
            <a:r>
              <a:rPr lang="en-US" sz="7200" b="1" dirty="0" err="1">
                <a:latin typeface="Corbel" panose="020B0503020204020204" pitchFamily="34" charset="0"/>
              </a:rPr>
              <a:t>păstrați</a:t>
            </a:r>
            <a:r>
              <a:rPr lang="en-US" sz="7200" b="1" dirty="0">
                <a:latin typeface="Corbel" panose="020B0503020204020204" pitchFamily="34" charset="0"/>
              </a:rPr>
              <a:t> ALFA, </a:t>
            </a:r>
            <a:r>
              <a:rPr lang="en-US" sz="7200" b="1" dirty="0" err="1">
                <a:latin typeface="Corbel" panose="020B0503020204020204" pitchFamily="34" charset="0"/>
              </a:rPr>
              <a:t>să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discutați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și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r>
              <a:rPr lang="en-US" sz="7200" b="1" dirty="0" smtClean="0">
                <a:latin typeface="Corbel" panose="020B0503020204020204" pitchFamily="34" charset="0"/>
              </a:rPr>
              <a:t>ne </a:t>
            </a:r>
            <a:r>
              <a:rPr lang="en-US" sz="7200" b="1" dirty="0" err="1">
                <a:latin typeface="Corbel" panose="020B0503020204020204" pitchFamily="34" charset="0"/>
              </a:rPr>
              <a:t>scrieți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cuvântul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înlocuit</a:t>
            </a:r>
            <a:r>
              <a:rPr lang="en-US" sz="7200" b="1" dirty="0">
                <a:latin typeface="Corbel" panose="020B0503020204020204" pitchFamily="34" charset="0"/>
              </a:rPr>
              <a:t>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sp>
        <p:nvSpPr>
          <p:cNvPr id="17" name="Google Shape;253;p20"/>
          <p:cNvSpPr txBox="1"/>
          <p:nvPr/>
        </p:nvSpPr>
        <p:spPr>
          <a:xfrm>
            <a:off x="292192" y="10374500"/>
            <a:ext cx="1341776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ОТВЕТ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sz="44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3573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3781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r>
              <a:rPr lang="ru-RU" sz="7200" dirty="0">
                <a:latin typeface="Corbel" panose="020B0503020204020204" pitchFamily="34" charset="0"/>
              </a:rPr>
              <a:t>Героиня того же произведения говорит, </a:t>
            </a:r>
            <a:endParaRPr lang="ro-MD" sz="7200" dirty="0" smtClean="0">
              <a:latin typeface="Corbel" panose="020B0503020204020204" pitchFamily="34" charset="0"/>
            </a:endParaRPr>
          </a:p>
          <a:p>
            <a:r>
              <a:rPr lang="ru-RU" sz="7200" dirty="0" smtClean="0">
                <a:latin typeface="Corbel" panose="020B0503020204020204" pitchFamily="34" charset="0"/>
              </a:rPr>
              <a:t>что </a:t>
            </a:r>
            <a:r>
              <a:rPr lang="ru-RU" sz="7200" dirty="0">
                <a:latin typeface="Corbel" panose="020B0503020204020204" pitchFamily="34" charset="0"/>
              </a:rPr>
              <a:t>ОНО – не выход. </a:t>
            </a:r>
            <a:r>
              <a:rPr lang="ru-RU" sz="7200" b="1" dirty="0">
                <a:latin typeface="Corbel" panose="020B0503020204020204" pitchFamily="34" charset="0"/>
              </a:rPr>
              <a:t>Мы призываем вас не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r>
              <a:rPr lang="ru-RU" sz="7200" b="1" dirty="0" smtClean="0">
                <a:latin typeface="Corbel" panose="020B0503020204020204" pitchFamily="34" charset="0"/>
              </a:rPr>
              <a:t>соблюдать </a:t>
            </a:r>
            <a:r>
              <a:rPr lang="ru-RU" sz="7200" b="1" dirty="0">
                <a:latin typeface="Corbel" panose="020B0503020204020204" pitchFamily="34" charset="0"/>
              </a:rPr>
              <a:t>ЕГО, а обсудить вопрос и написать,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r>
              <a:rPr lang="ru-RU" sz="7200" b="1" dirty="0" smtClean="0">
                <a:latin typeface="Corbel" panose="020B0503020204020204" pitchFamily="34" charset="0"/>
              </a:rPr>
              <a:t>что </a:t>
            </a:r>
            <a:r>
              <a:rPr lang="ru-RU" sz="7200" b="1" dirty="0">
                <a:latin typeface="Corbel" panose="020B0503020204020204" pitchFamily="34" charset="0"/>
              </a:rPr>
              <a:t>такое ОНО</a:t>
            </a:r>
            <a:r>
              <a:rPr lang="ru-RU" sz="7200" b="1" dirty="0" smtClean="0">
                <a:latin typeface="Corbel" panose="020B0503020204020204" pitchFamily="34" charset="0"/>
              </a:rPr>
              <a:t>.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r>
              <a:rPr lang="en-US" sz="7200" dirty="0" err="1" smtClean="0">
                <a:latin typeface="Corbel" panose="020B0503020204020204" pitchFamily="34" charset="0"/>
              </a:rPr>
              <a:t>Eroina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aceleași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cărți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afirmă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că</a:t>
            </a:r>
            <a:r>
              <a:rPr lang="en-US" sz="7200" dirty="0">
                <a:latin typeface="Corbel" panose="020B0503020204020204" pitchFamily="34" charset="0"/>
              </a:rPr>
              <a:t> ALFA nu e o </a:t>
            </a:r>
            <a:r>
              <a:rPr lang="en-US" sz="7200" dirty="0" err="1" smtClean="0">
                <a:latin typeface="Corbel" panose="020B0503020204020204" pitchFamily="34" charset="0"/>
              </a:rPr>
              <a:t>opțiune</a:t>
            </a:r>
            <a:r>
              <a:rPr lang="en-US" sz="7200" dirty="0" smtClean="0">
                <a:latin typeface="Corbel" panose="020B0503020204020204" pitchFamily="34" charset="0"/>
              </a:rPr>
              <a:t>.</a:t>
            </a:r>
            <a:r>
              <a:rPr lang="ro-MD" sz="7200" dirty="0" smtClean="0">
                <a:latin typeface="Corbel" panose="020B0503020204020204" pitchFamily="34" charset="0"/>
              </a:rPr>
              <a:t> </a:t>
            </a:r>
          </a:p>
          <a:p>
            <a:r>
              <a:rPr lang="en-US" sz="7200" b="1" dirty="0" err="1" smtClean="0">
                <a:latin typeface="Corbel" panose="020B0503020204020204" pitchFamily="34" charset="0"/>
              </a:rPr>
              <a:t>Vă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rugăm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să</a:t>
            </a:r>
            <a:r>
              <a:rPr lang="en-US" sz="7200" b="1" dirty="0">
                <a:latin typeface="Corbel" panose="020B0503020204020204" pitchFamily="34" charset="0"/>
              </a:rPr>
              <a:t> nu </a:t>
            </a:r>
            <a:r>
              <a:rPr lang="en-US" sz="7200" b="1" dirty="0" err="1">
                <a:latin typeface="Corbel" panose="020B0503020204020204" pitchFamily="34" charset="0"/>
              </a:rPr>
              <a:t>păstrați</a:t>
            </a:r>
            <a:r>
              <a:rPr lang="en-US" sz="7200" b="1" dirty="0">
                <a:latin typeface="Corbel" panose="020B0503020204020204" pitchFamily="34" charset="0"/>
              </a:rPr>
              <a:t> ALFA, </a:t>
            </a:r>
            <a:r>
              <a:rPr lang="en-US" sz="7200" b="1" dirty="0" err="1">
                <a:latin typeface="Corbel" panose="020B0503020204020204" pitchFamily="34" charset="0"/>
              </a:rPr>
              <a:t>să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discutați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și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r>
              <a:rPr lang="en-US" sz="7200" b="1" dirty="0" smtClean="0">
                <a:latin typeface="Corbel" panose="020B0503020204020204" pitchFamily="34" charset="0"/>
              </a:rPr>
              <a:t>ne </a:t>
            </a:r>
            <a:r>
              <a:rPr lang="en-US" sz="7200" b="1" dirty="0" err="1">
                <a:latin typeface="Corbel" panose="020B0503020204020204" pitchFamily="34" charset="0"/>
              </a:rPr>
              <a:t>scrieți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cuvântul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înlocuit</a:t>
            </a:r>
            <a:r>
              <a:rPr lang="en-US" sz="7200" b="1" dirty="0">
                <a:latin typeface="Corbel" panose="020B0503020204020204" pitchFamily="34" charset="0"/>
              </a:rPr>
              <a:t>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sp>
        <p:nvSpPr>
          <p:cNvPr id="17" name="Google Shape;253;p20"/>
          <p:cNvSpPr txBox="1"/>
          <p:nvPr/>
        </p:nvSpPr>
        <p:spPr>
          <a:xfrm>
            <a:off x="292192" y="10374500"/>
            <a:ext cx="1341776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ОТВЕТ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sz="44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140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1685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8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Что на картинке об опасности </a:t>
            </a:r>
            <a:r>
              <a:rPr lang="ru-RU" sz="7200" b="1" dirty="0" err="1">
                <a:latin typeface="Corbel" panose="020B0503020204020204" pitchFamily="34" charset="0"/>
              </a:rPr>
              <a:t>кибербуллинга</a:t>
            </a:r>
            <a:r>
              <a:rPr lang="ru-RU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изобразили </a:t>
            </a:r>
            <a:r>
              <a:rPr lang="ru-RU" sz="7200" b="1" dirty="0">
                <a:latin typeface="Corbel" panose="020B0503020204020204" pitchFamily="34" charset="0"/>
              </a:rPr>
              <a:t>в виде наконечника стрелы?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en-US" sz="7200" b="1" dirty="0">
                <a:latin typeface="Corbel" panose="020B0503020204020204" pitchFamily="34" charset="0"/>
              </a:rPr>
              <a:t>a </a:t>
            </a:r>
            <a:r>
              <a:rPr lang="en-US" sz="7200" b="1" dirty="0" err="1">
                <a:latin typeface="Corbel" panose="020B0503020204020204" pitchFamily="34" charset="0"/>
              </a:rPr>
              <a:t>fost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stilizat</a:t>
            </a:r>
            <a:r>
              <a:rPr lang="en-US" sz="7200" b="1" dirty="0">
                <a:latin typeface="Corbel" panose="020B0503020204020204" pitchFamily="34" charset="0"/>
              </a:rPr>
              <a:t> sub </a:t>
            </a:r>
            <a:r>
              <a:rPr lang="en-US" sz="7200" b="1" dirty="0" err="1">
                <a:latin typeface="Corbel" panose="020B0503020204020204" pitchFamily="34" charset="0"/>
              </a:rPr>
              <a:t>vârful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unei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săgeți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într</a:t>
            </a:r>
            <a:r>
              <a:rPr lang="en-US" sz="7200" b="1" dirty="0" smtClean="0">
                <a:latin typeface="Corbel" panose="020B0503020204020204" pitchFamily="34" charset="0"/>
              </a:rPr>
              <a:t>-un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desen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despre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pericolul</a:t>
            </a:r>
            <a:r>
              <a:rPr lang="en-US" sz="7200" b="1" dirty="0">
                <a:latin typeface="Corbel" panose="020B0503020204020204" pitchFamily="34" charset="0"/>
              </a:rPr>
              <a:t> cyberbullying-</a:t>
            </a:r>
            <a:r>
              <a:rPr lang="en-US" sz="7200" b="1" dirty="0" err="1">
                <a:latin typeface="Corbel" panose="020B0503020204020204" pitchFamily="34" charset="0"/>
              </a:rPr>
              <a:t>ului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sp>
        <p:nvSpPr>
          <p:cNvPr id="17" name="Google Shape;253;p20"/>
          <p:cNvSpPr txBox="1"/>
          <p:nvPr/>
        </p:nvSpPr>
        <p:spPr>
          <a:xfrm>
            <a:off x="292192" y="10374500"/>
            <a:ext cx="1341776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ОТВЕТ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sz="44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215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1685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8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Что на картинке об опасности </a:t>
            </a:r>
            <a:r>
              <a:rPr lang="ru-RU" sz="7200" b="1" dirty="0" err="1">
                <a:latin typeface="Corbel" panose="020B0503020204020204" pitchFamily="34" charset="0"/>
              </a:rPr>
              <a:t>кибербуллинга</a:t>
            </a:r>
            <a:r>
              <a:rPr lang="ru-RU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изобразили </a:t>
            </a:r>
            <a:r>
              <a:rPr lang="ru-RU" sz="7200" b="1" dirty="0">
                <a:latin typeface="Corbel" panose="020B0503020204020204" pitchFamily="34" charset="0"/>
              </a:rPr>
              <a:t>в виде наконечника стрелы?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en-US" sz="7200" b="1" dirty="0">
                <a:latin typeface="Corbel" panose="020B0503020204020204" pitchFamily="34" charset="0"/>
              </a:rPr>
              <a:t>a </a:t>
            </a:r>
            <a:r>
              <a:rPr lang="en-US" sz="7200" b="1" dirty="0" err="1">
                <a:latin typeface="Corbel" panose="020B0503020204020204" pitchFamily="34" charset="0"/>
              </a:rPr>
              <a:t>fost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stilizat</a:t>
            </a:r>
            <a:r>
              <a:rPr lang="en-US" sz="7200" b="1" dirty="0">
                <a:latin typeface="Corbel" panose="020B0503020204020204" pitchFamily="34" charset="0"/>
              </a:rPr>
              <a:t> sub </a:t>
            </a:r>
            <a:r>
              <a:rPr lang="en-US" sz="7200" b="1" dirty="0" err="1">
                <a:latin typeface="Corbel" panose="020B0503020204020204" pitchFamily="34" charset="0"/>
              </a:rPr>
              <a:t>vârful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unei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săgeți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într</a:t>
            </a:r>
            <a:r>
              <a:rPr lang="en-US" sz="7200" b="1" dirty="0" smtClean="0">
                <a:latin typeface="Corbel" panose="020B0503020204020204" pitchFamily="34" charset="0"/>
              </a:rPr>
              <a:t>-un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desen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despre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pericolul</a:t>
            </a:r>
            <a:r>
              <a:rPr lang="en-US" sz="7200" b="1" dirty="0">
                <a:latin typeface="Corbel" panose="020B0503020204020204" pitchFamily="34" charset="0"/>
              </a:rPr>
              <a:t> cyberbullying-</a:t>
            </a:r>
            <a:r>
              <a:rPr lang="en-US" sz="7200" b="1" dirty="0" err="1">
                <a:latin typeface="Corbel" panose="020B0503020204020204" pitchFamily="34" charset="0"/>
              </a:rPr>
              <a:t>ului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sp>
        <p:nvSpPr>
          <p:cNvPr id="17" name="Google Shape;253;p20"/>
          <p:cNvSpPr txBox="1"/>
          <p:nvPr/>
        </p:nvSpPr>
        <p:spPr>
          <a:xfrm>
            <a:off x="292192" y="10374500"/>
            <a:ext cx="1341776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ОТВЕТ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sz="44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987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3400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9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en-US" sz="8300" i="1" dirty="0" smtClean="0">
                <a:latin typeface="Corbel" panose="020B0503020204020204" pitchFamily="34" charset="0"/>
              </a:rPr>
              <a:t>Afraid </a:t>
            </a:r>
            <a:r>
              <a:rPr lang="en-US" sz="8300" i="1" dirty="0">
                <a:latin typeface="Corbel" panose="020B0503020204020204" pitchFamily="34" charset="0"/>
              </a:rPr>
              <a:t>of all of You </a:t>
            </a:r>
            <a:endParaRPr lang="ro-MO" sz="8300" i="1" dirty="0" smtClean="0">
              <a:latin typeface="Corbel" panose="020B0503020204020204" pitchFamily="34" charset="0"/>
            </a:endParaRPr>
          </a:p>
          <a:p>
            <a:pPr fontAlgn="base"/>
            <a:endParaRPr lang="ro-MD" sz="3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200" dirty="0" smtClean="0">
                <a:latin typeface="Corbel" panose="020B0503020204020204" pitchFamily="34" charset="0"/>
              </a:rPr>
              <a:t>В </a:t>
            </a:r>
            <a:r>
              <a:rPr lang="ru-RU" sz="6200" dirty="0">
                <a:latin typeface="Corbel" panose="020B0503020204020204" pitchFamily="34" charset="0"/>
              </a:rPr>
              <a:t>страхе перед всеми вами – так переводится часть </a:t>
            </a:r>
            <a:endParaRPr lang="ro-MD" sz="6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200" dirty="0" smtClean="0">
                <a:latin typeface="Corbel" panose="020B0503020204020204" pitchFamily="34" charset="0"/>
              </a:rPr>
              <a:t>надписи </a:t>
            </a:r>
            <a:r>
              <a:rPr lang="ru-RU" sz="6200" dirty="0">
                <a:latin typeface="Corbel" panose="020B0503020204020204" pitchFamily="34" charset="0"/>
              </a:rPr>
              <a:t>на постере о </a:t>
            </a:r>
            <a:r>
              <a:rPr lang="ru-RU" sz="6200" dirty="0" err="1">
                <a:latin typeface="Corbel" panose="020B0503020204020204" pitchFamily="34" charset="0"/>
              </a:rPr>
              <a:t>кибербуллинге</a:t>
            </a:r>
            <a:r>
              <a:rPr lang="ru-RU" sz="6200" dirty="0">
                <a:latin typeface="Corbel" panose="020B0503020204020204" pitchFamily="34" charset="0"/>
              </a:rPr>
              <a:t>. </a:t>
            </a:r>
            <a:r>
              <a:rPr lang="ru-RU" sz="6200" b="1" dirty="0">
                <a:latin typeface="Corbel" panose="020B0503020204020204" pitchFamily="34" charset="0"/>
              </a:rPr>
              <a:t>Какие 4 буквы </a:t>
            </a:r>
            <a:endParaRPr lang="ro-MD" sz="6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200" b="1" dirty="0" smtClean="0">
                <a:latin typeface="Corbel" panose="020B0503020204020204" pitchFamily="34" charset="0"/>
              </a:rPr>
              <a:t>добавлены </a:t>
            </a:r>
            <a:r>
              <a:rPr lang="ru-RU" sz="6200" b="1" dirty="0">
                <a:latin typeface="Corbel" panose="020B0503020204020204" pitchFamily="34" charset="0"/>
              </a:rPr>
              <a:t>к этой надписи мелким шрифтом? </a:t>
            </a:r>
            <a:endParaRPr lang="ro-MD" sz="6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200" dirty="0" smtClean="0">
                <a:latin typeface="Corbel" panose="020B0503020204020204" pitchFamily="34" charset="0"/>
              </a:rPr>
              <a:t>Cu </a:t>
            </a:r>
            <a:r>
              <a:rPr lang="en-US" sz="6200" dirty="0" err="1">
                <a:latin typeface="Corbel" panose="020B0503020204020204" pitchFamily="34" charset="0"/>
              </a:rPr>
              <a:t>frică</a:t>
            </a:r>
            <a:r>
              <a:rPr lang="en-US" sz="6200" dirty="0">
                <a:latin typeface="Corbel" panose="020B0503020204020204" pitchFamily="34" charset="0"/>
              </a:rPr>
              <a:t> </a:t>
            </a:r>
            <a:r>
              <a:rPr lang="en-US" sz="6200" dirty="0" err="1">
                <a:latin typeface="Corbel" panose="020B0503020204020204" pitchFamily="34" charset="0"/>
              </a:rPr>
              <a:t>față</a:t>
            </a:r>
            <a:r>
              <a:rPr lang="en-US" sz="6200" dirty="0">
                <a:latin typeface="Corbel" panose="020B0503020204020204" pitchFamily="34" charset="0"/>
              </a:rPr>
              <a:t> de </a:t>
            </a:r>
            <a:r>
              <a:rPr lang="en-US" sz="6200" dirty="0" err="1">
                <a:latin typeface="Corbel" panose="020B0503020204020204" pitchFamily="34" charset="0"/>
              </a:rPr>
              <a:t>toți</a:t>
            </a:r>
            <a:r>
              <a:rPr lang="en-US" sz="6200" dirty="0">
                <a:latin typeface="Corbel" panose="020B0503020204020204" pitchFamily="34" charset="0"/>
              </a:rPr>
              <a:t> </a:t>
            </a:r>
            <a:r>
              <a:rPr lang="en-US" sz="6200" dirty="0" err="1">
                <a:latin typeface="Corbel" panose="020B0503020204020204" pitchFamily="34" charset="0"/>
              </a:rPr>
              <a:t>voi</a:t>
            </a:r>
            <a:r>
              <a:rPr lang="en-US" sz="6200" dirty="0">
                <a:latin typeface="Corbel" panose="020B0503020204020204" pitchFamily="34" charset="0"/>
              </a:rPr>
              <a:t> - </a:t>
            </a:r>
            <a:r>
              <a:rPr lang="en-US" sz="6200" dirty="0" err="1">
                <a:latin typeface="Corbel" panose="020B0503020204020204" pitchFamily="34" charset="0"/>
              </a:rPr>
              <a:t>astfel</a:t>
            </a:r>
            <a:r>
              <a:rPr lang="en-US" sz="6200" dirty="0">
                <a:latin typeface="Corbel" panose="020B0503020204020204" pitchFamily="34" charset="0"/>
              </a:rPr>
              <a:t> se traduce </a:t>
            </a:r>
            <a:r>
              <a:rPr lang="en-US" sz="6200" dirty="0" err="1">
                <a:latin typeface="Corbel" panose="020B0503020204020204" pitchFamily="34" charset="0"/>
              </a:rPr>
              <a:t>acest</a:t>
            </a:r>
            <a:r>
              <a:rPr lang="en-US" sz="6200" dirty="0">
                <a:latin typeface="Corbel" panose="020B0503020204020204" pitchFamily="34" charset="0"/>
              </a:rPr>
              <a:t> </a:t>
            </a:r>
            <a:r>
              <a:rPr lang="en-US" sz="6200" dirty="0" smtClean="0">
                <a:latin typeface="Corbel" panose="020B0503020204020204" pitchFamily="34" charset="0"/>
              </a:rPr>
              <a:t>fragment </a:t>
            </a:r>
            <a:r>
              <a:rPr lang="en-US" sz="6200" dirty="0">
                <a:latin typeface="Corbel" panose="020B0503020204020204" pitchFamily="34" charset="0"/>
              </a:rPr>
              <a:t>al </a:t>
            </a:r>
            <a:endParaRPr lang="ro-MD" sz="6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200" dirty="0" err="1" smtClean="0">
                <a:latin typeface="Corbel" panose="020B0503020204020204" pitchFamily="34" charset="0"/>
              </a:rPr>
              <a:t>unui</a:t>
            </a:r>
            <a:r>
              <a:rPr lang="en-US" sz="6200" dirty="0" smtClean="0">
                <a:latin typeface="Corbel" panose="020B0503020204020204" pitchFamily="34" charset="0"/>
              </a:rPr>
              <a:t> </a:t>
            </a:r>
            <a:r>
              <a:rPr lang="en-US" sz="6200" dirty="0">
                <a:latin typeface="Corbel" panose="020B0503020204020204" pitchFamily="34" charset="0"/>
              </a:rPr>
              <a:t>poster </a:t>
            </a:r>
            <a:r>
              <a:rPr lang="en-US" sz="6200" dirty="0" err="1">
                <a:latin typeface="Corbel" panose="020B0503020204020204" pitchFamily="34" charset="0"/>
              </a:rPr>
              <a:t>despre</a:t>
            </a:r>
            <a:r>
              <a:rPr lang="en-US" sz="6200" dirty="0">
                <a:latin typeface="Corbel" panose="020B0503020204020204" pitchFamily="34" charset="0"/>
              </a:rPr>
              <a:t> cyberbullying. </a:t>
            </a:r>
            <a:r>
              <a:rPr lang="en-US" sz="6200" b="1" dirty="0" smtClean="0">
                <a:latin typeface="Corbel" panose="020B0503020204020204" pitchFamily="34" charset="0"/>
              </a:rPr>
              <a:t>Care </a:t>
            </a:r>
            <a:r>
              <a:rPr lang="en-US" sz="6200" b="1" dirty="0">
                <a:latin typeface="Corbel" panose="020B0503020204020204" pitchFamily="34" charset="0"/>
              </a:rPr>
              <a:t>4 </a:t>
            </a:r>
            <a:r>
              <a:rPr lang="en-US" sz="6200" b="1" dirty="0" err="1">
                <a:latin typeface="Corbel" panose="020B0503020204020204" pitchFamily="34" charset="0"/>
              </a:rPr>
              <a:t>litere</a:t>
            </a:r>
            <a:r>
              <a:rPr lang="en-US" sz="6200" b="1" dirty="0">
                <a:latin typeface="Corbel" panose="020B0503020204020204" pitchFamily="34" charset="0"/>
              </a:rPr>
              <a:t> </a:t>
            </a:r>
            <a:r>
              <a:rPr lang="en-US" sz="6200" b="1" dirty="0" err="1">
                <a:latin typeface="Corbel" panose="020B0503020204020204" pitchFamily="34" charset="0"/>
              </a:rPr>
              <a:t>mici</a:t>
            </a:r>
            <a:r>
              <a:rPr lang="en-US" sz="6200" b="1" dirty="0">
                <a:latin typeface="Corbel" panose="020B0503020204020204" pitchFamily="34" charset="0"/>
              </a:rPr>
              <a:t> </a:t>
            </a:r>
            <a:r>
              <a:rPr lang="ro-MO" sz="6200" b="1" dirty="0" smtClean="0">
                <a:latin typeface="Corbel" panose="020B0503020204020204" pitchFamily="34" charset="0"/>
              </a:rPr>
              <a:t>au fost</a:t>
            </a:r>
            <a:r>
              <a:rPr lang="en-US" sz="6200" b="1" dirty="0" smtClean="0">
                <a:latin typeface="Corbel" panose="020B0503020204020204" pitchFamily="34" charset="0"/>
              </a:rPr>
              <a:t> </a:t>
            </a:r>
            <a:endParaRPr lang="ro-MD" sz="6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200" b="1" dirty="0" err="1" smtClean="0">
                <a:latin typeface="Corbel" panose="020B0503020204020204" pitchFamily="34" charset="0"/>
              </a:rPr>
              <a:t>adăugate</a:t>
            </a:r>
            <a:r>
              <a:rPr lang="en-US" sz="6200" b="1" dirty="0" smtClean="0">
                <a:latin typeface="Corbel" panose="020B0503020204020204" pitchFamily="34" charset="0"/>
              </a:rPr>
              <a:t> </a:t>
            </a:r>
            <a:r>
              <a:rPr lang="en-US" sz="6200" b="1" dirty="0" err="1">
                <a:latin typeface="Corbel" panose="020B0503020204020204" pitchFamily="34" charset="0"/>
              </a:rPr>
              <a:t>acestei</a:t>
            </a:r>
            <a:r>
              <a:rPr lang="en-US" sz="6200" b="1" dirty="0">
                <a:latin typeface="Corbel" panose="020B0503020204020204" pitchFamily="34" charset="0"/>
              </a:rPr>
              <a:t> </a:t>
            </a:r>
            <a:r>
              <a:rPr lang="en-US" sz="6200" b="1" dirty="0" err="1" smtClean="0">
                <a:latin typeface="Corbel" panose="020B0503020204020204" pitchFamily="34" charset="0"/>
              </a:rPr>
              <a:t>inscripții</a:t>
            </a:r>
            <a:r>
              <a:rPr lang="en-US" sz="6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sp>
        <p:nvSpPr>
          <p:cNvPr id="17" name="Google Shape;253;p20"/>
          <p:cNvSpPr txBox="1"/>
          <p:nvPr/>
        </p:nvSpPr>
        <p:spPr>
          <a:xfrm>
            <a:off x="292192" y="10374500"/>
            <a:ext cx="1341776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ОТВЕТ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sz="44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6328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662402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623090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5693811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Квиз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/Quiz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4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3400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9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en-US" sz="8300" i="1" dirty="0" smtClean="0">
                <a:latin typeface="Corbel" panose="020B0503020204020204" pitchFamily="34" charset="0"/>
              </a:rPr>
              <a:t>Afraid </a:t>
            </a:r>
            <a:r>
              <a:rPr lang="en-US" sz="8300" i="1" dirty="0">
                <a:latin typeface="Corbel" panose="020B0503020204020204" pitchFamily="34" charset="0"/>
              </a:rPr>
              <a:t>of all of You </a:t>
            </a:r>
            <a:endParaRPr lang="ro-MO" sz="8300" i="1" dirty="0" smtClean="0">
              <a:latin typeface="Corbel" panose="020B0503020204020204" pitchFamily="34" charset="0"/>
            </a:endParaRPr>
          </a:p>
          <a:p>
            <a:pPr fontAlgn="base"/>
            <a:endParaRPr lang="ro-MD" sz="3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200" dirty="0" smtClean="0">
                <a:latin typeface="Corbel" panose="020B0503020204020204" pitchFamily="34" charset="0"/>
              </a:rPr>
              <a:t>В </a:t>
            </a:r>
            <a:r>
              <a:rPr lang="ru-RU" sz="6200" dirty="0">
                <a:latin typeface="Corbel" panose="020B0503020204020204" pitchFamily="34" charset="0"/>
              </a:rPr>
              <a:t>страхе перед всеми вами – так переводится часть </a:t>
            </a:r>
            <a:endParaRPr lang="ro-MD" sz="6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200" dirty="0" smtClean="0">
                <a:latin typeface="Corbel" panose="020B0503020204020204" pitchFamily="34" charset="0"/>
              </a:rPr>
              <a:t>надписи </a:t>
            </a:r>
            <a:r>
              <a:rPr lang="ru-RU" sz="6200" dirty="0">
                <a:latin typeface="Corbel" panose="020B0503020204020204" pitchFamily="34" charset="0"/>
              </a:rPr>
              <a:t>на постере о </a:t>
            </a:r>
            <a:r>
              <a:rPr lang="ru-RU" sz="6200" dirty="0" err="1">
                <a:latin typeface="Corbel" panose="020B0503020204020204" pitchFamily="34" charset="0"/>
              </a:rPr>
              <a:t>кибербуллинге</a:t>
            </a:r>
            <a:r>
              <a:rPr lang="ru-RU" sz="6200" dirty="0">
                <a:latin typeface="Corbel" panose="020B0503020204020204" pitchFamily="34" charset="0"/>
              </a:rPr>
              <a:t>. </a:t>
            </a:r>
            <a:r>
              <a:rPr lang="ru-RU" sz="6200" b="1" dirty="0">
                <a:latin typeface="Corbel" panose="020B0503020204020204" pitchFamily="34" charset="0"/>
              </a:rPr>
              <a:t>Какие 4 буквы </a:t>
            </a:r>
            <a:endParaRPr lang="ro-MD" sz="6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200" b="1" dirty="0" smtClean="0">
                <a:latin typeface="Corbel" panose="020B0503020204020204" pitchFamily="34" charset="0"/>
              </a:rPr>
              <a:t>добавлены </a:t>
            </a:r>
            <a:r>
              <a:rPr lang="ru-RU" sz="6200" b="1" dirty="0">
                <a:latin typeface="Corbel" panose="020B0503020204020204" pitchFamily="34" charset="0"/>
              </a:rPr>
              <a:t>к этой надписи мелким шрифтом? </a:t>
            </a:r>
            <a:endParaRPr lang="ro-MD" sz="6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200" dirty="0" smtClean="0">
                <a:latin typeface="Corbel" panose="020B0503020204020204" pitchFamily="34" charset="0"/>
              </a:rPr>
              <a:t>Cu </a:t>
            </a:r>
            <a:r>
              <a:rPr lang="en-US" sz="6200" dirty="0" err="1">
                <a:latin typeface="Corbel" panose="020B0503020204020204" pitchFamily="34" charset="0"/>
              </a:rPr>
              <a:t>frică</a:t>
            </a:r>
            <a:r>
              <a:rPr lang="en-US" sz="6200" dirty="0">
                <a:latin typeface="Corbel" panose="020B0503020204020204" pitchFamily="34" charset="0"/>
              </a:rPr>
              <a:t> </a:t>
            </a:r>
            <a:r>
              <a:rPr lang="en-US" sz="6200" dirty="0" err="1">
                <a:latin typeface="Corbel" panose="020B0503020204020204" pitchFamily="34" charset="0"/>
              </a:rPr>
              <a:t>față</a:t>
            </a:r>
            <a:r>
              <a:rPr lang="en-US" sz="6200" dirty="0">
                <a:latin typeface="Corbel" panose="020B0503020204020204" pitchFamily="34" charset="0"/>
              </a:rPr>
              <a:t> de </a:t>
            </a:r>
            <a:r>
              <a:rPr lang="en-US" sz="6200" dirty="0" err="1">
                <a:latin typeface="Corbel" panose="020B0503020204020204" pitchFamily="34" charset="0"/>
              </a:rPr>
              <a:t>toți</a:t>
            </a:r>
            <a:r>
              <a:rPr lang="en-US" sz="6200" dirty="0">
                <a:latin typeface="Corbel" panose="020B0503020204020204" pitchFamily="34" charset="0"/>
              </a:rPr>
              <a:t> </a:t>
            </a:r>
            <a:r>
              <a:rPr lang="en-US" sz="6200" dirty="0" err="1">
                <a:latin typeface="Corbel" panose="020B0503020204020204" pitchFamily="34" charset="0"/>
              </a:rPr>
              <a:t>voi</a:t>
            </a:r>
            <a:r>
              <a:rPr lang="en-US" sz="6200" dirty="0">
                <a:latin typeface="Corbel" panose="020B0503020204020204" pitchFamily="34" charset="0"/>
              </a:rPr>
              <a:t> - </a:t>
            </a:r>
            <a:r>
              <a:rPr lang="en-US" sz="6200" dirty="0" err="1">
                <a:latin typeface="Corbel" panose="020B0503020204020204" pitchFamily="34" charset="0"/>
              </a:rPr>
              <a:t>astfel</a:t>
            </a:r>
            <a:r>
              <a:rPr lang="en-US" sz="6200" dirty="0">
                <a:latin typeface="Corbel" panose="020B0503020204020204" pitchFamily="34" charset="0"/>
              </a:rPr>
              <a:t> se traduce </a:t>
            </a:r>
            <a:r>
              <a:rPr lang="en-US" sz="6200" dirty="0" err="1">
                <a:latin typeface="Corbel" panose="020B0503020204020204" pitchFamily="34" charset="0"/>
              </a:rPr>
              <a:t>acest</a:t>
            </a:r>
            <a:r>
              <a:rPr lang="en-US" sz="6200" dirty="0">
                <a:latin typeface="Corbel" panose="020B0503020204020204" pitchFamily="34" charset="0"/>
              </a:rPr>
              <a:t> </a:t>
            </a:r>
            <a:r>
              <a:rPr lang="en-US" sz="6200" dirty="0" smtClean="0">
                <a:latin typeface="Corbel" panose="020B0503020204020204" pitchFamily="34" charset="0"/>
              </a:rPr>
              <a:t>fragment </a:t>
            </a:r>
            <a:r>
              <a:rPr lang="en-US" sz="6200" dirty="0">
                <a:latin typeface="Corbel" panose="020B0503020204020204" pitchFamily="34" charset="0"/>
              </a:rPr>
              <a:t>al </a:t>
            </a:r>
            <a:endParaRPr lang="ro-MD" sz="6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200" dirty="0" err="1" smtClean="0">
                <a:latin typeface="Corbel" panose="020B0503020204020204" pitchFamily="34" charset="0"/>
              </a:rPr>
              <a:t>unui</a:t>
            </a:r>
            <a:r>
              <a:rPr lang="en-US" sz="6200" dirty="0" smtClean="0">
                <a:latin typeface="Corbel" panose="020B0503020204020204" pitchFamily="34" charset="0"/>
              </a:rPr>
              <a:t> </a:t>
            </a:r>
            <a:r>
              <a:rPr lang="en-US" sz="6200" dirty="0">
                <a:latin typeface="Corbel" panose="020B0503020204020204" pitchFamily="34" charset="0"/>
              </a:rPr>
              <a:t>poster </a:t>
            </a:r>
            <a:r>
              <a:rPr lang="en-US" sz="6200" dirty="0" err="1">
                <a:latin typeface="Corbel" panose="020B0503020204020204" pitchFamily="34" charset="0"/>
              </a:rPr>
              <a:t>despre</a:t>
            </a:r>
            <a:r>
              <a:rPr lang="en-US" sz="6200" dirty="0">
                <a:latin typeface="Corbel" panose="020B0503020204020204" pitchFamily="34" charset="0"/>
              </a:rPr>
              <a:t> cyberbullying. </a:t>
            </a:r>
            <a:r>
              <a:rPr lang="en-US" sz="6200" b="1" dirty="0" smtClean="0">
                <a:latin typeface="Corbel" panose="020B0503020204020204" pitchFamily="34" charset="0"/>
              </a:rPr>
              <a:t>Care </a:t>
            </a:r>
            <a:r>
              <a:rPr lang="en-US" sz="6200" b="1" dirty="0">
                <a:latin typeface="Corbel" panose="020B0503020204020204" pitchFamily="34" charset="0"/>
              </a:rPr>
              <a:t>4 </a:t>
            </a:r>
            <a:r>
              <a:rPr lang="en-US" sz="6200" b="1" dirty="0" err="1">
                <a:latin typeface="Corbel" panose="020B0503020204020204" pitchFamily="34" charset="0"/>
              </a:rPr>
              <a:t>litere</a:t>
            </a:r>
            <a:r>
              <a:rPr lang="en-US" sz="6200" b="1" dirty="0">
                <a:latin typeface="Corbel" panose="020B0503020204020204" pitchFamily="34" charset="0"/>
              </a:rPr>
              <a:t> </a:t>
            </a:r>
            <a:r>
              <a:rPr lang="en-US" sz="6200" b="1" dirty="0" err="1">
                <a:latin typeface="Corbel" panose="020B0503020204020204" pitchFamily="34" charset="0"/>
              </a:rPr>
              <a:t>mici</a:t>
            </a:r>
            <a:r>
              <a:rPr lang="en-US" sz="6200" b="1" dirty="0">
                <a:latin typeface="Corbel" panose="020B0503020204020204" pitchFamily="34" charset="0"/>
              </a:rPr>
              <a:t> </a:t>
            </a:r>
            <a:r>
              <a:rPr lang="ro-MO" sz="6200" b="1" dirty="0" smtClean="0">
                <a:latin typeface="Corbel" panose="020B0503020204020204" pitchFamily="34" charset="0"/>
              </a:rPr>
              <a:t>au fost</a:t>
            </a:r>
            <a:r>
              <a:rPr lang="en-US" sz="6200" b="1" dirty="0" smtClean="0">
                <a:latin typeface="Corbel" panose="020B0503020204020204" pitchFamily="34" charset="0"/>
              </a:rPr>
              <a:t> </a:t>
            </a:r>
            <a:endParaRPr lang="ro-MD" sz="6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200" b="1" dirty="0" err="1" smtClean="0">
                <a:latin typeface="Corbel" panose="020B0503020204020204" pitchFamily="34" charset="0"/>
              </a:rPr>
              <a:t>adăugate</a:t>
            </a:r>
            <a:r>
              <a:rPr lang="en-US" sz="6200" b="1" dirty="0" smtClean="0">
                <a:latin typeface="Corbel" panose="020B0503020204020204" pitchFamily="34" charset="0"/>
              </a:rPr>
              <a:t> </a:t>
            </a:r>
            <a:r>
              <a:rPr lang="en-US" sz="6200" b="1" dirty="0" err="1">
                <a:latin typeface="Corbel" panose="020B0503020204020204" pitchFamily="34" charset="0"/>
              </a:rPr>
              <a:t>acestei</a:t>
            </a:r>
            <a:r>
              <a:rPr lang="en-US" sz="6200" b="1" dirty="0">
                <a:latin typeface="Corbel" panose="020B0503020204020204" pitchFamily="34" charset="0"/>
              </a:rPr>
              <a:t> </a:t>
            </a:r>
            <a:r>
              <a:rPr lang="en-US" sz="6200" b="1" dirty="0" err="1" smtClean="0">
                <a:latin typeface="Corbel" panose="020B0503020204020204" pitchFamily="34" charset="0"/>
              </a:rPr>
              <a:t>inscripții</a:t>
            </a:r>
            <a:r>
              <a:rPr lang="en-US" sz="6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sp>
        <p:nvSpPr>
          <p:cNvPr id="17" name="Google Shape;253;p20"/>
          <p:cNvSpPr txBox="1"/>
          <p:nvPr/>
        </p:nvSpPr>
        <p:spPr>
          <a:xfrm>
            <a:off x="292192" y="10374500"/>
            <a:ext cx="1341776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ОТВЕТ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sz="44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3371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667658" y="657776"/>
            <a:ext cx="9028792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10 </a:t>
            </a:r>
            <a:r>
              <a:rPr lang="en-US" sz="6000" dirty="0" smtClean="0">
                <a:solidFill>
                  <a:srgbClr val="FFFFFF"/>
                </a:solidFill>
              </a:rPr>
              <a:t>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На постере о </a:t>
            </a:r>
            <a:r>
              <a:rPr lang="ru-RU" sz="6000" dirty="0" err="1">
                <a:latin typeface="Corbel" panose="020B0503020204020204" pitchFamily="34" charset="0"/>
              </a:rPr>
              <a:t>кибербуллинге</a:t>
            </a:r>
            <a:r>
              <a:rPr lang="ru-RU" sz="6000" dirty="0">
                <a:latin typeface="Corbel" panose="020B0503020204020204" pitchFamily="34" charset="0"/>
              </a:rPr>
              <a:t> школьник встал на колени,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чтобы </a:t>
            </a:r>
            <a:r>
              <a:rPr lang="ru-RU" sz="6000" dirty="0">
                <a:latin typeface="Corbel" panose="020B0503020204020204" pitchFamily="34" charset="0"/>
              </a:rPr>
              <a:t>поднять упавший поднос с едой. За ним в позе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стрелков </a:t>
            </a:r>
            <a:r>
              <a:rPr lang="ru-RU" sz="6000" dirty="0">
                <a:latin typeface="Corbel" panose="020B0503020204020204" pitchFamily="34" charset="0"/>
              </a:rPr>
              <a:t>стоят другие ученики. Вот только вместо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автоматов </a:t>
            </a:r>
            <a:r>
              <a:rPr lang="ru-RU" sz="6000" dirty="0">
                <a:latin typeface="Corbel" panose="020B0503020204020204" pitchFamily="34" charset="0"/>
              </a:rPr>
              <a:t>у них в руках… </a:t>
            </a:r>
            <a:r>
              <a:rPr lang="ru-RU" sz="6000" b="1" dirty="0">
                <a:latin typeface="Corbel" panose="020B0503020204020204" pitchFamily="34" charset="0"/>
              </a:rPr>
              <a:t>Что</a:t>
            </a:r>
            <a:r>
              <a:rPr lang="ru-RU" sz="6000" b="1" dirty="0" smtClean="0">
                <a:latin typeface="Corbel" panose="020B0503020204020204" pitchFamily="34" charset="0"/>
              </a:rPr>
              <a:t>?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Pe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un poster </a:t>
            </a:r>
            <a:r>
              <a:rPr lang="en-US" sz="6000" dirty="0" err="1">
                <a:latin typeface="Corbel" panose="020B0503020204020204" pitchFamily="34" charset="0"/>
              </a:rPr>
              <a:t>dedicat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problemei</a:t>
            </a:r>
            <a:r>
              <a:rPr lang="en-US" sz="6000" dirty="0">
                <a:latin typeface="Corbel" panose="020B0503020204020204" pitchFamily="34" charset="0"/>
              </a:rPr>
              <a:t> de cyberbullying </a:t>
            </a:r>
            <a:r>
              <a:rPr lang="en-US" sz="6000" dirty="0" smtClean="0">
                <a:latin typeface="Corbel" panose="020B0503020204020204" pitchFamily="34" charset="0"/>
              </a:rPr>
              <a:t>un </a:t>
            </a:r>
            <a:r>
              <a:rPr lang="en-US" sz="6000" dirty="0" err="1">
                <a:latin typeface="Corbel" panose="020B0503020204020204" pitchFamily="34" charset="0"/>
              </a:rPr>
              <a:t>elev</a:t>
            </a:r>
            <a:r>
              <a:rPr lang="en-US" sz="6000" dirty="0">
                <a:latin typeface="Corbel" panose="020B0503020204020204" pitchFamily="34" charset="0"/>
              </a:rPr>
              <a:t> s-a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așezat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genunchi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pentru</a:t>
            </a:r>
            <a:r>
              <a:rPr lang="en-US" sz="6000" dirty="0">
                <a:latin typeface="Corbel" panose="020B0503020204020204" pitchFamily="34" charset="0"/>
              </a:rPr>
              <a:t> a </a:t>
            </a:r>
            <a:r>
              <a:rPr lang="en-US" sz="6000" dirty="0" err="1">
                <a:latin typeface="Corbel" panose="020B0503020204020204" pitchFamily="34" charset="0"/>
              </a:rPr>
              <a:t>ridica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tava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cu </a:t>
            </a:r>
            <a:r>
              <a:rPr lang="en-US" sz="6000" dirty="0" err="1">
                <a:latin typeface="Corbel" panose="020B0503020204020204" pitchFamily="34" charset="0"/>
              </a:rPr>
              <a:t>mâncare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spatele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elevului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asemenea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unor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soldați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gata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împuște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stau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alți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elevi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Doar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loc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de </a:t>
            </a:r>
            <a:r>
              <a:rPr lang="en-US" sz="6000" dirty="0" err="1">
                <a:latin typeface="Corbel" panose="020B0503020204020204" pitchFamily="34" charset="0"/>
              </a:rPr>
              <a:t>arme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aceștia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țin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mâini</a:t>
            </a:r>
            <a:r>
              <a:rPr lang="en-US" sz="6000" dirty="0">
                <a:latin typeface="Corbel" panose="020B0503020204020204" pitchFamily="34" charset="0"/>
              </a:rPr>
              <a:t>… </a:t>
            </a:r>
            <a:r>
              <a:rPr lang="en-US" sz="6000" b="1" dirty="0">
                <a:latin typeface="Corbel" panose="020B0503020204020204" pitchFamily="34" charset="0"/>
              </a:rPr>
              <a:t>Ce?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sp>
        <p:nvSpPr>
          <p:cNvPr id="17" name="Google Shape;253;p20"/>
          <p:cNvSpPr txBox="1"/>
          <p:nvPr/>
        </p:nvSpPr>
        <p:spPr>
          <a:xfrm>
            <a:off x="292192" y="10374500"/>
            <a:ext cx="1341776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ОТВЕТ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sz="44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7215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667658" y="657776"/>
            <a:ext cx="9028792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10 </a:t>
            </a:r>
            <a:r>
              <a:rPr lang="en-US" sz="6000" dirty="0" smtClean="0">
                <a:solidFill>
                  <a:srgbClr val="FFFFFF"/>
                </a:solidFill>
              </a:rPr>
              <a:t>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На постере о </a:t>
            </a:r>
            <a:r>
              <a:rPr lang="ru-RU" sz="6000" dirty="0" err="1">
                <a:latin typeface="Corbel" panose="020B0503020204020204" pitchFamily="34" charset="0"/>
              </a:rPr>
              <a:t>кибербуллинге</a:t>
            </a:r>
            <a:r>
              <a:rPr lang="ru-RU" sz="6000" dirty="0">
                <a:latin typeface="Corbel" panose="020B0503020204020204" pitchFamily="34" charset="0"/>
              </a:rPr>
              <a:t> школьник встал на колени,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чтобы </a:t>
            </a:r>
            <a:r>
              <a:rPr lang="ru-RU" sz="6000" dirty="0">
                <a:latin typeface="Corbel" panose="020B0503020204020204" pitchFamily="34" charset="0"/>
              </a:rPr>
              <a:t>поднять упавший поднос с едой. За ним в позе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стрелков </a:t>
            </a:r>
            <a:r>
              <a:rPr lang="ru-RU" sz="6000" dirty="0">
                <a:latin typeface="Corbel" panose="020B0503020204020204" pitchFamily="34" charset="0"/>
              </a:rPr>
              <a:t>стоят другие ученики. Вот только вместо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автоматов </a:t>
            </a:r>
            <a:r>
              <a:rPr lang="ru-RU" sz="6000" dirty="0">
                <a:latin typeface="Corbel" panose="020B0503020204020204" pitchFamily="34" charset="0"/>
              </a:rPr>
              <a:t>у них в руках… </a:t>
            </a:r>
            <a:r>
              <a:rPr lang="ru-RU" sz="6000" b="1" dirty="0">
                <a:latin typeface="Corbel" panose="020B0503020204020204" pitchFamily="34" charset="0"/>
              </a:rPr>
              <a:t>Что</a:t>
            </a:r>
            <a:r>
              <a:rPr lang="ru-RU" sz="6000" b="1" dirty="0" smtClean="0">
                <a:latin typeface="Corbel" panose="020B0503020204020204" pitchFamily="34" charset="0"/>
              </a:rPr>
              <a:t>?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Pe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un poster </a:t>
            </a:r>
            <a:r>
              <a:rPr lang="en-US" sz="6000" dirty="0" err="1">
                <a:latin typeface="Corbel" panose="020B0503020204020204" pitchFamily="34" charset="0"/>
              </a:rPr>
              <a:t>dedicat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problemei</a:t>
            </a:r>
            <a:r>
              <a:rPr lang="en-US" sz="6000" dirty="0">
                <a:latin typeface="Corbel" panose="020B0503020204020204" pitchFamily="34" charset="0"/>
              </a:rPr>
              <a:t> de cyberbullying </a:t>
            </a:r>
            <a:r>
              <a:rPr lang="en-US" sz="6000" dirty="0" smtClean="0">
                <a:latin typeface="Corbel" panose="020B0503020204020204" pitchFamily="34" charset="0"/>
              </a:rPr>
              <a:t>un </a:t>
            </a:r>
            <a:r>
              <a:rPr lang="en-US" sz="6000" dirty="0" err="1">
                <a:latin typeface="Corbel" panose="020B0503020204020204" pitchFamily="34" charset="0"/>
              </a:rPr>
              <a:t>elev</a:t>
            </a:r>
            <a:r>
              <a:rPr lang="en-US" sz="6000" dirty="0">
                <a:latin typeface="Corbel" panose="020B0503020204020204" pitchFamily="34" charset="0"/>
              </a:rPr>
              <a:t> s-a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așezat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genunchi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pentru</a:t>
            </a:r>
            <a:r>
              <a:rPr lang="en-US" sz="6000" dirty="0">
                <a:latin typeface="Corbel" panose="020B0503020204020204" pitchFamily="34" charset="0"/>
              </a:rPr>
              <a:t> a </a:t>
            </a:r>
            <a:r>
              <a:rPr lang="en-US" sz="6000" dirty="0" err="1">
                <a:latin typeface="Corbel" panose="020B0503020204020204" pitchFamily="34" charset="0"/>
              </a:rPr>
              <a:t>ridica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tava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cu </a:t>
            </a:r>
            <a:r>
              <a:rPr lang="en-US" sz="6000" dirty="0" err="1">
                <a:latin typeface="Corbel" panose="020B0503020204020204" pitchFamily="34" charset="0"/>
              </a:rPr>
              <a:t>mâncare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spatele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elevului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asemenea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unor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soldați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gata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împuște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stau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alți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elevi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Doar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loc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de </a:t>
            </a:r>
            <a:r>
              <a:rPr lang="en-US" sz="6000" dirty="0" err="1">
                <a:latin typeface="Corbel" panose="020B0503020204020204" pitchFamily="34" charset="0"/>
              </a:rPr>
              <a:t>arme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aceștia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țin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mâini</a:t>
            </a:r>
            <a:r>
              <a:rPr lang="en-US" sz="6000" dirty="0">
                <a:latin typeface="Corbel" panose="020B0503020204020204" pitchFamily="34" charset="0"/>
              </a:rPr>
              <a:t>… </a:t>
            </a:r>
            <a:r>
              <a:rPr lang="en-US" sz="6000" b="1" dirty="0">
                <a:latin typeface="Corbel" panose="020B0503020204020204" pitchFamily="34" charset="0"/>
              </a:rPr>
              <a:t>Ce?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sp>
        <p:nvSpPr>
          <p:cNvPr id="17" name="Google Shape;253;p20"/>
          <p:cNvSpPr txBox="1"/>
          <p:nvPr/>
        </p:nvSpPr>
        <p:spPr>
          <a:xfrm>
            <a:off x="292192" y="10374500"/>
            <a:ext cx="1341776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ОТВЕТ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sz="44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2897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667658" y="657776"/>
            <a:ext cx="9028792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10 </a:t>
            </a:r>
            <a:r>
              <a:rPr lang="en-US" sz="6000" dirty="0" smtClean="0">
                <a:solidFill>
                  <a:srgbClr val="FFFFFF"/>
                </a:solidFill>
              </a:rPr>
              <a:t>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На постере о </a:t>
            </a:r>
            <a:r>
              <a:rPr lang="ru-RU" sz="6000" dirty="0" err="1">
                <a:latin typeface="Corbel" panose="020B0503020204020204" pitchFamily="34" charset="0"/>
              </a:rPr>
              <a:t>кибербуллинге</a:t>
            </a:r>
            <a:r>
              <a:rPr lang="ru-RU" sz="6000" dirty="0">
                <a:latin typeface="Corbel" panose="020B0503020204020204" pitchFamily="34" charset="0"/>
              </a:rPr>
              <a:t> школьник встал на колени,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чтобы </a:t>
            </a:r>
            <a:r>
              <a:rPr lang="ru-RU" sz="6000" dirty="0">
                <a:latin typeface="Corbel" panose="020B0503020204020204" pitchFamily="34" charset="0"/>
              </a:rPr>
              <a:t>поднять упавший поднос с едой. За ним в позе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стрелков </a:t>
            </a:r>
            <a:r>
              <a:rPr lang="ru-RU" sz="6000" dirty="0">
                <a:latin typeface="Corbel" panose="020B0503020204020204" pitchFamily="34" charset="0"/>
              </a:rPr>
              <a:t>стоят другие ученики. Вот только вместо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автоматов </a:t>
            </a:r>
            <a:r>
              <a:rPr lang="ru-RU" sz="6000" dirty="0">
                <a:latin typeface="Corbel" panose="020B0503020204020204" pitchFamily="34" charset="0"/>
              </a:rPr>
              <a:t>у них в руках… </a:t>
            </a:r>
            <a:r>
              <a:rPr lang="ru-RU" sz="6000" b="1" dirty="0">
                <a:latin typeface="Corbel" panose="020B0503020204020204" pitchFamily="34" charset="0"/>
              </a:rPr>
              <a:t>Что</a:t>
            </a:r>
            <a:r>
              <a:rPr lang="ru-RU" sz="6000" b="1" dirty="0" smtClean="0">
                <a:latin typeface="Corbel" panose="020B0503020204020204" pitchFamily="34" charset="0"/>
              </a:rPr>
              <a:t>?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Pe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un poster </a:t>
            </a:r>
            <a:r>
              <a:rPr lang="en-US" sz="6000" dirty="0" err="1">
                <a:latin typeface="Corbel" panose="020B0503020204020204" pitchFamily="34" charset="0"/>
              </a:rPr>
              <a:t>dedicat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problemei</a:t>
            </a:r>
            <a:r>
              <a:rPr lang="en-US" sz="6000" dirty="0">
                <a:latin typeface="Corbel" panose="020B0503020204020204" pitchFamily="34" charset="0"/>
              </a:rPr>
              <a:t> de cyberbullying </a:t>
            </a:r>
            <a:r>
              <a:rPr lang="en-US" sz="6000" dirty="0" smtClean="0">
                <a:latin typeface="Corbel" panose="020B0503020204020204" pitchFamily="34" charset="0"/>
              </a:rPr>
              <a:t>un </a:t>
            </a:r>
            <a:r>
              <a:rPr lang="en-US" sz="6000" dirty="0" err="1">
                <a:latin typeface="Corbel" panose="020B0503020204020204" pitchFamily="34" charset="0"/>
              </a:rPr>
              <a:t>elev</a:t>
            </a:r>
            <a:r>
              <a:rPr lang="en-US" sz="6000" dirty="0">
                <a:latin typeface="Corbel" panose="020B0503020204020204" pitchFamily="34" charset="0"/>
              </a:rPr>
              <a:t> s-a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așezat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genunchi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pentru</a:t>
            </a:r>
            <a:r>
              <a:rPr lang="en-US" sz="6000" dirty="0">
                <a:latin typeface="Corbel" panose="020B0503020204020204" pitchFamily="34" charset="0"/>
              </a:rPr>
              <a:t> a </a:t>
            </a:r>
            <a:r>
              <a:rPr lang="en-US" sz="6000" dirty="0" err="1">
                <a:latin typeface="Corbel" panose="020B0503020204020204" pitchFamily="34" charset="0"/>
              </a:rPr>
              <a:t>ridica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tava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cu </a:t>
            </a:r>
            <a:r>
              <a:rPr lang="en-US" sz="6000" dirty="0" err="1">
                <a:latin typeface="Corbel" panose="020B0503020204020204" pitchFamily="34" charset="0"/>
              </a:rPr>
              <a:t>mâncare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spatele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elevului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asemenea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unor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soldați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gata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împuște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stau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alți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elevi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Doar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loc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de </a:t>
            </a:r>
            <a:r>
              <a:rPr lang="en-US" sz="6000" dirty="0" err="1">
                <a:latin typeface="Corbel" panose="020B0503020204020204" pitchFamily="34" charset="0"/>
              </a:rPr>
              <a:t>arme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aceștia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țin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mâini</a:t>
            </a:r>
            <a:r>
              <a:rPr lang="en-US" sz="6000" dirty="0">
                <a:latin typeface="Corbel" panose="020B0503020204020204" pitchFamily="34" charset="0"/>
              </a:rPr>
              <a:t>… </a:t>
            </a:r>
            <a:r>
              <a:rPr lang="en-US" sz="6000" b="1" dirty="0">
                <a:latin typeface="Corbel" panose="020B0503020204020204" pitchFamily="34" charset="0"/>
              </a:rPr>
              <a:t>Ce?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sp>
        <p:nvSpPr>
          <p:cNvPr id="17" name="Google Shape;253;p20"/>
          <p:cNvSpPr txBox="1"/>
          <p:nvPr/>
        </p:nvSpPr>
        <p:spPr>
          <a:xfrm>
            <a:off x="292192" y="10374500"/>
            <a:ext cx="1341776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ОТВЕТ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sz="44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7550"/>
            <a:ext cx="20104100" cy="5010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sp>
        <p:nvSpPr>
          <p:cNvPr id="5" name="Google Shape;305;p24"/>
          <p:cNvSpPr txBox="1"/>
          <p:nvPr/>
        </p:nvSpPr>
        <p:spPr>
          <a:xfrm>
            <a:off x="-6400" y="3257550"/>
            <a:ext cx="20110500" cy="501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9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3" y="657776"/>
            <a:ext cx="8884292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49254"/>
            <a:ext cx="19647969" cy="7925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500" b="1" dirty="0">
                <a:latin typeface="Corbel" panose="020B0503020204020204" pitchFamily="34" charset="0"/>
              </a:rPr>
              <a:t>Восстановите слова, в которых мы оставили только </a:t>
            </a:r>
            <a:r>
              <a:rPr lang="ru-RU" sz="4500" b="1" dirty="0" smtClean="0">
                <a:latin typeface="Corbel" panose="020B0503020204020204" pitchFamily="34" charset="0"/>
              </a:rPr>
              <a:t>гласные.</a:t>
            </a:r>
            <a:endParaRPr lang="ro-MD" sz="4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у </a:t>
            </a:r>
            <a:r>
              <a:rPr lang="ru-RU" sz="4500" dirty="0">
                <a:latin typeface="Corbel" panose="020B0503020204020204" pitchFamily="34" charset="0"/>
              </a:rPr>
              <a:t>и е </a:t>
            </a:r>
            <a:r>
              <a:rPr lang="ru-RU" sz="4500" dirty="0" smtClean="0">
                <a:latin typeface="Corbel" panose="020B0503020204020204" pitchFamily="34" charset="0"/>
              </a:rPr>
              <a:t>и е </a:t>
            </a:r>
            <a:r>
              <a:rPr lang="ru-RU" sz="4500" dirty="0">
                <a:latin typeface="Corbel" panose="020B0503020204020204" pitchFamily="34" charset="0"/>
              </a:rPr>
              <a:t>– </a:t>
            </a:r>
            <a:r>
              <a:rPr lang="ru-RU" sz="4500" dirty="0" smtClean="0">
                <a:latin typeface="Corbel" panose="020B0503020204020204" pitchFamily="34" charset="0"/>
              </a:rPr>
              <a:t>Поведение </a:t>
            </a:r>
            <a:r>
              <a:rPr lang="ru-RU" sz="4500" dirty="0">
                <a:latin typeface="Corbel" panose="020B0503020204020204" pitchFamily="34" charset="0"/>
              </a:rPr>
              <a:t>человека, цель которого – падение у другого человека </a:t>
            </a:r>
            <a:endParaRPr lang="ru-RU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>
                <a:latin typeface="Corbel" panose="020B0503020204020204" pitchFamily="34" charset="0"/>
              </a:rPr>
              <a:t>	</a:t>
            </a:r>
            <a:r>
              <a:rPr lang="ru-RU" sz="4500" dirty="0" smtClean="0">
                <a:latin typeface="Corbel" panose="020B0503020204020204" pitchFamily="34" charset="0"/>
              </a:rPr>
              <a:t>			чувства </a:t>
            </a:r>
            <a:r>
              <a:rPr lang="ru-RU" sz="4500" dirty="0">
                <a:latin typeface="Corbel" panose="020B0503020204020204" pitchFamily="34" charset="0"/>
              </a:rPr>
              <a:t>собственного достоинства. </a:t>
            </a:r>
            <a:endParaRPr lang="ru-RU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о </a:t>
            </a:r>
            <a:r>
              <a:rPr lang="ru-RU" sz="4500" dirty="0">
                <a:latin typeface="Corbel" panose="020B0503020204020204" pitchFamily="34" charset="0"/>
              </a:rPr>
              <a:t>и – </a:t>
            </a:r>
            <a:r>
              <a:rPr lang="ru-RU" sz="4500" dirty="0" smtClean="0">
                <a:latin typeface="Corbel" panose="020B0503020204020204" pitchFamily="34" charset="0"/>
              </a:rPr>
              <a:t>Форма </a:t>
            </a:r>
            <a:r>
              <a:rPr lang="ru-RU" sz="4500" dirty="0">
                <a:latin typeface="Corbel" panose="020B0503020204020204" pitchFamily="34" charset="0"/>
              </a:rPr>
              <a:t>социальной провокации или издевательства в сетевом </a:t>
            </a:r>
            <a:r>
              <a:rPr lang="ru-RU" sz="4500" dirty="0" smtClean="0">
                <a:latin typeface="Corbel" panose="020B0503020204020204" pitchFamily="34" charset="0"/>
              </a:rPr>
              <a:t>общении.</a:t>
            </a: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е </a:t>
            </a:r>
            <a:r>
              <a:rPr lang="ru-RU" sz="4500" dirty="0">
                <a:latin typeface="Corbel" panose="020B0503020204020204" pitchFamily="34" charset="0"/>
              </a:rPr>
              <a:t>а я – </a:t>
            </a:r>
            <a:r>
              <a:rPr lang="ru-RU" sz="4500" dirty="0" smtClean="0">
                <a:latin typeface="Corbel" panose="020B0503020204020204" pitchFamily="34" charset="0"/>
              </a:rPr>
              <a:t>Такая </a:t>
            </a:r>
            <a:r>
              <a:rPr lang="ru-RU" sz="4500" dirty="0">
                <a:latin typeface="Corbel" panose="020B0503020204020204" pitchFamily="34" charset="0"/>
              </a:rPr>
              <a:t>ворона упоминается в фразеологизме о людях, отличающихся </a:t>
            </a:r>
            <a:endParaRPr lang="ru-RU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>
                <a:latin typeface="Corbel" panose="020B0503020204020204" pitchFamily="34" charset="0"/>
              </a:rPr>
              <a:t> </a:t>
            </a:r>
            <a:r>
              <a:rPr lang="ru-RU" sz="4500" dirty="0" smtClean="0">
                <a:latin typeface="Corbel" panose="020B0503020204020204" pitchFamily="34" charset="0"/>
              </a:rPr>
              <a:t> 		от </a:t>
            </a:r>
            <a:r>
              <a:rPr lang="ru-RU" sz="4500" dirty="0">
                <a:latin typeface="Corbel" panose="020B0503020204020204" pitchFamily="34" charset="0"/>
              </a:rPr>
              <a:t>других. </a:t>
            </a:r>
            <a:endParaRPr lang="ru-RU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5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4500" b="1" dirty="0" smtClean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cuvintele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în</a:t>
            </a:r>
            <a:r>
              <a:rPr lang="en-US" sz="4500" b="1" dirty="0">
                <a:latin typeface="Corbel" panose="020B0503020204020204" pitchFamily="34" charset="0"/>
              </a:rPr>
              <a:t> care au </a:t>
            </a:r>
            <a:r>
              <a:rPr lang="en-US" sz="4500" b="1" dirty="0" err="1">
                <a:latin typeface="Corbel" panose="020B0503020204020204" pitchFamily="34" charset="0"/>
              </a:rPr>
              <a:t>fost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omise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toate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 smtClean="0">
                <a:latin typeface="Corbel" panose="020B0503020204020204" pitchFamily="34" charset="0"/>
              </a:rPr>
              <a:t>consoanele</a:t>
            </a:r>
            <a:r>
              <a:rPr lang="en-US" sz="4500" b="1" dirty="0">
                <a:latin typeface="Corbel" panose="020B0503020204020204" pitchFamily="34" charset="0"/>
              </a:rPr>
              <a:t>. </a:t>
            </a:r>
            <a:endParaRPr lang="ro-MO" sz="4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500" dirty="0" smtClean="0">
                <a:latin typeface="Corbel" panose="020B0503020204020204" pitchFamily="34" charset="0"/>
              </a:rPr>
              <a:t>u </a:t>
            </a:r>
            <a:r>
              <a:rPr lang="en-US" sz="4500" dirty="0">
                <a:latin typeface="Corbel" panose="020B0503020204020204" pitchFamily="34" charset="0"/>
              </a:rPr>
              <a:t>i </a:t>
            </a:r>
            <a:r>
              <a:rPr lang="en-US" sz="4500" dirty="0" err="1">
                <a:latin typeface="Corbel" panose="020B0503020204020204" pitchFamily="34" charset="0"/>
              </a:rPr>
              <a:t>i</a:t>
            </a:r>
            <a:r>
              <a:rPr lang="en-US" sz="4500" dirty="0">
                <a:latin typeface="Corbel" panose="020B0503020204020204" pitchFamily="34" charset="0"/>
              </a:rPr>
              <a:t> e – </a:t>
            </a:r>
            <a:r>
              <a:rPr lang="ro-MD" sz="4500" dirty="0" err="1">
                <a:latin typeface="Corbel" panose="020B0503020204020204" pitchFamily="34" charset="0"/>
              </a:rPr>
              <a:t>J</a:t>
            </a:r>
            <a:r>
              <a:rPr lang="en-US" sz="4500" dirty="0" err="1" smtClean="0">
                <a:latin typeface="Corbel" panose="020B0503020204020204" pitchFamily="34" charset="0"/>
              </a:rPr>
              <a:t>ignire</a:t>
            </a:r>
            <a:r>
              <a:rPr lang="en-US" sz="4500" dirty="0">
                <a:latin typeface="Corbel" panose="020B0503020204020204" pitchFamily="34" charset="0"/>
              </a:rPr>
              <a:t>, </a:t>
            </a:r>
            <a:r>
              <a:rPr lang="en-US" sz="4500" dirty="0" err="1">
                <a:latin typeface="Corbel" panose="020B0503020204020204" pitchFamily="34" charset="0"/>
              </a:rPr>
              <a:t>înjosire</a:t>
            </a:r>
            <a:r>
              <a:rPr lang="en-US" sz="4500" dirty="0">
                <a:latin typeface="Corbel" panose="020B0503020204020204" pitchFamily="34" charset="0"/>
              </a:rPr>
              <a:t>, </a:t>
            </a:r>
            <a:r>
              <a:rPr lang="en-US" sz="4500" dirty="0" err="1">
                <a:latin typeface="Corbel" panose="020B0503020204020204" pitchFamily="34" charset="0"/>
              </a:rPr>
              <a:t>ofensă</a:t>
            </a:r>
            <a:r>
              <a:rPr lang="en-US" sz="4500" dirty="0">
                <a:latin typeface="Corbel" panose="020B0503020204020204" pitchFamily="34" charset="0"/>
              </a:rPr>
              <a:t>.  </a:t>
            </a:r>
            <a:endParaRPr lang="ro-MO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500" dirty="0" smtClean="0">
                <a:latin typeface="Corbel" panose="020B0503020204020204" pitchFamily="34" charset="0"/>
              </a:rPr>
              <a:t>o </a:t>
            </a:r>
            <a:r>
              <a:rPr lang="en-US" sz="4500" dirty="0">
                <a:latin typeface="Corbel" panose="020B0503020204020204" pitchFamily="34" charset="0"/>
              </a:rPr>
              <a:t>i – </a:t>
            </a:r>
            <a:r>
              <a:rPr lang="ro-MD" sz="4500" dirty="0" smtClean="0">
                <a:latin typeface="Corbel" panose="020B0503020204020204" pitchFamily="34" charset="0"/>
              </a:rPr>
              <a:t>O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formă</a:t>
            </a:r>
            <a:r>
              <a:rPr lang="en-US" sz="4500" dirty="0">
                <a:latin typeface="Corbel" panose="020B0503020204020204" pitchFamily="34" charset="0"/>
              </a:rPr>
              <a:t> de </a:t>
            </a:r>
            <a:r>
              <a:rPr lang="en-US" sz="4500" dirty="0" err="1">
                <a:latin typeface="Corbel" panose="020B0503020204020204" pitchFamily="34" charset="0"/>
              </a:rPr>
              <a:t>provocare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socială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sau</a:t>
            </a:r>
            <a:r>
              <a:rPr lang="en-US" sz="4500" dirty="0">
                <a:latin typeface="Corbel" panose="020B0503020204020204" pitchFamily="34" charset="0"/>
              </a:rPr>
              <a:t> de </a:t>
            </a:r>
            <a:r>
              <a:rPr lang="en-US" sz="4500" dirty="0" err="1">
                <a:latin typeface="Corbel" panose="020B0503020204020204" pitchFamily="34" charset="0"/>
              </a:rPr>
              <a:t>intimidare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în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comunicarea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smtClean="0">
                <a:latin typeface="Corbel" panose="020B0503020204020204" pitchFamily="34" charset="0"/>
              </a:rPr>
              <a:t>online.</a:t>
            </a:r>
            <a:endParaRPr lang="ro-MO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500" dirty="0" smtClean="0">
                <a:latin typeface="Corbel" panose="020B0503020204020204" pitchFamily="34" charset="0"/>
              </a:rPr>
              <a:t>a </a:t>
            </a:r>
            <a:r>
              <a:rPr lang="en-US" sz="4500" dirty="0">
                <a:latin typeface="Corbel" panose="020B0503020204020204" pitchFamily="34" charset="0"/>
              </a:rPr>
              <a:t>ă – </a:t>
            </a:r>
            <a:r>
              <a:rPr lang="ro-MD" sz="4500" dirty="0" smtClean="0">
                <a:latin typeface="Corbel" panose="020B0503020204020204" pitchFamily="34" charset="0"/>
              </a:rPr>
              <a:t>D</a:t>
            </a:r>
            <a:r>
              <a:rPr lang="en-US" sz="4500" dirty="0" smtClean="0">
                <a:latin typeface="Corbel" panose="020B0503020204020204" pitchFamily="34" charset="0"/>
              </a:rPr>
              <a:t>e </a:t>
            </a:r>
            <a:r>
              <a:rPr lang="en-US" sz="4500" dirty="0" err="1">
                <a:latin typeface="Corbel" panose="020B0503020204020204" pitchFamily="34" charset="0"/>
              </a:rPr>
              <a:t>această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culoare</a:t>
            </a:r>
            <a:r>
              <a:rPr lang="en-US" sz="4500" dirty="0">
                <a:latin typeface="Corbel" panose="020B0503020204020204" pitchFamily="34" charset="0"/>
              </a:rPr>
              <a:t> e </a:t>
            </a:r>
            <a:r>
              <a:rPr lang="en-US" sz="4500" dirty="0" err="1">
                <a:latin typeface="Corbel" panose="020B0503020204020204" pitchFamily="34" charset="0"/>
              </a:rPr>
              <a:t>cioara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dintr</a:t>
            </a:r>
            <a:r>
              <a:rPr lang="en-US" sz="4500" dirty="0" smtClean="0">
                <a:latin typeface="Corbel" panose="020B0503020204020204" pitchFamily="34" charset="0"/>
              </a:rPr>
              <a:t>-u</a:t>
            </a:r>
            <a:r>
              <a:rPr lang="ro-MO" sz="4500" dirty="0" smtClean="0">
                <a:latin typeface="Corbel" panose="020B0503020204020204" pitchFamily="34" charset="0"/>
              </a:rPr>
              <a:t>n </a:t>
            </a:r>
            <a:r>
              <a:rPr lang="en-US" sz="4500" dirty="0" err="1" smtClean="0">
                <a:latin typeface="Corbel" panose="020B0503020204020204" pitchFamily="34" charset="0"/>
              </a:rPr>
              <a:t>frazeologism</a:t>
            </a:r>
            <a:r>
              <a:rPr lang="ro-MD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despre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persoanele</a:t>
            </a:r>
            <a:r>
              <a:rPr lang="en-US" sz="4500" dirty="0">
                <a:latin typeface="Corbel" panose="020B0503020204020204" pitchFamily="34" charset="0"/>
              </a:rPr>
              <a:t>, </a:t>
            </a:r>
            <a:endParaRPr lang="ro-MD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500" dirty="0">
                <a:latin typeface="Corbel" panose="020B0503020204020204" pitchFamily="34" charset="0"/>
              </a:rPr>
              <a:t>	</a:t>
            </a:r>
            <a:r>
              <a:rPr lang="ro-MD" sz="4500" dirty="0" smtClean="0">
                <a:latin typeface="Corbel" panose="020B0503020204020204" pitchFamily="34" charset="0"/>
              </a:rPr>
              <a:t>	     </a:t>
            </a:r>
            <a:r>
              <a:rPr lang="en-US" sz="4500" dirty="0" err="1" smtClean="0">
                <a:latin typeface="Corbel" panose="020B0503020204020204" pitchFamily="34" charset="0"/>
              </a:rPr>
              <a:t>ce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diferă</a:t>
            </a:r>
            <a:r>
              <a:rPr lang="en-US" sz="4500" dirty="0">
                <a:latin typeface="Corbel" panose="020B0503020204020204" pitchFamily="34" charset="0"/>
              </a:rPr>
              <a:t> de </a:t>
            </a:r>
            <a:r>
              <a:rPr lang="en-US" sz="4500" dirty="0" err="1">
                <a:latin typeface="Corbel" panose="020B0503020204020204" pitchFamily="34" charset="0"/>
              </a:rPr>
              <a:t>alții</a:t>
            </a:r>
            <a:r>
              <a:rPr lang="en-US" sz="4500" dirty="0" smtClean="0">
                <a:latin typeface="Corbel" panose="020B0503020204020204" pitchFamily="34" charset="0"/>
              </a:rPr>
              <a:t>.</a:t>
            </a:r>
            <a:endParaRPr lang="en-US" sz="45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2" y="10374500"/>
            <a:ext cx="1341776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0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0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0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ОТВЕТ</a:t>
            </a:r>
            <a:r>
              <a:rPr lang="ro-MD" sz="40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</a:t>
            </a:r>
            <a:r>
              <a:rPr lang="ro-RO" sz="40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RĂSPUNSURI </a:t>
            </a:r>
            <a:r>
              <a:rPr lang="en-US" sz="40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0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0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0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0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</a:t>
            </a:r>
            <a:r>
              <a:rPr lang="ro-RO" sz="40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PUNCTE</a:t>
            </a:r>
            <a:endParaRPr sz="40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3" y="657776"/>
            <a:ext cx="8884292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49254"/>
            <a:ext cx="19647969" cy="7925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500" b="1" dirty="0">
                <a:latin typeface="Corbel" panose="020B0503020204020204" pitchFamily="34" charset="0"/>
              </a:rPr>
              <a:t>Восстановите слова, в которых мы оставили только </a:t>
            </a:r>
            <a:r>
              <a:rPr lang="ru-RU" sz="4500" b="1" dirty="0" smtClean="0">
                <a:latin typeface="Corbel" panose="020B0503020204020204" pitchFamily="34" charset="0"/>
              </a:rPr>
              <a:t>гласные.</a:t>
            </a:r>
            <a:endParaRPr lang="ro-MD" sz="4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у </a:t>
            </a:r>
            <a:r>
              <a:rPr lang="ru-RU" sz="4500" dirty="0">
                <a:latin typeface="Corbel" panose="020B0503020204020204" pitchFamily="34" charset="0"/>
              </a:rPr>
              <a:t>и е </a:t>
            </a:r>
            <a:r>
              <a:rPr lang="ru-RU" sz="4500" dirty="0" smtClean="0">
                <a:latin typeface="Corbel" panose="020B0503020204020204" pitchFamily="34" charset="0"/>
              </a:rPr>
              <a:t>и е </a:t>
            </a:r>
            <a:r>
              <a:rPr lang="ru-RU" sz="4500" dirty="0">
                <a:latin typeface="Corbel" panose="020B0503020204020204" pitchFamily="34" charset="0"/>
              </a:rPr>
              <a:t>– </a:t>
            </a:r>
            <a:r>
              <a:rPr lang="ru-RU" sz="4500" dirty="0" smtClean="0">
                <a:latin typeface="Corbel" panose="020B0503020204020204" pitchFamily="34" charset="0"/>
              </a:rPr>
              <a:t>Поведение </a:t>
            </a:r>
            <a:r>
              <a:rPr lang="ru-RU" sz="4500" dirty="0">
                <a:latin typeface="Corbel" panose="020B0503020204020204" pitchFamily="34" charset="0"/>
              </a:rPr>
              <a:t>человека, цель которого – падение у другого человека </a:t>
            </a:r>
            <a:endParaRPr lang="ru-RU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>
                <a:latin typeface="Corbel" panose="020B0503020204020204" pitchFamily="34" charset="0"/>
              </a:rPr>
              <a:t>	</a:t>
            </a:r>
            <a:r>
              <a:rPr lang="ru-RU" sz="4500" dirty="0" smtClean="0">
                <a:latin typeface="Corbel" panose="020B0503020204020204" pitchFamily="34" charset="0"/>
              </a:rPr>
              <a:t>			чувства </a:t>
            </a:r>
            <a:r>
              <a:rPr lang="ru-RU" sz="4500" dirty="0">
                <a:latin typeface="Corbel" panose="020B0503020204020204" pitchFamily="34" charset="0"/>
              </a:rPr>
              <a:t>собственного достоинства. </a:t>
            </a:r>
            <a:endParaRPr lang="ru-RU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о </a:t>
            </a:r>
            <a:r>
              <a:rPr lang="ru-RU" sz="4500" dirty="0">
                <a:latin typeface="Corbel" panose="020B0503020204020204" pitchFamily="34" charset="0"/>
              </a:rPr>
              <a:t>и – </a:t>
            </a:r>
            <a:r>
              <a:rPr lang="ru-RU" sz="4500" dirty="0" smtClean="0">
                <a:latin typeface="Corbel" panose="020B0503020204020204" pitchFamily="34" charset="0"/>
              </a:rPr>
              <a:t>Форма </a:t>
            </a:r>
            <a:r>
              <a:rPr lang="ru-RU" sz="4500" dirty="0">
                <a:latin typeface="Corbel" panose="020B0503020204020204" pitchFamily="34" charset="0"/>
              </a:rPr>
              <a:t>социальной провокации или издевательства в сетевом </a:t>
            </a:r>
            <a:r>
              <a:rPr lang="ru-RU" sz="4500" dirty="0" smtClean="0">
                <a:latin typeface="Corbel" panose="020B0503020204020204" pitchFamily="34" charset="0"/>
              </a:rPr>
              <a:t>общении.</a:t>
            </a: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е </a:t>
            </a:r>
            <a:r>
              <a:rPr lang="ru-RU" sz="4500" dirty="0">
                <a:latin typeface="Corbel" panose="020B0503020204020204" pitchFamily="34" charset="0"/>
              </a:rPr>
              <a:t>а я – </a:t>
            </a:r>
            <a:r>
              <a:rPr lang="ru-RU" sz="4500" dirty="0" smtClean="0">
                <a:latin typeface="Corbel" panose="020B0503020204020204" pitchFamily="34" charset="0"/>
              </a:rPr>
              <a:t>Такая </a:t>
            </a:r>
            <a:r>
              <a:rPr lang="ru-RU" sz="4500" dirty="0">
                <a:latin typeface="Corbel" panose="020B0503020204020204" pitchFamily="34" charset="0"/>
              </a:rPr>
              <a:t>ворона упоминается в фразеологизме о людях, отличающихся </a:t>
            </a:r>
            <a:endParaRPr lang="ru-RU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>
                <a:latin typeface="Corbel" panose="020B0503020204020204" pitchFamily="34" charset="0"/>
              </a:rPr>
              <a:t> </a:t>
            </a:r>
            <a:r>
              <a:rPr lang="ru-RU" sz="4500" dirty="0" smtClean="0">
                <a:latin typeface="Corbel" panose="020B0503020204020204" pitchFamily="34" charset="0"/>
              </a:rPr>
              <a:t> 		от </a:t>
            </a:r>
            <a:r>
              <a:rPr lang="ru-RU" sz="4500" dirty="0">
                <a:latin typeface="Corbel" panose="020B0503020204020204" pitchFamily="34" charset="0"/>
              </a:rPr>
              <a:t>других. </a:t>
            </a:r>
            <a:endParaRPr lang="ru-RU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5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4500" b="1" dirty="0" smtClean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cuvintele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în</a:t>
            </a:r>
            <a:r>
              <a:rPr lang="en-US" sz="4500" b="1" dirty="0">
                <a:latin typeface="Corbel" panose="020B0503020204020204" pitchFamily="34" charset="0"/>
              </a:rPr>
              <a:t> care au </a:t>
            </a:r>
            <a:r>
              <a:rPr lang="en-US" sz="4500" b="1" dirty="0" err="1">
                <a:latin typeface="Corbel" panose="020B0503020204020204" pitchFamily="34" charset="0"/>
              </a:rPr>
              <a:t>fost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omise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toate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 smtClean="0">
                <a:latin typeface="Corbel" panose="020B0503020204020204" pitchFamily="34" charset="0"/>
              </a:rPr>
              <a:t>consoanele</a:t>
            </a:r>
            <a:r>
              <a:rPr lang="en-US" sz="4500" b="1" dirty="0">
                <a:latin typeface="Corbel" panose="020B0503020204020204" pitchFamily="34" charset="0"/>
              </a:rPr>
              <a:t>. </a:t>
            </a:r>
            <a:endParaRPr lang="ro-MO" sz="4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500" dirty="0" smtClean="0">
                <a:latin typeface="Corbel" panose="020B0503020204020204" pitchFamily="34" charset="0"/>
              </a:rPr>
              <a:t>u </a:t>
            </a:r>
            <a:r>
              <a:rPr lang="en-US" sz="4500" dirty="0">
                <a:latin typeface="Corbel" panose="020B0503020204020204" pitchFamily="34" charset="0"/>
              </a:rPr>
              <a:t>i </a:t>
            </a:r>
            <a:r>
              <a:rPr lang="en-US" sz="4500" dirty="0" err="1">
                <a:latin typeface="Corbel" panose="020B0503020204020204" pitchFamily="34" charset="0"/>
              </a:rPr>
              <a:t>i</a:t>
            </a:r>
            <a:r>
              <a:rPr lang="en-US" sz="4500" dirty="0">
                <a:latin typeface="Corbel" panose="020B0503020204020204" pitchFamily="34" charset="0"/>
              </a:rPr>
              <a:t> e – </a:t>
            </a:r>
            <a:r>
              <a:rPr lang="ro-MD" sz="4500" dirty="0" err="1">
                <a:latin typeface="Corbel" panose="020B0503020204020204" pitchFamily="34" charset="0"/>
              </a:rPr>
              <a:t>J</a:t>
            </a:r>
            <a:r>
              <a:rPr lang="en-US" sz="4500" dirty="0" err="1" smtClean="0">
                <a:latin typeface="Corbel" panose="020B0503020204020204" pitchFamily="34" charset="0"/>
              </a:rPr>
              <a:t>ignire</a:t>
            </a:r>
            <a:r>
              <a:rPr lang="en-US" sz="4500" dirty="0">
                <a:latin typeface="Corbel" panose="020B0503020204020204" pitchFamily="34" charset="0"/>
              </a:rPr>
              <a:t>, </a:t>
            </a:r>
            <a:r>
              <a:rPr lang="en-US" sz="4500" dirty="0" err="1">
                <a:latin typeface="Corbel" panose="020B0503020204020204" pitchFamily="34" charset="0"/>
              </a:rPr>
              <a:t>înjosire</a:t>
            </a:r>
            <a:r>
              <a:rPr lang="en-US" sz="4500" dirty="0">
                <a:latin typeface="Corbel" panose="020B0503020204020204" pitchFamily="34" charset="0"/>
              </a:rPr>
              <a:t>, </a:t>
            </a:r>
            <a:r>
              <a:rPr lang="en-US" sz="4500" dirty="0" err="1">
                <a:latin typeface="Corbel" panose="020B0503020204020204" pitchFamily="34" charset="0"/>
              </a:rPr>
              <a:t>ofensă</a:t>
            </a:r>
            <a:r>
              <a:rPr lang="en-US" sz="4500" dirty="0">
                <a:latin typeface="Corbel" panose="020B0503020204020204" pitchFamily="34" charset="0"/>
              </a:rPr>
              <a:t>.  </a:t>
            </a:r>
            <a:endParaRPr lang="ro-MO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500" dirty="0" smtClean="0">
                <a:latin typeface="Corbel" panose="020B0503020204020204" pitchFamily="34" charset="0"/>
              </a:rPr>
              <a:t>o </a:t>
            </a:r>
            <a:r>
              <a:rPr lang="en-US" sz="4500" dirty="0">
                <a:latin typeface="Corbel" panose="020B0503020204020204" pitchFamily="34" charset="0"/>
              </a:rPr>
              <a:t>i – </a:t>
            </a:r>
            <a:r>
              <a:rPr lang="ro-MD" sz="4500" dirty="0" smtClean="0">
                <a:latin typeface="Corbel" panose="020B0503020204020204" pitchFamily="34" charset="0"/>
              </a:rPr>
              <a:t>O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formă</a:t>
            </a:r>
            <a:r>
              <a:rPr lang="en-US" sz="4500" dirty="0">
                <a:latin typeface="Corbel" panose="020B0503020204020204" pitchFamily="34" charset="0"/>
              </a:rPr>
              <a:t> de </a:t>
            </a:r>
            <a:r>
              <a:rPr lang="en-US" sz="4500" dirty="0" err="1">
                <a:latin typeface="Corbel" panose="020B0503020204020204" pitchFamily="34" charset="0"/>
              </a:rPr>
              <a:t>provocare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socială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sau</a:t>
            </a:r>
            <a:r>
              <a:rPr lang="en-US" sz="4500" dirty="0">
                <a:latin typeface="Corbel" panose="020B0503020204020204" pitchFamily="34" charset="0"/>
              </a:rPr>
              <a:t> de </a:t>
            </a:r>
            <a:r>
              <a:rPr lang="en-US" sz="4500" dirty="0" err="1">
                <a:latin typeface="Corbel" panose="020B0503020204020204" pitchFamily="34" charset="0"/>
              </a:rPr>
              <a:t>intimidare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în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comunicarea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smtClean="0">
                <a:latin typeface="Corbel" panose="020B0503020204020204" pitchFamily="34" charset="0"/>
              </a:rPr>
              <a:t>online.</a:t>
            </a:r>
            <a:endParaRPr lang="ro-MO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500" dirty="0" smtClean="0">
                <a:latin typeface="Corbel" panose="020B0503020204020204" pitchFamily="34" charset="0"/>
              </a:rPr>
              <a:t>a </a:t>
            </a:r>
            <a:r>
              <a:rPr lang="en-US" sz="4500" dirty="0">
                <a:latin typeface="Corbel" panose="020B0503020204020204" pitchFamily="34" charset="0"/>
              </a:rPr>
              <a:t>ă – </a:t>
            </a:r>
            <a:r>
              <a:rPr lang="ro-MD" sz="4500" dirty="0" smtClean="0">
                <a:latin typeface="Corbel" panose="020B0503020204020204" pitchFamily="34" charset="0"/>
              </a:rPr>
              <a:t>D</a:t>
            </a:r>
            <a:r>
              <a:rPr lang="en-US" sz="4500" dirty="0" smtClean="0">
                <a:latin typeface="Corbel" panose="020B0503020204020204" pitchFamily="34" charset="0"/>
              </a:rPr>
              <a:t>e </a:t>
            </a:r>
            <a:r>
              <a:rPr lang="en-US" sz="4500" dirty="0" err="1">
                <a:latin typeface="Corbel" panose="020B0503020204020204" pitchFamily="34" charset="0"/>
              </a:rPr>
              <a:t>această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culoare</a:t>
            </a:r>
            <a:r>
              <a:rPr lang="en-US" sz="4500" dirty="0">
                <a:latin typeface="Corbel" panose="020B0503020204020204" pitchFamily="34" charset="0"/>
              </a:rPr>
              <a:t> e </a:t>
            </a:r>
            <a:r>
              <a:rPr lang="en-US" sz="4500" dirty="0" err="1">
                <a:latin typeface="Corbel" panose="020B0503020204020204" pitchFamily="34" charset="0"/>
              </a:rPr>
              <a:t>cioara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dintr</a:t>
            </a:r>
            <a:r>
              <a:rPr lang="en-US" sz="4500" dirty="0" smtClean="0">
                <a:latin typeface="Corbel" panose="020B0503020204020204" pitchFamily="34" charset="0"/>
              </a:rPr>
              <a:t>-u</a:t>
            </a:r>
            <a:r>
              <a:rPr lang="ro-MO" sz="4500" dirty="0" smtClean="0">
                <a:latin typeface="Corbel" panose="020B0503020204020204" pitchFamily="34" charset="0"/>
              </a:rPr>
              <a:t>n </a:t>
            </a:r>
            <a:r>
              <a:rPr lang="en-US" sz="4500" dirty="0" err="1" smtClean="0">
                <a:latin typeface="Corbel" panose="020B0503020204020204" pitchFamily="34" charset="0"/>
              </a:rPr>
              <a:t>frazeologism</a:t>
            </a:r>
            <a:r>
              <a:rPr lang="ro-MD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despre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persoanele</a:t>
            </a:r>
            <a:r>
              <a:rPr lang="en-US" sz="4500" dirty="0">
                <a:latin typeface="Corbel" panose="020B0503020204020204" pitchFamily="34" charset="0"/>
              </a:rPr>
              <a:t>, </a:t>
            </a:r>
            <a:endParaRPr lang="ro-MD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500" dirty="0">
                <a:latin typeface="Corbel" panose="020B0503020204020204" pitchFamily="34" charset="0"/>
              </a:rPr>
              <a:t>	</a:t>
            </a:r>
            <a:r>
              <a:rPr lang="ro-MD" sz="4500" dirty="0" smtClean="0">
                <a:latin typeface="Corbel" panose="020B0503020204020204" pitchFamily="34" charset="0"/>
              </a:rPr>
              <a:t>	     </a:t>
            </a:r>
            <a:r>
              <a:rPr lang="en-US" sz="4500" dirty="0" err="1" smtClean="0">
                <a:latin typeface="Corbel" panose="020B0503020204020204" pitchFamily="34" charset="0"/>
              </a:rPr>
              <a:t>ce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diferă</a:t>
            </a:r>
            <a:r>
              <a:rPr lang="en-US" sz="4500" dirty="0">
                <a:latin typeface="Corbel" panose="020B0503020204020204" pitchFamily="34" charset="0"/>
              </a:rPr>
              <a:t> de </a:t>
            </a:r>
            <a:r>
              <a:rPr lang="en-US" sz="4500" dirty="0" err="1">
                <a:latin typeface="Corbel" panose="020B0503020204020204" pitchFamily="34" charset="0"/>
              </a:rPr>
              <a:t>alții</a:t>
            </a:r>
            <a:r>
              <a:rPr lang="en-US" sz="4500" dirty="0" smtClean="0">
                <a:latin typeface="Corbel" panose="020B0503020204020204" pitchFamily="34" charset="0"/>
              </a:rPr>
              <a:t>.</a:t>
            </a:r>
            <a:endParaRPr lang="en-US" sz="45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2" y="10374500"/>
            <a:ext cx="1341776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0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0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0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ОТВЕТ</a:t>
            </a:r>
            <a:r>
              <a:rPr lang="ro-MD" sz="40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</a:t>
            </a:r>
            <a:r>
              <a:rPr lang="ro-RO" sz="40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RĂSPUNSURI </a:t>
            </a:r>
            <a:r>
              <a:rPr lang="en-US" sz="40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0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0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0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0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</a:t>
            </a:r>
            <a:r>
              <a:rPr lang="ro-RO" sz="40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PUNCTE</a:t>
            </a:r>
            <a:endParaRPr sz="40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9407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dirty="0">
                <a:latin typeface="Corbel" panose="020B0503020204020204" pitchFamily="34" charset="0"/>
              </a:rPr>
              <a:t>Дмитрий Волошин – </a:t>
            </a:r>
            <a:r>
              <a:rPr lang="ru-RU" sz="6300" dirty="0" err="1">
                <a:latin typeface="Corbel" panose="020B0503020204020204" pitchFamily="34" charset="0"/>
              </a:rPr>
              <a:t>инфлюенсер</a:t>
            </a:r>
            <a:r>
              <a:rPr lang="ru-RU" sz="6300" dirty="0">
                <a:latin typeface="Corbel" panose="020B0503020204020204" pitchFamily="34" charset="0"/>
              </a:rPr>
              <a:t>, основатель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известной </a:t>
            </a:r>
            <a:r>
              <a:rPr lang="ru-RU" sz="6300" dirty="0">
                <a:latin typeface="Corbel" panose="020B0503020204020204" pitchFamily="34" charset="0"/>
              </a:rPr>
              <a:t>IT-компании, </a:t>
            </a:r>
            <a:r>
              <a:rPr lang="ru-RU" sz="6300" dirty="0" err="1">
                <a:latin typeface="Corbel" panose="020B0503020204020204" pitchFamily="34" charset="0"/>
              </a:rPr>
              <a:t>ультрамарафонец</a:t>
            </a:r>
            <a:r>
              <a:rPr lang="ru-RU" sz="6300" dirty="0">
                <a:latin typeface="Corbel" panose="020B0503020204020204" pitchFamily="34" charset="0"/>
              </a:rPr>
              <a:t>,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председатель </a:t>
            </a:r>
            <a:r>
              <a:rPr lang="ru-RU" sz="6300" dirty="0">
                <a:latin typeface="Corbel" panose="020B0503020204020204" pitchFamily="34" charset="0"/>
              </a:rPr>
              <a:t>Ассоциации триатлона Молдовы.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Подвергался </a:t>
            </a:r>
            <a:r>
              <a:rPr lang="ru-RU" sz="6300" b="1" dirty="0">
                <a:latin typeface="Corbel" panose="020B0503020204020204" pitchFamily="34" charset="0"/>
              </a:rPr>
              <a:t>ли он </a:t>
            </a:r>
            <a:r>
              <a:rPr lang="ru-RU" sz="6300" b="1" dirty="0" err="1">
                <a:latin typeface="Corbel" panose="020B0503020204020204" pitchFamily="34" charset="0"/>
              </a:rPr>
              <a:t>буллингу</a:t>
            </a:r>
            <a:r>
              <a:rPr lang="ru-RU" sz="6300" b="1" dirty="0">
                <a:latin typeface="Corbel" panose="020B0503020204020204" pitchFamily="34" charset="0"/>
              </a:rPr>
              <a:t> в школе</a:t>
            </a:r>
            <a:r>
              <a:rPr lang="ru-RU" sz="6300" b="1" dirty="0" smtClean="0">
                <a:latin typeface="Corbel" panose="020B0503020204020204" pitchFamily="34" charset="0"/>
              </a:rPr>
              <a:t>?</a:t>
            </a:r>
            <a:endParaRPr lang="ro-MD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vi-VN" sz="6300" dirty="0" smtClean="0">
                <a:latin typeface="Corbel" panose="020B0503020204020204" pitchFamily="34" charset="0"/>
              </a:rPr>
              <a:t>Dmitrii </a:t>
            </a:r>
            <a:r>
              <a:rPr lang="vi-VN" sz="6300" dirty="0">
                <a:latin typeface="Corbel" panose="020B0503020204020204" pitchFamily="34" charset="0"/>
              </a:rPr>
              <a:t>Voloșin e un influencer, fondator al </a:t>
            </a:r>
            <a:r>
              <a:rPr lang="vi-VN" sz="6300" dirty="0" smtClean="0">
                <a:latin typeface="Corbel" panose="020B0503020204020204" pitchFamily="34" charset="0"/>
              </a:rPr>
              <a:t>unei companii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vi-VN" sz="6300" dirty="0" smtClean="0">
                <a:latin typeface="Corbel" panose="020B0503020204020204" pitchFamily="34" charset="0"/>
              </a:rPr>
              <a:t>IT </a:t>
            </a:r>
            <a:r>
              <a:rPr lang="vi-VN" sz="6300" dirty="0">
                <a:latin typeface="Corbel" panose="020B0503020204020204" pitchFamily="34" charset="0"/>
              </a:rPr>
              <a:t>cunoscute, alergător </a:t>
            </a:r>
            <a:r>
              <a:rPr lang="vi-VN" sz="6300" dirty="0" smtClean="0">
                <a:latin typeface="Corbel" panose="020B0503020204020204" pitchFamily="34" charset="0"/>
              </a:rPr>
              <a:t>de</a:t>
            </a:r>
            <a:r>
              <a:rPr lang="ro-MO" sz="6300" dirty="0" smtClean="0">
                <a:latin typeface="Corbel" panose="020B0503020204020204" pitchFamily="34" charset="0"/>
              </a:rPr>
              <a:t> </a:t>
            </a:r>
            <a:r>
              <a:rPr lang="vi-VN" sz="6300" dirty="0" smtClean="0">
                <a:latin typeface="Corbel" panose="020B0503020204020204" pitchFamily="34" charset="0"/>
              </a:rPr>
              <a:t>ultramaraton</a:t>
            </a:r>
            <a:r>
              <a:rPr lang="vi-VN" sz="6300" dirty="0">
                <a:latin typeface="Corbel" panose="020B0503020204020204" pitchFamily="34" charset="0"/>
              </a:rPr>
              <a:t>, </a:t>
            </a:r>
            <a:r>
              <a:rPr lang="vi-VN" sz="6300" dirty="0" smtClean="0">
                <a:latin typeface="Corbel" panose="020B0503020204020204" pitchFamily="34" charset="0"/>
              </a:rPr>
              <a:t>președinte </a:t>
            </a:r>
            <a:r>
              <a:rPr lang="vi-VN" sz="6300" dirty="0">
                <a:latin typeface="Corbel" panose="020B0503020204020204" pitchFamily="34" charset="0"/>
              </a:rPr>
              <a:t>al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vi-VN" sz="6300" dirty="0" smtClean="0">
                <a:latin typeface="Corbel" panose="020B0503020204020204" pitchFamily="34" charset="0"/>
              </a:rPr>
              <a:t>Asociație </a:t>
            </a:r>
            <a:r>
              <a:rPr lang="vi-VN" sz="6300" dirty="0">
                <a:latin typeface="Corbel" panose="020B0503020204020204" pitchFamily="34" charset="0"/>
              </a:rPr>
              <a:t>de </a:t>
            </a:r>
            <a:r>
              <a:rPr lang="vi-VN" sz="6300" dirty="0" smtClean="0">
                <a:latin typeface="Corbel" panose="020B0503020204020204" pitchFamily="34" charset="0"/>
              </a:rPr>
              <a:t>Triatlon </a:t>
            </a:r>
            <a:r>
              <a:rPr lang="vi-VN" sz="6300" dirty="0">
                <a:latin typeface="Corbel" panose="020B0503020204020204" pitchFamily="34" charset="0"/>
              </a:rPr>
              <a:t>din Moldova. </a:t>
            </a:r>
            <a:r>
              <a:rPr lang="vi-VN" sz="6300" b="1" dirty="0" smtClean="0">
                <a:latin typeface="Corbel" panose="020B0503020204020204" pitchFamily="34" charset="0"/>
              </a:rPr>
              <a:t>A </a:t>
            </a:r>
            <a:r>
              <a:rPr lang="vi-VN" sz="6300" b="1" dirty="0">
                <a:latin typeface="Corbel" panose="020B0503020204020204" pitchFamily="34" charset="0"/>
              </a:rPr>
              <a:t>fost oare Dmitrii, </a:t>
            </a:r>
            <a:endParaRPr lang="ro-MD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vi-VN" sz="6300" b="1" dirty="0" smtClean="0">
                <a:latin typeface="Corbel" panose="020B0503020204020204" pitchFamily="34" charset="0"/>
              </a:rPr>
              <a:t>pe</a:t>
            </a:r>
            <a:r>
              <a:rPr lang="ro-MO" sz="6300" b="1" dirty="0" smtClean="0">
                <a:latin typeface="Corbel" panose="020B0503020204020204" pitchFamily="34" charset="0"/>
              </a:rPr>
              <a:t> </a:t>
            </a:r>
            <a:r>
              <a:rPr lang="vi-VN" sz="6300" b="1" dirty="0" smtClean="0">
                <a:latin typeface="Corbel" panose="020B0503020204020204" pitchFamily="34" charset="0"/>
              </a:rPr>
              <a:t>timp </a:t>
            </a:r>
            <a:r>
              <a:rPr lang="vi-VN" sz="6300" b="1" dirty="0">
                <a:latin typeface="Corbel" panose="020B0503020204020204" pitchFamily="34" charset="0"/>
              </a:rPr>
              <a:t>ce era elev, </a:t>
            </a:r>
            <a:r>
              <a:rPr lang="vi-VN" sz="6300" b="1" dirty="0" smtClean="0">
                <a:latin typeface="Corbel" panose="020B0503020204020204" pitchFamily="34" charset="0"/>
              </a:rPr>
              <a:t>jertfă </a:t>
            </a:r>
            <a:r>
              <a:rPr lang="vi-VN" sz="6300" b="1" dirty="0">
                <a:latin typeface="Corbel" panose="020B0503020204020204" pitchFamily="34" charset="0"/>
              </a:rPr>
              <a:t>a </a:t>
            </a:r>
            <a:r>
              <a:rPr lang="vi-VN" sz="6300" b="1" dirty="0" smtClean="0">
                <a:latin typeface="Corbel" panose="020B0503020204020204" pitchFamily="34" charset="0"/>
              </a:rPr>
              <a:t>bullying-ului</a:t>
            </a:r>
            <a:r>
              <a:rPr lang="vi-VN" sz="6300" b="1" dirty="0">
                <a:latin typeface="Corbel" panose="020B0503020204020204" pitchFamily="34" charset="0"/>
              </a:rPr>
              <a:t>?</a:t>
            </a:r>
            <a:endParaRPr lang="ru-RU" sz="6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100545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2" name="Google Shape;253;p20"/>
          <p:cNvSpPr txBox="1"/>
          <p:nvPr/>
        </p:nvSpPr>
        <p:spPr>
          <a:xfrm>
            <a:off x="292192" y="10374500"/>
            <a:ext cx="1341776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ОТВЕТ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sz="44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9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dirty="0">
                <a:latin typeface="Corbel" panose="020B0503020204020204" pitchFamily="34" charset="0"/>
              </a:rPr>
              <a:t>Дмитрий Волошин – </a:t>
            </a:r>
            <a:r>
              <a:rPr lang="ru-RU" sz="6300" dirty="0" err="1">
                <a:latin typeface="Corbel" panose="020B0503020204020204" pitchFamily="34" charset="0"/>
              </a:rPr>
              <a:t>инфлюенсер</a:t>
            </a:r>
            <a:r>
              <a:rPr lang="ru-RU" sz="6300" dirty="0">
                <a:latin typeface="Corbel" panose="020B0503020204020204" pitchFamily="34" charset="0"/>
              </a:rPr>
              <a:t>, основатель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известной </a:t>
            </a:r>
            <a:r>
              <a:rPr lang="ru-RU" sz="6300" dirty="0">
                <a:latin typeface="Corbel" panose="020B0503020204020204" pitchFamily="34" charset="0"/>
              </a:rPr>
              <a:t>IT-компании, </a:t>
            </a:r>
            <a:r>
              <a:rPr lang="ru-RU" sz="6300" dirty="0" err="1">
                <a:latin typeface="Corbel" panose="020B0503020204020204" pitchFamily="34" charset="0"/>
              </a:rPr>
              <a:t>ультрамарафонец</a:t>
            </a:r>
            <a:r>
              <a:rPr lang="ru-RU" sz="6300" dirty="0">
                <a:latin typeface="Corbel" panose="020B0503020204020204" pitchFamily="34" charset="0"/>
              </a:rPr>
              <a:t>,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председатель </a:t>
            </a:r>
            <a:r>
              <a:rPr lang="ru-RU" sz="6300" dirty="0">
                <a:latin typeface="Corbel" panose="020B0503020204020204" pitchFamily="34" charset="0"/>
              </a:rPr>
              <a:t>Ассоциации триатлона Молдовы.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Подвергался </a:t>
            </a:r>
            <a:r>
              <a:rPr lang="ru-RU" sz="6300" b="1" dirty="0">
                <a:latin typeface="Corbel" panose="020B0503020204020204" pitchFamily="34" charset="0"/>
              </a:rPr>
              <a:t>ли он </a:t>
            </a:r>
            <a:r>
              <a:rPr lang="ru-RU" sz="6300" b="1" dirty="0" err="1">
                <a:latin typeface="Corbel" panose="020B0503020204020204" pitchFamily="34" charset="0"/>
              </a:rPr>
              <a:t>буллингу</a:t>
            </a:r>
            <a:r>
              <a:rPr lang="ru-RU" sz="6300" b="1" dirty="0">
                <a:latin typeface="Corbel" panose="020B0503020204020204" pitchFamily="34" charset="0"/>
              </a:rPr>
              <a:t> в школе</a:t>
            </a:r>
            <a:r>
              <a:rPr lang="ru-RU" sz="6300" b="1" dirty="0" smtClean="0">
                <a:latin typeface="Corbel" panose="020B0503020204020204" pitchFamily="34" charset="0"/>
              </a:rPr>
              <a:t>?</a:t>
            </a:r>
            <a:endParaRPr lang="ro-MD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vi-VN" sz="6300" dirty="0" smtClean="0">
                <a:latin typeface="Corbel" panose="020B0503020204020204" pitchFamily="34" charset="0"/>
              </a:rPr>
              <a:t>Dmitrii </a:t>
            </a:r>
            <a:r>
              <a:rPr lang="vi-VN" sz="6300" dirty="0">
                <a:latin typeface="Corbel" panose="020B0503020204020204" pitchFamily="34" charset="0"/>
              </a:rPr>
              <a:t>Voloșin e un influencer, fondator al </a:t>
            </a:r>
            <a:r>
              <a:rPr lang="vi-VN" sz="6300" dirty="0" smtClean="0">
                <a:latin typeface="Corbel" panose="020B0503020204020204" pitchFamily="34" charset="0"/>
              </a:rPr>
              <a:t>unei companii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vi-VN" sz="6300" dirty="0" smtClean="0">
                <a:latin typeface="Corbel" panose="020B0503020204020204" pitchFamily="34" charset="0"/>
              </a:rPr>
              <a:t>IT </a:t>
            </a:r>
            <a:r>
              <a:rPr lang="vi-VN" sz="6300" dirty="0">
                <a:latin typeface="Corbel" panose="020B0503020204020204" pitchFamily="34" charset="0"/>
              </a:rPr>
              <a:t>cunoscute, alergător </a:t>
            </a:r>
            <a:r>
              <a:rPr lang="vi-VN" sz="6300" dirty="0" smtClean="0">
                <a:latin typeface="Corbel" panose="020B0503020204020204" pitchFamily="34" charset="0"/>
              </a:rPr>
              <a:t>de</a:t>
            </a:r>
            <a:r>
              <a:rPr lang="ro-MO" sz="6300" dirty="0" smtClean="0">
                <a:latin typeface="Corbel" panose="020B0503020204020204" pitchFamily="34" charset="0"/>
              </a:rPr>
              <a:t> </a:t>
            </a:r>
            <a:r>
              <a:rPr lang="vi-VN" sz="6300" dirty="0" smtClean="0">
                <a:latin typeface="Corbel" panose="020B0503020204020204" pitchFamily="34" charset="0"/>
              </a:rPr>
              <a:t>ultramaraton</a:t>
            </a:r>
            <a:r>
              <a:rPr lang="vi-VN" sz="6300" dirty="0">
                <a:latin typeface="Corbel" panose="020B0503020204020204" pitchFamily="34" charset="0"/>
              </a:rPr>
              <a:t>, </a:t>
            </a:r>
            <a:r>
              <a:rPr lang="vi-VN" sz="6300" dirty="0" smtClean="0">
                <a:latin typeface="Corbel" panose="020B0503020204020204" pitchFamily="34" charset="0"/>
              </a:rPr>
              <a:t>președinte </a:t>
            </a:r>
            <a:r>
              <a:rPr lang="vi-VN" sz="6300" dirty="0">
                <a:latin typeface="Corbel" panose="020B0503020204020204" pitchFamily="34" charset="0"/>
              </a:rPr>
              <a:t>al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vi-VN" sz="6300" dirty="0" smtClean="0">
                <a:latin typeface="Corbel" panose="020B0503020204020204" pitchFamily="34" charset="0"/>
              </a:rPr>
              <a:t>Asociație </a:t>
            </a:r>
            <a:r>
              <a:rPr lang="vi-VN" sz="6300" dirty="0">
                <a:latin typeface="Corbel" panose="020B0503020204020204" pitchFamily="34" charset="0"/>
              </a:rPr>
              <a:t>de </a:t>
            </a:r>
            <a:r>
              <a:rPr lang="vi-VN" sz="6300" dirty="0" smtClean="0">
                <a:latin typeface="Corbel" panose="020B0503020204020204" pitchFamily="34" charset="0"/>
              </a:rPr>
              <a:t>Triatlon </a:t>
            </a:r>
            <a:r>
              <a:rPr lang="vi-VN" sz="6300" dirty="0">
                <a:latin typeface="Corbel" panose="020B0503020204020204" pitchFamily="34" charset="0"/>
              </a:rPr>
              <a:t>din Moldova. </a:t>
            </a:r>
            <a:r>
              <a:rPr lang="vi-VN" sz="6300" b="1" dirty="0" smtClean="0">
                <a:latin typeface="Corbel" panose="020B0503020204020204" pitchFamily="34" charset="0"/>
              </a:rPr>
              <a:t>A </a:t>
            </a:r>
            <a:r>
              <a:rPr lang="vi-VN" sz="6300" b="1" dirty="0">
                <a:latin typeface="Corbel" panose="020B0503020204020204" pitchFamily="34" charset="0"/>
              </a:rPr>
              <a:t>fost oare Dmitrii, </a:t>
            </a:r>
            <a:endParaRPr lang="ro-MD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vi-VN" sz="6300" b="1" dirty="0" smtClean="0">
                <a:latin typeface="Corbel" panose="020B0503020204020204" pitchFamily="34" charset="0"/>
              </a:rPr>
              <a:t>pe</a:t>
            </a:r>
            <a:r>
              <a:rPr lang="ro-MO" sz="6300" b="1" dirty="0" smtClean="0">
                <a:latin typeface="Corbel" panose="020B0503020204020204" pitchFamily="34" charset="0"/>
              </a:rPr>
              <a:t> </a:t>
            </a:r>
            <a:r>
              <a:rPr lang="vi-VN" sz="6300" b="1" dirty="0" smtClean="0">
                <a:latin typeface="Corbel" panose="020B0503020204020204" pitchFamily="34" charset="0"/>
              </a:rPr>
              <a:t>timp </a:t>
            </a:r>
            <a:r>
              <a:rPr lang="vi-VN" sz="6300" b="1" dirty="0">
                <a:latin typeface="Corbel" panose="020B0503020204020204" pitchFamily="34" charset="0"/>
              </a:rPr>
              <a:t>ce era elev, </a:t>
            </a:r>
            <a:r>
              <a:rPr lang="vi-VN" sz="6300" b="1" dirty="0" smtClean="0">
                <a:latin typeface="Corbel" panose="020B0503020204020204" pitchFamily="34" charset="0"/>
              </a:rPr>
              <a:t>jertfă </a:t>
            </a:r>
            <a:r>
              <a:rPr lang="vi-VN" sz="6300" b="1" dirty="0">
                <a:latin typeface="Corbel" panose="020B0503020204020204" pitchFamily="34" charset="0"/>
              </a:rPr>
              <a:t>a </a:t>
            </a:r>
            <a:r>
              <a:rPr lang="vi-VN" sz="6300" b="1" dirty="0" smtClean="0">
                <a:latin typeface="Corbel" panose="020B0503020204020204" pitchFamily="34" charset="0"/>
              </a:rPr>
              <a:t>bullying-ului</a:t>
            </a:r>
            <a:r>
              <a:rPr lang="vi-VN" sz="6300" b="1" dirty="0">
                <a:latin typeface="Corbel" panose="020B0503020204020204" pitchFamily="34" charset="0"/>
              </a:rPr>
              <a:t>?</a:t>
            </a:r>
            <a:endParaRPr lang="ru-RU" sz="6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100545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2" name="Google Shape;253;p20"/>
          <p:cNvSpPr txBox="1"/>
          <p:nvPr/>
        </p:nvSpPr>
        <p:spPr>
          <a:xfrm>
            <a:off x="292192" y="10374500"/>
            <a:ext cx="1341776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ОТВЕТ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sz="44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9802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97878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3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Верите ли вы, что, согласно исследованию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ЮНИСЕФ</a:t>
            </a:r>
            <a:r>
              <a:rPr lang="ru-RU" sz="7200" b="1" dirty="0">
                <a:latin typeface="Corbel" panose="020B0503020204020204" pitchFamily="34" charset="0"/>
              </a:rPr>
              <a:t>, больше 85% учащихся 6-12 классов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Республики </a:t>
            </a:r>
            <a:r>
              <a:rPr lang="ru-RU" sz="7200" b="1" dirty="0">
                <a:latin typeface="Corbel" panose="020B0503020204020204" pitchFamily="34" charset="0"/>
              </a:rPr>
              <a:t>Молдова подвергаются </a:t>
            </a:r>
            <a:r>
              <a:rPr lang="ru-RU" sz="7200" b="1" dirty="0" err="1">
                <a:latin typeface="Corbel" panose="020B0503020204020204" pitchFamily="34" charset="0"/>
              </a:rPr>
              <a:t>буллингу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adevărat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fals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, </a:t>
            </a:r>
            <a:r>
              <a:rPr lang="en-US" sz="7200" b="1" dirty="0" err="1">
                <a:latin typeface="Corbel" panose="020B0503020204020204" pitchFamily="34" charset="0"/>
              </a:rPr>
              <a:t>potrivit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unui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studiu</a:t>
            </a:r>
            <a:r>
              <a:rPr lang="en-US" sz="7200" b="1" dirty="0">
                <a:latin typeface="Corbel" panose="020B0503020204020204" pitchFamily="34" charset="0"/>
              </a:rPr>
              <a:t> al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UNICEF</a:t>
            </a:r>
            <a:r>
              <a:rPr lang="en-US" sz="7200" b="1" dirty="0">
                <a:latin typeface="Corbel" panose="020B0503020204020204" pitchFamily="34" charset="0"/>
              </a:rPr>
              <a:t>, </a:t>
            </a:r>
            <a:r>
              <a:rPr lang="en-US" sz="7200" b="1" dirty="0" err="1">
                <a:latin typeface="Corbel" panose="020B0503020204020204" pitchFamily="34" charset="0"/>
              </a:rPr>
              <a:t>peste</a:t>
            </a:r>
            <a:r>
              <a:rPr lang="en-US" sz="7200" b="1" dirty="0">
                <a:latin typeface="Corbel" panose="020B0503020204020204" pitchFamily="34" charset="0"/>
              </a:rPr>
              <a:t> 85% din </a:t>
            </a:r>
            <a:r>
              <a:rPr lang="en-US" sz="7200" b="1" dirty="0" err="1">
                <a:latin typeface="Corbel" panose="020B0503020204020204" pitchFamily="34" charset="0"/>
              </a:rPr>
              <a:t>elevii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claselor</a:t>
            </a:r>
            <a:r>
              <a:rPr lang="en-US" sz="7200" b="1" dirty="0">
                <a:latin typeface="Corbel" panose="020B0503020204020204" pitchFamily="34" charset="0"/>
              </a:rPr>
              <a:t> a </a:t>
            </a:r>
            <a:r>
              <a:rPr lang="en-US" sz="7200" b="1" dirty="0" err="1">
                <a:latin typeface="Corbel" panose="020B0503020204020204" pitchFamily="34" charset="0"/>
              </a:rPr>
              <a:t>șasea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–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a </a:t>
            </a:r>
            <a:r>
              <a:rPr lang="en-US" sz="7200" b="1" dirty="0" err="1">
                <a:latin typeface="Corbel" panose="020B0503020204020204" pitchFamily="34" charset="0"/>
              </a:rPr>
              <a:t>douăsprezecea</a:t>
            </a:r>
            <a:r>
              <a:rPr lang="en-US" sz="7200" b="1" dirty="0">
                <a:latin typeface="Corbel" panose="020B0503020204020204" pitchFamily="34" charset="0"/>
              </a:rPr>
              <a:t> din </a:t>
            </a:r>
            <a:r>
              <a:rPr lang="en-US" sz="7200" b="1" dirty="0" err="1">
                <a:latin typeface="Corbel" panose="020B0503020204020204" pitchFamily="34" charset="0"/>
              </a:rPr>
              <a:t>Republica</a:t>
            </a:r>
            <a:r>
              <a:rPr lang="en-US" sz="7200" b="1" dirty="0">
                <a:latin typeface="Corbel" panose="020B0503020204020204" pitchFamily="34" charset="0"/>
              </a:rPr>
              <a:t> Moldova </a:t>
            </a:r>
            <a:r>
              <a:rPr lang="en-US" sz="7200" b="1" dirty="0" err="1">
                <a:latin typeface="Corbel" panose="020B0503020204020204" pitchFamily="34" charset="0"/>
              </a:rPr>
              <a:t>sunt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sau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au </a:t>
            </a:r>
            <a:r>
              <a:rPr lang="en-US" sz="7200" b="1" dirty="0" err="1">
                <a:latin typeface="Corbel" panose="020B0503020204020204" pitchFamily="34" charset="0"/>
              </a:rPr>
              <a:t>fost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jertfe</a:t>
            </a:r>
            <a:r>
              <a:rPr lang="en-US" sz="7200" b="1" dirty="0">
                <a:latin typeface="Corbel" panose="020B0503020204020204" pitchFamily="34" charset="0"/>
              </a:rPr>
              <a:t> ale bullying-</a:t>
            </a:r>
            <a:r>
              <a:rPr lang="en-US" sz="7200" b="1" dirty="0" err="1">
                <a:latin typeface="Corbel" panose="020B0503020204020204" pitchFamily="34" charset="0"/>
              </a:rPr>
              <a:t>ului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sp>
        <p:nvSpPr>
          <p:cNvPr id="17" name="Google Shape;253;p20"/>
          <p:cNvSpPr txBox="1"/>
          <p:nvPr/>
        </p:nvSpPr>
        <p:spPr>
          <a:xfrm>
            <a:off x="292192" y="10374500"/>
            <a:ext cx="1341776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ОТВЕТ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sz="44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8673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97878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3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Верите ли вы, что, согласно исследованию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ЮНИСЕФ</a:t>
            </a:r>
            <a:r>
              <a:rPr lang="ru-RU" sz="7200" b="1" dirty="0">
                <a:latin typeface="Corbel" panose="020B0503020204020204" pitchFamily="34" charset="0"/>
              </a:rPr>
              <a:t>, больше 85% учащихся 6-12 классов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Республики </a:t>
            </a:r>
            <a:r>
              <a:rPr lang="ru-RU" sz="7200" b="1" dirty="0">
                <a:latin typeface="Corbel" panose="020B0503020204020204" pitchFamily="34" charset="0"/>
              </a:rPr>
              <a:t>Молдова подвергаются </a:t>
            </a:r>
            <a:r>
              <a:rPr lang="ru-RU" sz="7200" b="1" dirty="0" err="1">
                <a:latin typeface="Corbel" panose="020B0503020204020204" pitchFamily="34" charset="0"/>
              </a:rPr>
              <a:t>буллингу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adevărat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fals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, </a:t>
            </a:r>
            <a:r>
              <a:rPr lang="en-US" sz="7200" b="1" dirty="0" err="1">
                <a:latin typeface="Corbel" panose="020B0503020204020204" pitchFamily="34" charset="0"/>
              </a:rPr>
              <a:t>potrivit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unui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studiu</a:t>
            </a:r>
            <a:r>
              <a:rPr lang="en-US" sz="7200" b="1" dirty="0">
                <a:latin typeface="Corbel" panose="020B0503020204020204" pitchFamily="34" charset="0"/>
              </a:rPr>
              <a:t> al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UNICEF</a:t>
            </a:r>
            <a:r>
              <a:rPr lang="en-US" sz="7200" b="1" dirty="0">
                <a:latin typeface="Corbel" panose="020B0503020204020204" pitchFamily="34" charset="0"/>
              </a:rPr>
              <a:t>, </a:t>
            </a:r>
            <a:r>
              <a:rPr lang="en-US" sz="7200" b="1" dirty="0" err="1">
                <a:latin typeface="Corbel" panose="020B0503020204020204" pitchFamily="34" charset="0"/>
              </a:rPr>
              <a:t>peste</a:t>
            </a:r>
            <a:r>
              <a:rPr lang="en-US" sz="7200" b="1" dirty="0">
                <a:latin typeface="Corbel" panose="020B0503020204020204" pitchFamily="34" charset="0"/>
              </a:rPr>
              <a:t> 85% din </a:t>
            </a:r>
            <a:r>
              <a:rPr lang="en-US" sz="7200" b="1" dirty="0" err="1">
                <a:latin typeface="Corbel" panose="020B0503020204020204" pitchFamily="34" charset="0"/>
              </a:rPr>
              <a:t>elevii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claselor</a:t>
            </a:r>
            <a:r>
              <a:rPr lang="en-US" sz="7200" b="1" dirty="0">
                <a:latin typeface="Corbel" panose="020B0503020204020204" pitchFamily="34" charset="0"/>
              </a:rPr>
              <a:t> a </a:t>
            </a:r>
            <a:r>
              <a:rPr lang="en-US" sz="7200" b="1" dirty="0" err="1">
                <a:latin typeface="Corbel" panose="020B0503020204020204" pitchFamily="34" charset="0"/>
              </a:rPr>
              <a:t>șasea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–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a </a:t>
            </a:r>
            <a:r>
              <a:rPr lang="en-US" sz="7200" b="1" dirty="0" err="1">
                <a:latin typeface="Corbel" panose="020B0503020204020204" pitchFamily="34" charset="0"/>
              </a:rPr>
              <a:t>douăsprezecea</a:t>
            </a:r>
            <a:r>
              <a:rPr lang="en-US" sz="7200" b="1" dirty="0">
                <a:latin typeface="Corbel" panose="020B0503020204020204" pitchFamily="34" charset="0"/>
              </a:rPr>
              <a:t> din </a:t>
            </a:r>
            <a:r>
              <a:rPr lang="en-US" sz="7200" b="1" dirty="0" err="1">
                <a:latin typeface="Corbel" panose="020B0503020204020204" pitchFamily="34" charset="0"/>
              </a:rPr>
              <a:t>Republica</a:t>
            </a:r>
            <a:r>
              <a:rPr lang="en-US" sz="7200" b="1" dirty="0">
                <a:latin typeface="Corbel" panose="020B0503020204020204" pitchFamily="34" charset="0"/>
              </a:rPr>
              <a:t> Moldova </a:t>
            </a:r>
            <a:r>
              <a:rPr lang="en-US" sz="7200" b="1" dirty="0" err="1">
                <a:latin typeface="Corbel" panose="020B0503020204020204" pitchFamily="34" charset="0"/>
              </a:rPr>
              <a:t>sunt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sau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au </a:t>
            </a:r>
            <a:r>
              <a:rPr lang="en-US" sz="7200" b="1" dirty="0" err="1">
                <a:latin typeface="Corbel" panose="020B0503020204020204" pitchFamily="34" charset="0"/>
              </a:rPr>
              <a:t>fost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jertfe</a:t>
            </a:r>
            <a:r>
              <a:rPr lang="en-US" sz="7200" b="1" dirty="0">
                <a:latin typeface="Corbel" panose="020B0503020204020204" pitchFamily="34" charset="0"/>
              </a:rPr>
              <a:t> ale bullying-</a:t>
            </a:r>
            <a:r>
              <a:rPr lang="en-US" sz="7200" b="1" dirty="0" err="1">
                <a:latin typeface="Corbel" panose="020B0503020204020204" pitchFamily="34" charset="0"/>
              </a:rPr>
              <a:t>ului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sp>
        <p:nvSpPr>
          <p:cNvPr id="17" name="Google Shape;253;p20"/>
          <p:cNvSpPr txBox="1"/>
          <p:nvPr/>
        </p:nvSpPr>
        <p:spPr>
          <a:xfrm>
            <a:off x="292192" y="10374500"/>
            <a:ext cx="1341776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ОТВЕТ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sz="44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9279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55;p12"/>
          <p:cNvSpPr txBox="1">
            <a:spLocks/>
          </p:cNvSpPr>
          <p:nvPr/>
        </p:nvSpPr>
        <p:spPr>
          <a:xfrm>
            <a:off x="956392" y="657776"/>
            <a:ext cx="83971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4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90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Какая клавиша появляется в финале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социального </a:t>
            </a:r>
            <a:r>
              <a:rPr lang="ru-RU" sz="7200" b="1" dirty="0">
                <a:latin typeface="Corbel" panose="020B0503020204020204" pitchFamily="34" charset="0"/>
              </a:rPr>
              <a:t>ролика с призывом искоренить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err="1" smtClean="0">
                <a:latin typeface="Corbel" panose="020B0503020204020204" pitchFamily="34" charset="0"/>
              </a:rPr>
              <a:t>кибербуллинг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en-US" sz="7200" b="1" dirty="0" err="1">
                <a:latin typeface="Corbel" panose="020B0503020204020204" pitchFamily="34" charset="0"/>
              </a:rPr>
              <a:t>tastă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apare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finalul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videoului</a:t>
            </a:r>
            <a:r>
              <a:rPr lang="en-US" sz="7200" b="1" dirty="0">
                <a:latin typeface="Corbel" panose="020B0503020204020204" pitchFamily="34" charset="0"/>
              </a:rPr>
              <a:t> care </a:t>
            </a:r>
            <a:r>
              <a:rPr lang="en-US" sz="7200" b="1" dirty="0" err="1">
                <a:latin typeface="Corbel" panose="020B0503020204020204" pitchFamily="34" charset="0"/>
              </a:rPr>
              <a:t>descrie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importanța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eliminării</a:t>
            </a:r>
            <a:r>
              <a:rPr lang="en-US" sz="7200" b="1" dirty="0">
                <a:latin typeface="Corbel" panose="020B0503020204020204" pitchFamily="34" charset="0"/>
              </a:rPr>
              <a:t> cyberbullying-</a:t>
            </a:r>
            <a:r>
              <a:rPr lang="en-US" sz="7200" b="1" dirty="0" err="1">
                <a:latin typeface="Corbel" panose="020B0503020204020204" pitchFamily="34" charset="0"/>
              </a:rPr>
              <a:t>ului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1141179"/>
            <a:ext cx="10922000" cy="59443"/>
          </a:xfrm>
          <a:prstGeom prst="rect">
            <a:avLst/>
          </a:prstGeom>
        </p:spPr>
      </p:pic>
      <p:sp>
        <p:nvSpPr>
          <p:cNvPr id="17" name="Google Shape;253;p20"/>
          <p:cNvSpPr txBox="1"/>
          <p:nvPr/>
        </p:nvSpPr>
        <p:spPr>
          <a:xfrm>
            <a:off x="292192" y="10374500"/>
            <a:ext cx="1341776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ОТВЕТ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ro-RO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sz="44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2746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3534</TotalTime>
  <Words>1431</Words>
  <Application>Microsoft Office PowerPoint</Application>
  <PresentationFormat>Произвольный</PresentationFormat>
  <Paragraphs>209</Paragraphs>
  <Slides>24</Slides>
  <Notes>23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480</cp:revision>
  <dcterms:modified xsi:type="dcterms:W3CDTF">2021-01-13T13:36:21Z</dcterms:modified>
</cp:coreProperties>
</file>