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custDataLst>
    <p:tags r:id="rId17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33CB3-7F95-41E1-81BF-E8064342392D}" type="datetime1">
              <a:rPr lang="ru-RU" smtClean="0"/>
              <a:t>вс 15.12.2024г.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C10190-6A87-4EFF-B67B-FD2B4955DE6B}" type="datetime1">
              <a:rPr lang="ru-RU" noProof="0" smtClean="0"/>
              <a:t>вс 15.12.2024г.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04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invGray"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ct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63D273F9-4EFF-4F0B-9DF4-01F988EA6D1E}" type="datetime1">
              <a:rPr lang="ru-RU" smtClean="0"/>
              <a:t>вс 15.12.2024г.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A3FD9A-4A31-4F86-93A4-8837C3CDE1A3}" type="datetime1">
              <a:rPr lang="ru-RU" smtClean="0"/>
              <a:t>вс 15.12.2024г.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  <a:p>
            <a:pPr lvl="5" rtl="0"/>
            <a:r>
              <a:rPr lang="ru-RU"/>
              <a:t>Шестой</a:t>
            </a:r>
          </a:p>
          <a:p>
            <a:pPr lvl="6" rtl="0"/>
            <a:r>
              <a:rPr lang="ru-RU"/>
              <a:t>Седьмой</a:t>
            </a:r>
          </a:p>
          <a:p>
            <a:pPr lvl="7" rtl="0"/>
            <a:r>
              <a:rPr lang="ru-RU"/>
              <a:t>Восьмой</a:t>
            </a:r>
          </a:p>
          <a:p>
            <a:pPr lvl="8" rtl="0"/>
            <a:r>
              <a:rPr lang="ru-RU"/>
              <a:t>Девятый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38ABFFF7-E2BC-4B90-8333-1B79B63513B3}" type="datetime1">
              <a:rPr lang="ru-RU" smtClean="0"/>
              <a:t>вс 15.12.2024г.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5199" y="3355758"/>
            <a:ext cx="7424739" cy="975683"/>
          </a:xfrm>
        </p:spPr>
        <p:txBody>
          <a:bodyPr rtlCol="0"/>
          <a:lstStyle/>
          <a:p>
            <a:pPr rtl="0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числа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308549"/>
          </a:xfrm>
        </p:spPr>
        <p:txBody>
          <a:bodyPr rtlCol="0">
            <a:normAutofit/>
          </a:bodyPr>
          <a:lstStyle/>
          <a:p>
            <a:pPr rtl="0"/>
            <a:r>
              <a:rPr lang="ru-RU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к докладу подготовил учащийся 11 «А» класса Шкилевич Антон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A6EA8-FB8A-555D-E08E-A5905015C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30" y="466343"/>
            <a:ext cx="11499540" cy="1362113"/>
          </a:xfrm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Формулы представления комплексного числа</a:t>
            </a:r>
            <a:endParaRPr lang="ru-RU" sz="4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516971-40E1-4DAE-0B53-C33977D62A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46230" y="1961965"/>
            <a:ext cx="11499540" cy="4429692"/>
          </a:xfrm>
          <a:blipFill>
            <a:blip r:embed="rId2"/>
            <a:stretch>
              <a:fillRect b="-1100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11052401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A6EA8-FB8A-555D-E08E-A5905015C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30" y="466343"/>
            <a:ext cx="11499540" cy="1362113"/>
          </a:xfrm>
        </p:spPr>
        <p:txBody>
          <a:bodyPr>
            <a:no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Применение комплексных чисел в повседневной жизни</a:t>
            </a:r>
            <a:endParaRPr lang="ru-RU" sz="3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516971-40E1-4DAE-0B53-C33977D62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30" y="1961965"/>
            <a:ext cx="5024760" cy="4776186"/>
          </a:xfrm>
        </p:spPr>
        <p:txBody>
          <a:bodyPr anchor="ctr">
            <a:noAutofit/>
          </a:bodyPr>
          <a:lstStyle/>
          <a:p>
            <a:pPr marL="355600" lvl="0" indent="-355600" algn="just"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Электротехника и электроника;</a:t>
            </a:r>
          </a:p>
          <a:p>
            <a:pPr marL="355600" lvl="0" indent="-355600" algn="just"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Сейсмология;</a:t>
            </a:r>
          </a:p>
          <a:p>
            <a:pPr marL="355600" lvl="0" indent="-355600" algn="just"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Квантовая механика;</a:t>
            </a:r>
          </a:p>
          <a:p>
            <a:pPr marL="355600" lvl="0" indent="-355600" algn="just"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Графика и анимация;</a:t>
            </a:r>
          </a:p>
          <a:p>
            <a:pPr marL="355600" lvl="0" indent="-355600" algn="just"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Обработка сигналов;</a:t>
            </a:r>
            <a:endParaRPr lang="ru-RU" sz="2000" b="1">
              <a:effectLst/>
              <a:latin typeface="Times New Roman" panose="02020603050405020304" pitchFamily="18" charset="0"/>
              <a:ea typeface="Times New Roman" pitchFamily="18" charset="0"/>
            </a:endParaRPr>
          </a:p>
          <a:p>
            <a:pPr marL="355600" lvl="0" indent="-355600" algn="just"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Навигация и GPS;</a:t>
            </a:r>
          </a:p>
          <a:p>
            <a:pPr marL="355600" lvl="0" indent="-355600" algn="just"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Машинное обучение и искусственный интеллект;</a:t>
            </a:r>
          </a:p>
          <a:p>
            <a:pPr marL="355600" lvl="0" indent="-355600" algn="just"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Теория управления;</a:t>
            </a:r>
          </a:p>
          <a:p>
            <a:pPr marL="355600" lvl="0" indent="-355600" algn="just">
              <a:buFont typeface="Wingdings" panose="05000000000000000000" pitchFamily="2" charset="2"/>
              <a:buChar char="ü"/>
              <a:tabLst>
                <a:tab pos="180340" algn="l"/>
              </a:tabLst>
            </a:pPr>
            <a:r>
              <a:rPr lang="ru-RU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Медицинская визуализация.</a:t>
            </a:r>
            <a:endParaRPr lang="ru-RU" sz="20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текст, зарисовка, рукописный текст, Шрифт">
            <a:extLst>
              <a:ext uri="{FF2B5EF4-FFF2-40B4-BE49-F238E27FC236}">
                <a16:creationId xmlns:a16="http://schemas.microsoft.com/office/drawing/2014/main" id="{3862D3BC-4944-8D49-C18E-58C190A7B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97" y="2059618"/>
            <a:ext cx="6115173" cy="454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86793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A6EA8-FB8A-555D-E08E-A5905015C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5000" b="1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Итоги</a:t>
            </a:r>
            <a:endParaRPr lang="ru-RU" sz="5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516971-40E1-4DAE-0B53-C33977D62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30" y="2086253"/>
            <a:ext cx="5921406" cy="4429692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n-US" sz="18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ru-RU" sz="18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Итак, комплексные числа – это мощный инструмент, который проложил путь к решению множества математических и практических задач. Их история показывает, как первоначально абстрактное и даже спорное понятие стало основополагающим элементом современной науки и техники. Благодаря трудам и открытиям таких математиков, как Никколо Тарталья, Карл Фридрих Гаусс, Уильям Гамильтон, Леонард Эйлер и Абрахам де Муавр, теория комплексных чисел прошла долгий путь от своих истоков до нынешнего состояния.</a:t>
            </a:r>
            <a:endParaRPr lang="en-US" sz="2400">
              <a:solidFill>
                <a:schemeClr val="tx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вода, Бирюза, Цвет морской волны, синий">
            <a:extLst>
              <a:ext uri="{FF2B5EF4-FFF2-40B4-BE49-F238E27FC236}">
                <a16:creationId xmlns:a16="http://schemas.microsoft.com/office/drawing/2014/main" id="{14667983-79EC-4A5C-82EB-2CFA57CB0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08" y="2086253"/>
            <a:ext cx="5249662" cy="442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9908610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5F4A2-311E-BEA9-D790-77D5D0632A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8197855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A6EA8-FB8A-555D-E08E-A5905015C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516971-40E1-4DAE-0B53-C33977D62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30" y="1961965"/>
            <a:ext cx="5921406" cy="4429692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	</a:t>
            </a:r>
            <a:r>
              <a:rPr lang="ru-RU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Компле́ксные</a:t>
            </a:r>
            <a:r>
              <a:rPr lang="ru-RU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числа</a:t>
            </a:r>
            <a:r>
              <a:rPr lang="ru-RU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(от лат. </a:t>
            </a:r>
            <a:r>
              <a:rPr lang="la-Latn" sz="2400" i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Complexus</a:t>
            </a:r>
            <a:r>
              <a:rPr lang="la-Latn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– связь, сочетание) – числа вида 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 </a:t>
            </a:r>
            <a:r>
              <a:rPr lang="ru-RU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+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bi</a:t>
            </a:r>
            <a:r>
              <a:rPr lang="ru-RU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где 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и 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– вещественные числа, а 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</a:t>
            </a:r>
            <a:r>
              <a:rPr lang="ru-RU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 –мнимая единица, то есть число, для которого выполняется равенство: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</a:t>
            </a:r>
            <a:r>
              <a:rPr lang="ru-RU" sz="2400" b="1" baseline="30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r>
              <a:rPr lang="ru-RU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= –1</a:t>
            </a:r>
            <a:r>
              <a:rPr lang="ru-RU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Множество комплексных чисел обычно обозначается символом </a:t>
            </a:r>
            <a:r>
              <a:rPr lang="ru-RU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ℂ</a:t>
            </a:r>
            <a:r>
              <a:rPr lang="ru-RU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</a:t>
            </a:r>
            <a:endParaRPr lang="en-US" sz="24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  <p:pic>
        <p:nvPicPr>
          <p:cNvPr id="4" name="Рисунок 3" descr="Изображение выглядит как текст, круг, снимок экрана, Шрифт">
            <a:extLst>
              <a:ext uri="{FF2B5EF4-FFF2-40B4-BE49-F238E27FC236}">
                <a16:creationId xmlns:a16="http://schemas.microsoft.com/office/drawing/2014/main" id="{17F924C3-898C-2C5F-CE41-4CAC7A5F8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211" y="1961965"/>
            <a:ext cx="5274559" cy="455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40047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A6EA8-FB8A-555D-E08E-A5905015C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29" y="466343"/>
            <a:ext cx="11452193" cy="1362113"/>
          </a:xfrm>
        </p:spPr>
        <p:txBody>
          <a:bodyPr>
            <a:norm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kern="1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История развития понятия комплексных чисел</a:t>
            </a:r>
            <a:endParaRPr lang="ru-RU" sz="4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516971-40E1-4DAE-0B53-C33977D62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78" y="2148396"/>
            <a:ext cx="6708558" cy="4243261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en-US" sz="2000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ru-RU" sz="2000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Древние греки, такие как Пифагор и Евклид, работали с геометрическими концепциями и избегали использования отрицательных чисел. Для них отрицательные числа были абсурдными, а мнимые числа не могли быть даже воображаемыми.</a:t>
            </a:r>
            <a:endParaRPr lang="ru-RU" sz="2000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Комплексные числа возникли в контексте решения кубических уравнений. Итальянский математик Джироламо Кардано (1501–1576) в своей книге "Арс </a:t>
            </a:r>
            <a:r>
              <a:rPr lang="ru-RU" sz="2000" kern="1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магна</a:t>
            </a:r>
            <a:r>
              <a:rPr lang="ru-RU" sz="2000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" (1545) представил формулы для решения кубических уравнений. Хотя он сам считал мнимые числа математической хитростью, это стало важным шагом вперед.</a:t>
            </a:r>
            <a:endParaRPr lang="ru-RU" sz="2000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обувь, одежда, текст, плакат">
            <a:extLst>
              <a:ext uri="{FF2B5EF4-FFF2-40B4-BE49-F238E27FC236}">
                <a16:creationId xmlns:a16="http://schemas.microsoft.com/office/drawing/2014/main" id="{6DAFB24D-86EF-FFC6-BFF9-386702750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7" t="33655" r="38510" b="14300"/>
          <a:stretch>
            <a:fillRect/>
          </a:stretch>
        </p:blipFill>
        <p:spPr>
          <a:xfrm>
            <a:off x="7333498" y="2148396"/>
            <a:ext cx="4464924" cy="4243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835337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A6EA8-FB8A-555D-E08E-A5905015C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4617" y="439709"/>
            <a:ext cx="5298193" cy="1362113"/>
          </a:xfrm>
        </p:spPr>
        <p:txBody>
          <a:bodyPr>
            <a:noAutofit/>
          </a:bodyPr>
          <a:lstStyle/>
          <a:p>
            <a:pPr algn="ctr"/>
            <a:r>
              <a:rPr lang="ru-RU" sz="44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Н. Тарталья</a:t>
            </a:r>
            <a:br>
              <a:rPr lang="ru-RU" sz="44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ru-RU" sz="44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(1499–1557)</a:t>
            </a:r>
            <a:endParaRPr lang="ru-RU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516971-40E1-4DAE-0B53-C33977D62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857" y="2139518"/>
            <a:ext cx="5663953" cy="4429692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ru-RU" sz="20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	Никколо Тарталья был итальянским математиком, который внес значительный вклад в решение алгебраических уравнений. Хотя он не работал непосредственно с комплексными числами, его исследования в области кубических уравнений привели к необходимости решения уравнений, имеющих комплексные корни. Тарталья был одним из первых, кто начал использовать символику для обозначения корней, что стало важным шагом к пониманию и принятию комплексных чисел в математике.</a:t>
            </a:r>
            <a:endParaRPr lang="en-US" sz="2000">
              <a:solidFill>
                <a:schemeClr val="tx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  <p:pic>
        <p:nvPicPr>
          <p:cNvPr id="6" name="Рисунок 5" descr="Изображение выглядит как рисунок, зарисовка, человек, искусство">
            <a:extLst>
              <a:ext uri="{FF2B5EF4-FFF2-40B4-BE49-F238E27FC236}">
                <a16:creationId xmlns:a16="http://schemas.microsoft.com/office/drawing/2014/main" id="{A18D932B-BD8A-AF3D-37D5-06BAAB48A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75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44039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A6EA8-FB8A-555D-E08E-A5905015C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109" y="466343"/>
            <a:ext cx="5298193" cy="1362113"/>
          </a:xfrm>
        </p:spPr>
        <p:txBody>
          <a:bodyPr>
            <a:noAutofit/>
          </a:bodyPr>
          <a:lstStyle/>
          <a:p>
            <a:pPr algn="ctr"/>
            <a:r>
              <a:rPr lang="ru-RU" sz="44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К. Гаусс</a:t>
            </a:r>
            <a:br>
              <a:rPr lang="ru-RU" sz="44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ru-RU" sz="44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(1777–1855)</a:t>
            </a:r>
            <a:endParaRPr lang="ru-RU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516971-40E1-4DAE-0B53-C33977D62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8" y="2104007"/>
            <a:ext cx="6232125" cy="4429692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ru-RU" sz="18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	Карл Фридрих Гаусс считается одним из основоположников теории комплексных чисел. В своей работе "О начатках арифметики" (1801) он впервые формально ввел понятие комплексных чисел и представил их в алгебраической форме </a:t>
            </a:r>
            <a:r>
              <a:rPr lang="ru-RU" sz="1800" b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 + bi</a:t>
            </a:r>
            <a:r>
              <a:rPr lang="ru-RU" sz="18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где </a:t>
            </a:r>
            <a:r>
              <a:rPr lang="ru-RU" sz="1800" b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</a:t>
            </a:r>
            <a:r>
              <a:rPr lang="ru-RU" sz="18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и </a:t>
            </a:r>
            <a:r>
              <a:rPr lang="ru-RU" sz="1800" b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b</a:t>
            </a:r>
            <a:r>
              <a:rPr lang="ru-RU" sz="18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— действительные числа, а </a:t>
            </a:r>
            <a:r>
              <a:rPr lang="ru-RU" sz="1800" b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</a:t>
            </a:r>
            <a:r>
              <a:rPr lang="ru-RU" sz="18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— мнимая единица, такая что </a:t>
            </a:r>
            <a:r>
              <a:rPr lang="ru-RU" sz="1800" b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</a:t>
            </a:r>
            <a:r>
              <a:rPr lang="ru-RU" sz="1800" b="1" baseline="300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</a:t>
            </a:r>
            <a:r>
              <a:rPr lang="ru-RU" sz="1800" b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= –1</a:t>
            </a:r>
            <a:r>
              <a:rPr lang="ru-RU" sz="18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. Гаусс также доказал теорему о том, что каждое ненулевое комплексное число можно представить в полярной форме, что стало основой для дальнейшего изучения комплексных чисел. Он также сформулировал теорему о корнях многочлена, утверждающую, что каждый многочлен степени </a:t>
            </a:r>
            <a:r>
              <a:rPr lang="ru-RU" sz="1800" b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 </a:t>
            </a:r>
            <a:r>
              <a:rPr lang="ru-RU" sz="18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имеет ровно </a:t>
            </a:r>
            <a:r>
              <a:rPr lang="ru-RU" sz="1800" b="1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</a:t>
            </a:r>
            <a:r>
              <a:rPr lang="ru-RU" sz="18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корней в комплексных числах, что является основным результатом в алгебре.</a:t>
            </a:r>
            <a:endParaRPr lang="en-US" sz="2000">
              <a:solidFill>
                <a:schemeClr val="tx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  <p:pic>
        <p:nvPicPr>
          <p:cNvPr id="5" name="Рисунок 4" descr="Изображение выглядит как Человеческое лицо, картина, портрет, искусство">
            <a:extLst>
              <a:ext uri="{FF2B5EF4-FFF2-40B4-BE49-F238E27FC236}">
                <a16:creationId xmlns:a16="http://schemas.microsoft.com/office/drawing/2014/main" id="{8A78C087-913E-6787-B88C-22BD7461D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503" y="0"/>
            <a:ext cx="511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4643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A6EA8-FB8A-555D-E08E-A5905015C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581" y="457465"/>
            <a:ext cx="6587229" cy="1362113"/>
          </a:xfrm>
        </p:spPr>
        <p:txBody>
          <a:bodyPr>
            <a:noAutofit/>
          </a:bodyPr>
          <a:lstStyle/>
          <a:p>
            <a:pPr algn="ctr"/>
            <a:r>
              <a:rPr lang="ru-RU" sz="44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В. Гамильтон</a:t>
            </a:r>
            <a:br>
              <a:rPr lang="ru-RU" sz="44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ru-RU" sz="44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(1805–1865)</a:t>
            </a:r>
            <a:endParaRPr lang="ru-RU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516971-40E1-4DAE-0B53-C33977D62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581" y="2139518"/>
            <a:ext cx="6587229" cy="4429692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ru-RU" sz="180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	Уильям Гамильтон сделал значительный вклад в развитие теории комплексных чисел через свои исследования в области кватернионов. Хотя кватернионы — это расширение комплексных чисел, его работа помогла понять структуру и свойства многомерных чисел. Гамильтон ввел концепцию "мнимого" числа, что позволяло расширить понятие числа за пределы действительных чисел. Его работа также подтолкнула к дальнейшему изучению алгебраических структур и их применения в физике и инженерии.</a:t>
            </a:r>
            <a:endParaRPr lang="en-US" sz="2000">
              <a:solidFill>
                <a:schemeClr val="tx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  <p:pic>
        <p:nvPicPr>
          <p:cNvPr id="5" name="Рисунок 4" descr="Изображение выглядит как портрет, Человеческое лицо, одежда, картина">
            <a:extLst>
              <a:ext uri="{FF2B5EF4-FFF2-40B4-BE49-F238E27FC236}">
                <a16:creationId xmlns:a16="http://schemas.microsoft.com/office/drawing/2014/main" id="{1614CA05-4F6F-1446-47E4-1177DB60B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92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81050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A6EA8-FB8A-555D-E08E-A5905015C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6343"/>
            <a:ext cx="6702024" cy="1362113"/>
          </a:xfrm>
        </p:spPr>
        <p:txBody>
          <a:bodyPr>
            <a:noAutofit/>
          </a:bodyPr>
          <a:lstStyle/>
          <a:p>
            <a:pPr algn="ctr"/>
            <a:r>
              <a:rPr lang="ru-RU" sz="44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Л. Эйлер</a:t>
            </a:r>
            <a:br>
              <a:rPr lang="ru-RU" sz="44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ru-RU" sz="44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(1707–1783)</a:t>
            </a:r>
            <a:endParaRPr lang="ru-RU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516971-40E1-4DAE-0B53-C33977D62A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75208" y="2128382"/>
            <a:ext cx="6098959" cy="4429692"/>
          </a:xfrm>
          <a:blipFill>
            <a:blip r:embed="rId2"/>
            <a:stretch>
              <a:fillRect l="-999" r="-2198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pic>
        <p:nvPicPr>
          <p:cNvPr id="6" name="Рисунок 5" descr="Изображение выглядит как Человеческое лицо, одежда, картина, человек">
            <a:extLst>
              <a:ext uri="{FF2B5EF4-FFF2-40B4-BE49-F238E27FC236}">
                <a16:creationId xmlns:a16="http://schemas.microsoft.com/office/drawing/2014/main" id="{ABE775E0-CDF4-7BD8-E913-CB4E21955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023" y="0"/>
            <a:ext cx="5489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84065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A6EA8-FB8A-555D-E08E-A5905015C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620" y="448588"/>
            <a:ext cx="6365380" cy="1362113"/>
          </a:xfrm>
        </p:spPr>
        <p:txBody>
          <a:bodyPr>
            <a:noAutofit/>
          </a:bodyPr>
          <a:lstStyle/>
          <a:p>
            <a:pPr algn="ctr"/>
            <a:r>
              <a:rPr lang="ru-RU" sz="44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А. де Муавра</a:t>
            </a:r>
            <a:br>
              <a:rPr lang="ru-RU" sz="44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</a:br>
            <a:r>
              <a:rPr lang="ru-RU" sz="4400" b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(1667–1754)</a:t>
            </a:r>
            <a:endParaRPr lang="ru-RU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516971-40E1-4DAE-0B53-C33977D62A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096000" y="2119504"/>
            <a:ext cx="5826621" cy="4429692"/>
          </a:xfrm>
          <a:blipFill>
            <a:blip r:embed="rId2"/>
            <a:stretch>
              <a:fillRect l="-1046" r="-2197"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pic>
        <p:nvPicPr>
          <p:cNvPr id="5" name="Рисунок 4" descr="Изображение выглядит как Человеческое лицо, портрет, одежда, Стиль ретро">
            <a:extLst>
              <a:ext uri="{FF2B5EF4-FFF2-40B4-BE49-F238E27FC236}">
                <a16:creationId xmlns:a16="http://schemas.microsoft.com/office/drawing/2014/main" id="{BC84735B-0041-FA07-8C94-C02B9D667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26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674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A6EA8-FB8A-555D-E08E-A5905015C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арифметика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516971-40E1-4DAE-0B53-C33977D62A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46230" y="1828456"/>
            <a:ext cx="11478826" cy="490081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82444104"/>
      </p:ext>
    </p:extLst>
  </p:cSld>
  <p:clrMapOvr>
    <a:masterClrMapping/>
  </p:clrMapOvr>
  <p:transition spd="slow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Школьные предметы 16: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19_TF03462902_TF03462902.potx" id="{BAC63EC1-72D2-48C1-B41B-534A4895C3B1}" vid="{6FF2C71A-6631-4AB1-81A9-F18F0A42702E}"/>
    </a:ext>
  </a:extLst>
</a:theme>
</file>

<file path=ppt/theme/theme2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учебных предметов с рисунками на школьной доске (широкоэкранный формат)</Template>
  <TotalTime>45</TotalTime>
  <Words>587</Words>
  <Application>Microsoft Office PowerPoint</Application>
  <PresentationFormat>Широкоэкранный</PresentationFormat>
  <Paragraphs>35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Aptos</vt:lpstr>
      <vt:lpstr>Calibri</vt:lpstr>
      <vt:lpstr>Times New Roman</vt:lpstr>
      <vt:lpstr>Wingdings</vt:lpstr>
      <vt:lpstr>Школьные предметы 16:9</vt:lpstr>
      <vt:lpstr>Комплексные числа</vt:lpstr>
      <vt:lpstr>Введение</vt:lpstr>
      <vt:lpstr>История развития понятия комплексных чисел</vt:lpstr>
      <vt:lpstr>Н. Тарталья (1499–1557)</vt:lpstr>
      <vt:lpstr>К. Гаусс (1777–1855)</vt:lpstr>
      <vt:lpstr>В. Гамильтон (1805–1865)</vt:lpstr>
      <vt:lpstr>Л. Эйлер (1707–1783)</vt:lpstr>
      <vt:lpstr>А. де Муавра (1667–1754)</vt:lpstr>
      <vt:lpstr>Комплексная арифметика</vt:lpstr>
      <vt:lpstr>Формулы представления комплексного числа</vt:lpstr>
      <vt:lpstr>Применение комплексных чисел в повседневной жизни</vt:lpstr>
      <vt:lpstr>Итоги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Anton Shkilevich</dc:creator>
  <cp:lastModifiedBy>Anton Shkilevich</cp:lastModifiedBy>
  <cp:revision>16</cp:revision>
  <dcterms:created xsi:type="dcterms:W3CDTF">2024-12-15T18:07:02Z</dcterms:created>
  <dcterms:modified xsi:type="dcterms:W3CDTF">2024-12-15T19:01:01Z</dcterms:modified>
</cp:coreProperties>
</file>