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embeddedFontLst>
    <p:embeddedFont>
      <p:font typeface="Barlow" panose="00000500000000000000"/>
      <p:regular r:id="rId23"/>
    </p:embeddedFont>
    <p:embeddedFont>
      <p:font typeface="Roboto" panose="02000000000000000000"/>
      <p:regular r:id="rId24"/>
    </p:embeddedFont>
    <p:embeddedFont>
      <p:font typeface="Francois One" panose="02000503040000020004"/>
      <p:regular r:id="rId25"/>
    </p:embeddedFont>
    <p:embeddedFont>
      <p:font typeface="Yanone Kaffeesatz"/>
      <p:regular r:id="rId26"/>
    </p:embeddedFont>
    <p:embeddedFont>
      <p:font typeface="Cormorant Infant SemiBold"/>
      <p:bold r:id="rId27"/>
      <p:boldItalic r:id="rId28"/>
    </p:embeddedFont>
    <p:embeddedFont>
      <p:font typeface="Cormorant Infant"/>
      <p:regular r:id="rId29"/>
      <p:bold r:id="rId30"/>
      <p:italic r:id="rId31"/>
      <p:boldItalic r:id="rId32"/>
    </p:embeddedFont>
    <p:embeddedFont>
      <p:font typeface="Cormorant Infant Medium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4337264-EDF9-45C8-9899-6365F143A5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font" Target="fonts/font14.fntdata"/><Relationship Id="rId35" Type="http://schemas.openxmlformats.org/officeDocument/2006/relationships/font" Target="fonts/font13.fntdata"/><Relationship Id="rId34" Type="http://schemas.openxmlformats.org/officeDocument/2006/relationships/font" Target="fonts/font12.fntdata"/><Relationship Id="rId33" Type="http://schemas.openxmlformats.org/officeDocument/2006/relationships/font" Target="fonts/font11.fntdata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fae73eee7e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1fae73eee7e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08d3cb5e6eb8e6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08d3cb5e6eb8e6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0182fdf1c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0182fdf1c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0182fdf1c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0182fdf1c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0182fdf1cd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0182fdf1cd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0182fdf1cd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0182fdf1cd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0182fdf1c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0182fdf1cd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0182fdf1c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0182fdf1cd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0182fdf1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0182fdf1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fae73eee7e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fae73eee7e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fae73eee7e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fae73eee7e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fae73eee7e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fae73eee7e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fae73eee7e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fae73eee7e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fae73eee7e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fae73eee7e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fae73eee7e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fae73eee7e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ae73eee7e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fae73eee7e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3298850"/>
            <a:ext cx="49122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2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51850" y="4183050"/>
            <a:ext cx="21789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5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273984" y="1315675"/>
            <a:ext cx="32187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93" name="Google Shape;93;p11"/>
          <p:cNvSpPr txBox="1">
            <a:spLocks noGrp="1"/>
          </p:cNvSpPr>
          <p:nvPr>
            <p:ph type="subTitle" idx="2"/>
          </p:nvPr>
        </p:nvSpPr>
        <p:spPr>
          <a:xfrm>
            <a:off x="1273984" y="3648656"/>
            <a:ext cx="3218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94" name="Google Shape;94;p11"/>
          <p:cNvSpPr txBox="1">
            <a:spLocks noGrp="1"/>
          </p:cNvSpPr>
          <p:nvPr>
            <p:ph type="subTitle" idx="3"/>
          </p:nvPr>
        </p:nvSpPr>
        <p:spPr>
          <a:xfrm>
            <a:off x="1273984" y="2480366"/>
            <a:ext cx="3218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95" name="Google Shape;95;p11"/>
          <p:cNvSpPr txBox="1">
            <a:spLocks noGrp="1"/>
          </p:cNvSpPr>
          <p:nvPr>
            <p:ph type="subTitle" idx="4"/>
          </p:nvPr>
        </p:nvSpPr>
        <p:spPr>
          <a:xfrm>
            <a:off x="5216225" y="3648655"/>
            <a:ext cx="3218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96" name="Google Shape;96;p11"/>
          <p:cNvSpPr txBox="1">
            <a:spLocks noGrp="1"/>
          </p:cNvSpPr>
          <p:nvPr>
            <p:ph type="subTitle" idx="5"/>
          </p:nvPr>
        </p:nvSpPr>
        <p:spPr>
          <a:xfrm>
            <a:off x="5216225" y="2481265"/>
            <a:ext cx="3218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97" name="Google Shape;97;p11"/>
          <p:cNvSpPr txBox="1">
            <a:spLocks noGrp="1"/>
          </p:cNvSpPr>
          <p:nvPr>
            <p:ph type="subTitle" idx="6"/>
          </p:nvPr>
        </p:nvSpPr>
        <p:spPr>
          <a:xfrm>
            <a:off x="5216225" y="1313875"/>
            <a:ext cx="3218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98" name="Google Shape;98;p11"/>
          <p:cNvSpPr txBox="1">
            <a:spLocks noGrp="1"/>
          </p:cNvSpPr>
          <p:nvPr>
            <p:ph type="subTitle" idx="7"/>
          </p:nvPr>
        </p:nvSpPr>
        <p:spPr>
          <a:xfrm>
            <a:off x="1275734" y="1671395"/>
            <a:ext cx="32169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>
            <a:spLocks noGrp="1"/>
          </p:cNvSpPr>
          <p:nvPr>
            <p:ph type="subTitle" idx="8"/>
          </p:nvPr>
        </p:nvSpPr>
        <p:spPr>
          <a:xfrm>
            <a:off x="1275734" y="4002650"/>
            <a:ext cx="32169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1"/>
          <p:cNvSpPr txBox="1">
            <a:spLocks noGrp="1"/>
          </p:cNvSpPr>
          <p:nvPr>
            <p:ph type="subTitle" idx="9"/>
          </p:nvPr>
        </p:nvSpPr>
        <p:spPr>
          <a:xfrm>
            <a:off x="1275734" y="2838585"/>
            <a:ext cx="3216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 txBox="1">
            <a:spLocks noGrp="1"/>
          </p:cNvSpPr>
          <p:nvPr>
            <p:ph type="subTitle" idx="13"/>
          </p:nvPr>
        </p:nvSpPr>
        <p:spPr>
          <a:xfrm>
            <a:off x="5217975" y="4004275"/>
            <a:ext cx="32169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1"/>
          <p:cNvSpPr txBox="1">
            <a:spLocks noGrp="1"/>
          </p:cNvSpPr>
          <p:nvPr>
            <p:ph type="subTitle" idx="14"/>
          </p:nvPr>
        </p:nvSpPr>
        <p:spPr>
          <a:xfrm>
            <a:off x="5217975" y="2837772"/>
            <a:ext cx="3216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1"/>
          <p:cNvSpPr txBox="1">
            <a:spLocks noGrp="1"/>
          </p:cNvSpPr>
          <p:nvPr>
            <p:ph type="subTitle" idx="15"/>
          </p:nvPr>
        </p:nvSpPr>
        <p:spPr>
          <a:xfrm>
            <a:off x="5217975" y="1671395"/>
            <a:ext cx="32169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105" name="Google Shape;105;p1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83117" y="3718047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83126" y="2196462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955415" y="-113083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960718" y="1411140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2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112" name="Google Shape;112;p1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91072" y="4600743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176132" y="4600743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41209" y="4599423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483014" y="4600743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7"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3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3715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9" name="Google Shape;119;p13"/>
          <p:cNvSpPr txBox="1">
            <a:spLocks noGrp="1"/>
          </p:cNvSpPr>
          <p:nvPr>
            <p:ph type="title" idx="2"/>
          </p:nvPr>
        </p:nvSpPr>
        <p:spPr>
          <a:xfrm>
            <a:off x="2352150" y="2228700"/>
            <a:ext cx="44397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 b="1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6059275" y="4214826"/>
            <a:ext cx="23715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4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4572000" y="691900"/>
            <a:ext cx="38589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5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5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>
            <a:spLocks noGrp="1"/>
          </p:cNvSpPr>
          <p:nvPr>
            <p:ph type="subTitle" idx="1"/>
          </p:nvPr>
        </p:nvSpPr>
        <p:spPr>
          <a:xfrm>
            <a:off x="5939925" y="3614100"/>
            <a:ext cx="2490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713225" y="665500"/>
            <a:ext cx="4251900" cy="18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10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6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75789" y="4394601"/>
            <a:ext cx="1524226" cy="152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769786" y="-21356"/>
            <a:ext cx="1524226" cy="152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83094" y="1"/>
            <a:ext cx="1524229" cy="152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7_1">
    <p:bg>
      <p:bgPr>
        <a:solidFill>
          <a:schemeClr val="dk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7203585" y="2103725"/>
            <a:ext cx="12234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8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7" name="Google Shape;137;p17"/>
          <p:cNvSpPr txBox="1">
            <a:spLocks noGrp="1"/>
          </p:cNvSpPr>
          <p:nvPr>
            <p:ph type="title" idx="2"/>
          </p:nvPr>
        </p:nvSpPr>
        <p:spPr>
          <a:xfrm>
            <a:off x="4572004" y="2927975"/>
            <a:ext cx="38550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713225" y="4065125"/>
            <a:ext cx="23274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>
            <a:spLocks noGrp="1"/>
          </p:cNvSpPr>
          <p:nvPr>
            <p:ph type="ctrTitle"/>
          </p:nvPr>
        </p:nvSpPr>
        <p:spPr>
          <a:xfrm>
            <a:off x="713225" y="3192300"/>
            <a:ext cx="77175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72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>
            <a:spLocks noGrp="1"/>
          </p:cNvSpPr>
          <p:nvPr>
            <p:ph type="subTitle" idx="1"/>
          </p:nvPr>
        </p:nvSpPr>
        <p:spPr>
          <a:xfrm>
            <a:off x="1695299" y="2881775"/>
            <a:ext cx="2228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45" name="Google Shape;145;p19"/>
          <p:cNvSpPr txBox="1">
            <a:spLocks noGrp="1"/>
          </p:cNvSpPr>
          <p:nvPr>
            <p:ph type="subTitle" idx="2"/>
          </p:nvPr>
        </p:nvSpPr>
        <p:spPr>
          <a:xfrm>
            <a:off x="5222770" y="1279575"/>
            <a:ext cx="22236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46" name="Google Shape;146;p19"/>
          <p:cNvSpPr txBox="1">
            <a:spLocks noGrp="1"/>
          </p:cNvSpPr>
          <p:nvPr>
            <p:ph type="subTitle" idx="3"/>
          </p:nvPr>
        </p:nvSpPr>
        <p:spPr>
          <a:xfrm>
            <a:off x="1695899" y="1279575"/>
            <a:ext cx="2227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47" name="Google Shape;147;p19"/>
          <p:cNvSpPr txBox="1">
            <a:spLocks noGrp="1"/>
          </p:cNvSpPr>
          <p:nvPr>
            <p:ph type="subTitle" idx="4"/>
          </p:nvPr>
        </p:nvSpPr>
        <p:spPr>
          <a:xfrm>
            <a:off x="1695302" y="2320287"/>
            <a:ext cx="2228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9"/>
          <p:cNvSpPr txBox="1">
            <a:spLocks noGrp="1"/>
          </p:cNvSpPr>
          <p:nvPr>
            <p:ph type="subTitle" idx="5"/>
          </p:nvPr>
        </p:nvSpPr>
        <p:spPr>
          <a:xfrm>
            <a:off x="5222769" y="2320287"/>
            <a:ext cx="2223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9"/>
          <p:cNvSpPr txBox="1">
            <a:spLocks noGrp="1"/>
          </p:cNvSpPr>
          <p:nvPr>
            <p:ph type="subTitle" idx="6"/>
          </p:nvPr>
        </p:nvSpPr>
        <p:spPr>
          <a:xfrm>
            <a:off x="1695302" y="3922350"/>
            <a:ext cx="2228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9"/>
          <p:cNvSpPr txBox="1">
            <a:spLocks noGrp="1"/>
          </p:cNvSpPr>
          <p:nvPr>
            <p:ph type="subTitle" idx="7"/>
          </p:nvPr>
        </p:nvSpPr>
        <p:spPr>
          <a:xfrm>
            <a:off x="5222771" y="2881787"/>
            <a:ext cx="22218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51" name="Google Shape;151;p19"/>
          <p:cNvSpPr txBox="1">
            <a:spLocks noGrp="1"/>
          </p:cNvSpPr>
          <p:nvPr>
            <p:ph type="subTitle" idx="8"/>
          </p:nvPr>
        </p:nvSpPr>
        <p:spPr>
          <a:xfrm>
            <a:off x="5222742" y="3922350"/>
            <a:ext cx="2221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759394" y="4379255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391585" y="-766549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99113" y="4392986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759395" y="2857584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47_1_1">
    <p:bg>
      <p:bgPr>
        <a:solidFill>
          <a:schemeClr val="dk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6047576" y="539500"/>
            <a:ext cx="2383200" cy="12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0" name="Google Shape;160;p20"/>
          <p:cNvSpPr txBox="1">
            <a:spLocks noGrp="1"/>
          </p:cNvSpPr>
          <p:nvPr>
            <p:ph type="title" idx="2"/>
          </p:nvPr>
        </p:nvSpPr>
        <p:spPr>
          <a:xfrm>
            <a:off x="1606210" y="2307850"/>
            <a:ext cx="59316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1" name="Google Shape;161;p20"/>
          <p:cNvSpPr txBox="1">
            <a:spLocks noGrp="1"/>
          </p:cNvSpPr>
          <p:nvPr>
            <p:ph type="subTitle" idx="1"/>
          </p:nvPr>
        </p:nvSpPr>
        <p:spPr>
          <a:xfrm>
            <a:off x="713225" y="4083625"/>
            <a:ext cx="2435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13250" y="1114000"/>
            <a:ext cx="7717500" cy="3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 panose="00000500000000000000"/>
              <a:buAutoNum type="arabicPeriod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1599" y="-1095250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" y="-1095253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098194" y="4714524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622417" y="4715846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>
            <a:spLocks noGrp="1"/>
          </p:cNvSpPr>
          <p:nvPr>
            <p:ph type="title" hasCustomPrompt="1"/>
          </p:nvPr>
        </p:nvSpPr>
        <p:spPr>
          <a:xfrm>
            <a:off x="1769550" y="1407750"/>
            <a:ext cx="56049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96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69042" y="2809050"/>
            <a:ext cx="56049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>
            <a:spLocks noGrp="1"/>
          </p:cNvSpPr>
          <p:nvPr>
            <p:ph type="subTitle" idx="1"/>
          </p:nvPr>
        </p:nvSpPr>
        <p:spPr>
          <a:xfrm>
            <a:off x="1171889" y="2572806"/>
            <a:ext cx="2872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69" name="Google Shape;169;p22"/>
          <p:cNvSpPr txBox="1">
            <a:spLocks noGrp="1"/>
          </p:cNvSpPr>
          <p:nvPr>
            <p:ph type="subTitle" idx="2"/>
          </p:nvPr>
        </p:nvSpPr>
        <p:spPr>
          <a:xfrm>
            <a:off x="1172050" y="3007206"/>
            <a:ext cx="28722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2"/>
          <p:cNvSpPr txBox="1">
            <a:spLocks noGrp="1"/>
          </p:cNvSpPr>
          <p:nvPr>
            <p:ph type="subTitle" idx="3"/>
          </p:nvPr>
        </p:nvSpPr>
        <p:spPr>
          <a:xfrm>
            <a:off x="5099611" y="2572806"/>
            <a:ext cx="28725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71" name="Google Shape;171;p22"/>
          <p:cNvSpPr txBox="1">
            <a:spLocks noGrp="1"/>
          </p:cNvSpPr>
          <p:nvPr>
            <p:ph type="subTitle" idx="4"/>
          </p:nvPr>
        </p:nvSpPr>
        <p:spPr>
          <a:xfrm>
            <a:off x="5099772" y="3007206"/>
            <a:ext cx="28722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399130" y="1810963"/>
            <a:ext cx="1521575" cy="15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811211" y="4415406"/>
            <a:ext cx="1521575" cy="15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749262" y="321912"/>
            <a:ext cx="1521575" cy="15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399113" y="4392986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>
            <a:spLocks noGrp="1"/>
          </p:cNvSpPr>
          <p:nvPr>
            <p:ph type="subTitle" idx="1"/>
          </p:nvPr>
        </p:nvSpPr>
        <p:spPr>
          <a:xfrm>
            <a:off x="4504475" y="2177700"/>
            <a:ext cx="34233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4504461" y="1568700"/>
            <a:ext cx="3423300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394271" y="320575"/>
            <a:ext cx="1524251" cy="152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0576" y="4411845"/>
            <a:ext cx="1524251" cy="15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53863" y="-533393"/>
            <a:ext cx="1524229" cy="152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47_1_1_1">
    <p:bg>
      <p:bgPr>
        <a:solidFill>
          <a:schemeClr val="dk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4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7207360" y="539500"/>
            <a:ext cx="12234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8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87" name="Google Shape;187;p24"/>
          <p:cNvSpPr txBox="1">
            <a:spLocks noGrp="1"/>
          </p:cNvSpPr>
          <p:nvPr>
            <p:ph type="title" idx="2"/>
          </p:nvPr>
        </p:nvSpPr>
        <p:spPr>
          <a:xfrm>
            <a:off x="4572000" y="1304650"/>
            <a:ext cx="3858900" cy="1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8" name="Google Shape;188;p24"/>
          <p:cNvSpPr txBox="1">
            <a:spLocks noGrp="1"/>
          </p:cNvSpPr>
          <p:nvPr>
            <p:ph type="subTitle" idx="1"/>
          </p:nvPr>
        </p:nvSpPr>
        <p:spPr>
          <a:xfrm>
            <a:off x="6072650" y="4094900"/>
            <a:ext cx="23580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5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5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>
            <a:spLocks noGrp="1"/>
          </p:cNvSpPr>
          <p:nvPr>
            <p:ph type="subTitle" idx="1"/>
          </p:nvPr>
        </p:nvSpPr>
        <p:spPr>
          <a:xfrm>
            <a:off x="2001475" y="1313275"/>
            <a:ext cx="25719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92" name="Google Shape;192;p25"/>
          <p:cNvSpPr txBox="1">
            <a:spLocks noGrp="1"/>
          </p:cNvSpPr>
          <p:nvPr>
            <p:ph type="subTitle" idx="2"/>
          </p:nvPr>
        </p:nvSpPr>
        <p:spPr>
          <a:xfrm>
            <a:off x="715750" y="2961500"/>
            <a:ext cx="25719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93" name="Google Shape;193;p25"/>
          <p:cNvSpPr txBox="1">
            <a:spLocks noGrp="1"/>
          </p:cNvSpPr>
          <p:nvPr>
            <p:ph type="subTitle" idx="3"/>
          </p:nvPr>
        </p:nvSpPr>
        <p:spPr>
          <a:xfrm>
            <a:off x="3287200" y="2961500"/>
            <a:ext cx="25719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94" name="Google Shape;194;p25"/>
          <p:cNvSpPr txBox="1">
            <a:spLocks noGrp="1"/>
          </p:cNvSpPr>
          <p:nvPr>
            <p:ph type="subTitle" idx="4"/>
          </p:nvPr>
        </p:nvSpPr>
        <p:spPr>
          <a:xfrm>
            <a:off x="5858650" y="2961500"/>
            <a:ext cx="25719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95" name="Google Shape;195;p25"/>
          <p:cNvSpPr txBox="1">
            <a:spLocks noGrp="1"/>
          </p:cNvSpPr>
          <p:nvPr>
            <p:ph type="subTitle" idx="5"/>
          </p:nvPr>
        </p:nvSpPr>
        <p:spPr>
          <a:xfrm>
            <a:off x="4572925" y="1313275"/>
            <a:ext cx="25719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96" name="Google Shape;196;p25"/>
          <p:cNvSpPr txBox="1">
            <a:spLocks noGrp="1"/>
          </p:cNvSpPr>
          <p:nvPr>
            <p:ph type="subTitle" idx="6"/>
          </p:nvPr>
        </p:nvSpPr>
        <p:spPr>
          <a:xfrm>
            <a:off x="1998894" y="2075454"/>
            <a:ext cx="2570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>
            <a:spLocks noGrp="1"/>
          </p:cNvSpPr>
          <p:nvPr>
            <p:ph type="subTitle" idx="7"/>
          </p:nvPr>
        </p:nvSpPr>
        <p:spPr>
          <a:xfrm>
            <a:off x="713175" y="3718626"/>
            <a:ext cx="2570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5"/>
          <p:cNvSpPr txBox="1">
            <a:spLocks noGrp="1"/>
          </p:cNvSpPr>
          <p:nvPr>
            <p:ph type="subTitle" idx="8"/>
          </p:nvPr>
        </p:nvSpPr>
        <p:spPr>
          <a:xfrm>
            <a:off x="3284613" y="3718626"/>
            <a:ext cx="2570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5"/>
          <p:cNvSpPr txBox="1">
            <a:spLocks noGrp="1"/>
          </p:cNvSpPr>
          <p:nvPr>
            <p:ph type="subTitle" idx="9"/>
          </p:nvPr>
        </p:nvSpPr>
        <p:spPr>
          <a:xfrm>
            <a:off x="5856052" y="3718626"/>
            <a:ext cx="2570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 txBox="1">
            <a:spLocks noGrp="1"/>
          </p:cNvSpPr>
          <p:nvPr>
            <p:ph type="subTitle" idx="13"/>
          </p:nvPr>
        </p:nvSpPr>
        <p:spPr>
          <a:xfrm>
            <a:off x="4570333" y="2077254"/>
            <a:ext cx="2570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759394" y="4379255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391585" y="1062251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759395" y="-763090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8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6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>
            <a:spLocks noGrp="1"/>
          </p:cNvSpPr>
          <p:nvPr>
            <p:ph type="subTitle" idx="1"/>
          </p:nvPr>
        </p:nvSpPr>
        <p:spPr>
          <a:xfrm>
            <a:off x="976050" y="1340500"/>
            <a:ext cx="33330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9pPr>
          </a:lstStyle>
          <a:p/>
        </p:txBody>
      </p:sp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976175" y="2192620"/>
            <a:ext cx="7173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 b="0"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9" name="Google Shape;209;p26"/>
          <p:cNvSpPr txBox="1">
            <a:spLocks noGrp="1"/>
          </p:cNvSpPr>
          <p:nvPr>
            <p:ph type="subTitle" idx="2"/>
          </p:nvPr>
        </p:nvSpPr>
        <p:spPr>
          <a:xfrm>
            <a:off x="976050" y="1776046"/>
            <a:ext cx="3333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6"/>
          <p:cNvSpPr txBox="1">
            <a:spLocks noGrp="1"/>
          </p:cNvSpPr>
          <p:nvPr>
            <p:ph type="title" idx="3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211" name="Google Shape;211;p2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21094" y="-986777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622417" y="4600608"/>
            <a:ext cx="1521591" cy="152158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>
            <a:spLocks noGrp="1"/>
          </p:cNvSpPr>
          <p:nvPr>
            <p:ph type="subTitle" idx="4"/>
          </p:nvPr>
        </p:nvSpPr>
        <p:spPr>
          <a:xfrm>
            <a:off x="976050" y="3253875"/>
            <a:ext cx="33330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9pPr>
          </a:lstStyle>
          <a:p/>
        </p:txBody>
      </p:sp>
      <p:sp>
        <p:nvSpPr>
          <p:cNvPr id="214" name="Google Shape;214;p26"/>
          <p:cNvSpPr txBox="1">
            <a:spLocks noGrp="1"/>
          </p:cNvSpPr>
          <p:nvPr>
            <p:ph type="title" idx="5"/>
          </p:nvPr>
        </p:nvSpPr>
        <p:spPr>
          <a:xfrm>
            <a:off x="976175" y="4105995"/>
            <a:ext cx="7173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 b="0"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5" name="Google Shape;215;p26"/>
          <p:cNvSpPr txBox="1">
            <a:spLocks noGrp="1"/>
          </p:cNvSpPr>
          <p:nvPr>
            <p:ph type="subTitle" idx="6"/>
          </p:nvPr>
        </p:nvSpPr>
        <p:spPr>
          <a:xfrm>
            <a:off x="976050" y="3689421"/>
            <a:ext cx="3333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6"/>
          <p:cNvSpPr txBox="1">
            <a:spLocks noGrp="1"/>
          </p:cNvSpPr>
          <p:nvPr>
            <p:ph type="subTitle" idx="7"/>
          </p:nvPr>
        </p:nvSpPr>
        <p:spPr>
          <a:xfrm>
            <a:off x="4834950" y="1340500"/>
            <a:ext cx="33330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9pPr>
          </a:lstStyle>
          <a:p/>
        </p:txBody>
      </p:sp>
      <p:sp>
        <p:nvSpPr>
          <p:cNvPr id="217" name="Google Shape;217;p26"/>
          <p:cNvSpPr txBox="1">
            <a:spLocks noGrp="1"/>
          </p:cNvSpPr>
          <p:nvPr>
            <p:ph type="title" idx="8"/>
          </p:nvPr>
        </p:nvSpPr>
        <p:spPr>
          <a:xfrm>
            <a:off x="4835075" y="2192620"/>
            <a:ext cx="7173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 b="0"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8" name="Google Shape;218;p26"/>
          <p:cNvSpPr txBox="1">
            <a:spLocks noGrp="1"/>
          </p:cNvSpPr>
          <p:nvPr>
            <p:ph type="subTitle" idx="9"/>
          </p:nvPr>
        </p:nvSpPr>
        <p:spPr>
          <a:xfrm>
            <a:off x="4834950" y="1776047"/>
            <a:ext cx="3333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6"/>
          <p:cNvSpPr txBox="1">
            <a:spLocks noGrp="1"/>
          </p:cNvSpPr>
          <p:nvPr>
            <p:ph type="subTitle" idx="13"/>
          </p:nvPr>
        </p:nvSpPr>
        <p:spPr>
          <a:xfrm>
            <a:off x="4834950" y="3253878"/>
            <a:ext cx="33330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9pPr>
          </a:lstStyle>
          <a:p/>
        </p:txBody>
      </p:sp>
      <p:sp>
        <p:nvSpPr>
          <p:cNvPr id="220" name="Google Shape;220;p26"/>
          <p:cNvSpPr txBox="1">
            <a:spLocks noGrp="1"/>
          </p:cNvSpPr>
          <p:nvPr>
            <p:ph type="title" idx="14"/>
          </p:nvPr>
        </p:nvSpPr>
        <p:spPr>
          <a:xfrm>
            <a:off x="4835075" y="4105995"/>
            <a:ext cx="7173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 b="0"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1" name="Google Shape;221;p26"/>
          <p:cNvSpPr txBox="1">
            <a:spLocks noGrp="1"/>
          </p:cNvSpPr>
          <p:nvPr>
            <p:ph type="subTitle" idx="15"/>
          </p:nvPr>
        </p:nvSpPr>
        <p:spPr>
          <a:xfrm>
            <a:off x="4834950" y="3689425"/>
            <a:ext cx="3333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2" name="Google Shape;222;p2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-780883" y="-3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7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>
            <a:spLocks noGrp="1"/>
          </p:cNvSpPr>
          <p:nvPr>
            <p:ph type="subTitle" idx="1"/>
          </p:nvPr>
        </p:nvSpPr>
        <p:spPr>
          <a:xfrm>
            <a:off x="5387536" y="1770525"/>
            <a:ext cx="2197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26" name="Google Shape;226;p27"/>
          <p:cNvSpPr txBox="1">
            <a:spLocks noGrp="1"/>
          </p:cNvSpPr>
          <p:nvPr>
            <p:ph type="subTitle" idx="2"/>
          </p:nvPr>
        </p:nvSpPr>
        <p:spPr>
          <a:xfrm>
            <a:off x="5387536" y="3150475"/>
            <a:ext cx="21969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Yanone Kaffeesatz"/>
              <a:buNone/>
              <a:defRPr sz="18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27" name="Google Shape;227;p27"/>
          <p:cNvSpPr txBox="1">
            <a:spLocks noGrp="1"/>
          </p:cNvSpPr>
          <p:nvPr>
            <p:ph type="subTitle" idx="3"/>
          </p:nvPr>
        </p:nvSpPr>
        <p:spPr>
          <a:xfrm>
            <a:off x="5387536" y="3542025"/>
            <a:ext cx="21972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7"/>
          <p:cNvSpPr txBox="1">
            <a:spLocks noGrp="1"/>
          </p:cNvSpPr>
          <p:nvPr>
            <p:ph type="subTitle" idx="4"/>
          </p:nvPr>
        </p:nvSpPr>
        <p:spPr>
          <a:xfrm>
            <a:off x="5387536" y="2162600"/>
            <a:ext cx="21972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780872" y="2100322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780882" y="3621899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098194" y="4419229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622417" y="4420552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3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8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713225" y="2400576"/>
            <a:ext cx="27858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UcPeriod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713275" y="1641025"/>
            <a:ext cx="29472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 panose="02000000000000000000"/>
              <a:buNone/>
              <a:defRPr sz="3000">
                <a:solidFill>
                  <a:schemeClr val="accen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 panose="02000000000000000000"/>
              <a:buNone/>
              <a:defRPr sz="3000">
                <a:solidFill>
                  <a:schemeClr val="accen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 panose="02000000000000000000"/>
              <a:buNone/>
              <a:defRPr sz="3000">
                <a:solidFill>
                  <a:schemeClr val="accen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 panose="02000000000000000000"/>
              <a:buNone/>
              <a:defRPr sz="3000">
                <a:solidFill>
                  <a:schemeClr val="accen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 panose="02000000000000000000"/>
              <a:buNone/>
              <a:defRPr sz="3000">
                <a:solidFill>
                  <a:schemeClr val="accen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 panose="02000000000000000000"/>
              <a:buNone/>
              <a:defRPr sz="3000">
                <a:solidFill>
                  <a:schemeClr val="accen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 panose="02000000000000000000"/>
              <a:buNone/>
              <a:defRPr sz="3000">
                <a:solidFill>
                  <a:schemeClr val="accen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 panose="02000000000000000000"/>
              <a:buNone/>
              <a:defRPr sz="3000">
                <a:solidFill>
                  <a:schemeClr val="accen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238" name="Google Shape;238;p2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390218" y="-1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389965" y="1206425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88913" y="2412850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390250" y="3621916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9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>
            <a:spLocks noGrp="1"/>
          </p:cNvSpPr>
          <p:nvPr>
            <p:ph type="body" idx="1"/>
          </p:nvPr>
        </p:nvSpPr>
        <p:spPr>
          <a:xfrm>
            <a:off x="5441525" y="2703113"/>
            <a:ext cx="25665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9pPr>
          </a:lstStyle>
          <a:p/>
        </p:txBody>
      </p:sp>
      <p:sp>
        <p:nvSpPr>
          <p:cNvPr id="245" name="Google Shape;245;p29"/>
          <p:cNvSpPr txBox="1">
            <a:spLocks noGrp="1"/>
          </p:cNvSpPr>
          <p:nvPr>
            <p:ph type="title"/>
          </p:nvPr>
        </p:nvSpPr>
        <p:spPr>
          <a:xfrm>
            <a:off x="5441525" y="1991587"/>
            <a:ext cx="25665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6780" y="-772409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267730" y="-772409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542240" y="-773731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9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3819387" y="-772409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9"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0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713225" y="1481625"/>
            <a:ext cx="30534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8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8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8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8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8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8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8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800"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713225" y="2093188"/>
            <a:ext cx="3053400" cy="15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Yanone Kaffeesatz"/>
              <a:buNone/>
              <a:defRPr sz="1800" b="1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Yanone Kaffeesatz"/>
              <a:buNone/>
              <a:defRPr sz="1800" b="1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Yanone Kaffeesatz"/>
              <a:buNone/>
              <a:defRPr sz="1800" b="1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Yanone Kaffeesatz"/>
              <a:buNone/>
              <a:defRPr sz="1800" b="1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Yanone Kaffeesatz"/>
              <a:buNone/>
              <a:defRPr sz="1800" b="1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Yanone Kaffeesatz"/>
              <a:buNone/>
              <a:defRPr sz="1800" b="1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Yanone Kaffeesatz"/>
              <a:buNone/>
              <a:defRPr sz="1800" b="1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Yanone Kaffeesatz"/>
              <a:buNone/>
              <a:defRPr sz="1800" b="1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54" name="Google Shape;254;p30"/>
          <p:cNvSpPr txBox="1"/>
          <p:nvPr/>
        </p:nvSpPr>
        <p:spPr>
          <a:xfrm>
            <a:off x="3932675" y="2944814"/>
            <a:ext cx="31155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CREDITS: This presentation template was created by Slidesgo, including infographics &amp; images by Freepik</a:t>
            </a:r>
            <a:endParaRPr sz="1200" b="0" i="0" u="none" strike="noStrike" cap="none">
              <a:solidFill>
                <a:schemeClr val="lt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grpSp>
        <p:nvGrpSpPr>
          <p:cNvPr id="255" name="Google Shape;255;p30"/>
          <p:cNvGrpSpPr/>
          <p:nvPr/>
        </p:nvGrpSpPr>
        <p:grpSpPr>
          <a:xfrm>
            <a:off x="7775329" y="-656745"/>
            <a:ext cx="2032349" cy="6456991"/>
            <a:chOff x="7775329" y="-677962"/>
            <a:chExt cx="2032349" cy="6456991"/>
          </a:xfrm>
        </p:grpSpPr>
        <p:pic>
          <p:nvPicPr>
            <p:cNvPr id="256" name="Google Shape;256;p30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 rot="5400000">
              <a:off x="8284774" y="555229"/>
              <a:ext cx="1521591" cy="1521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0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rot="5400000">
              <a:off x="7775339" y="1788419"/>
              <a:ext cx="1521591" cy="1521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30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 rot="5400000">
              <a:off x="8283449" y="3021609"/>
              <a:ext cx="1524229" cy="1524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30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7775328" y="4257439"/>
              <a:ext cx="1521591" cy="1521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0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7775328" y="-677961"/>
              <a:ext cx="1521591" cy="15215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55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713250" y="1811850"/>
            <a:ext cx="5213400" cy="2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3250" y="507825"/>
            <a:ext cx="35541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 panose="02000000000000000000"/>
              <a:buNone/>
              <a:defRPr sz="3000">
                <a:solidFill>
                  <a:schemeClr val="lt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 panose="02000000000000000000"/>
              <a:buNone/>
              <a:defRPr sz="3000">
                <a:solidFill>
                  <a:schemeClr val="lt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 panose="02000000000000000000"/>
              <a:buNone/>
              <a:defRPr sz="3000">
                <a:solidFill>
                  <a:schemeClr val="lt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 panose="02000000000000000000"/>
              <a:buNone/>
              <a:defRPr sz="3000">
                <a:solidFill>
                  <a:schemeClr val="lt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 panose="02000000000000000000"/>
              <a:buNone/>
              <a:defRPr sz="3000">
                <a:solidFill>
                  <a:schemeClr val="lt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 panose="02000000000000000000"/>
              <a:buNone/>
              <a:defRPr sz="3000">
                <a:solidFill>
                  <a:schemeClr val="lt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 panose="02000000000000000000"/>
              <a:buNone/>
              <a:defRPr sz="3000">
                <a:solidFill>
                  <a:schemeClr val="lt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lab" panose="02000000000000000000"/>
              <a:buNone/>
              <a:defRPr sz="3000">
                <a:solidFill>
                  <a:schemeClr val="lt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56926" y="1566632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782611" y="4368447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846337" y="-533393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794619" y="3621920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1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1"/>
          <p:cNvSpPr txBox="1">
            <a:spLocks noGrp="1"/>
          </p:cNvSpPr>
          <p:nvPr>
            <p:ph type="subTitle" idx="1"/>
          </p:nvPr>
        </p:nvSpPr>
        <p:spPr>
          <a:xfrm>
            <a:off x="713250" y="1114000"/>
            <a:ext cx="7717500" cy="3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3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3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430676" y="3082757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430686" y="1561172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803056" y="539473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808358" y="2063695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4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4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478374" y="1793851"/>
            <a:ext cx="1555800" cy="15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94099" y="4456550"/>
            <a:ext cx="1555800" cy="15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918775" y="304800"/>
            <a:ext cx="1555800" cy="15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970078" y="1313597"/>
            <a:ext cx="49149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170441" y="1313609"/>
            <a:ext cx="7998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5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970053" y="1670471"/>
            <a:ext cx="49149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970053" y="1989368"/>
            <a:ext cx="49149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title" idx="4"/>
          </p:nvPr>
        </p:nvSpPr>
        <p:spPr>
          <a:xfrm>
            <a:off x="1172550" y="1989375"/>
            <a:ext cx="7956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5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subTitle" idx="5"/>
          </p:nvPr>
        </p:nvSpPr>
        <p:spPr>
          <a:xfrm>
            <a:off x="1970028" y="2346243"/>
            <a:ext cx="49149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subTitle" idx="6"/>
          </p:nvPr>
        </p:nvSpPr>
        <p:spPr>
          <a:xfrm>
            <a:off x="1970053" y="2665140"/>
            <a:ext cx="49149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title" idx="7"/>
          </p:nvPr>
        </p:nvSpPr>
        <p:spPr>
          <a:xfrm>
            <a:off x="1172550" y="2665138"/>
            <a:ext cx="7956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5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subTitle" idx="8"/>
          </p:nvPr>
        </p:nvSpPr>
        <p:spPr>
          <a:xfrm>
            <a:off x="1970028" y="3022015"/>
            <a:ext cx="49149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ubTitle" idx="9"/>
          </p:nvPr>
        </p:nvSpPr>
        <p:spPr>
          <a:xfrm>
            <a:off x="1970066" y="3340912"/>
            <a:ext cx="49149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title" idx="13"/>
          </p:nvPr>
        </p:nvSpPr>
        <p:spPr>
          <a:xfrm>
            <a:off x="1172550" y="3340925"/>
            <a:ext cx="7956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5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5"/>
          <p:cNvSpPr txBox="1">
            <a:spLocks noGrp="1"/>
          </p:cNvSpPr>
          <p:nvPr>
            <p:ph type="subTitle" idx="14"/>
          </p:nvPr>
        </p:nvSpPr>
        <p:spPr>
          <a:xfrm>
            <a:off x="1970041" y="3697786"/>
            <a:ext cx="49149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>
            <a:spLocks noGrp="1"/>
          </p:cNvSpPr>
          <p:nvPr>
            <p:ph type="subTitle" idx="15"/>
          </p:nvPr>
        </p:nvSpPr>
        <p:spPr>
          <a:xfrm>
            <a:off x="1970066" y="4016684"/>
            <a:ext cx="49149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 panose="02000503040000020004"/>
              <a:buNone/>
              <a:defRPr sz="2400">
                <a:latin typeface="Francois One" panose="02000503040000020004"/>
                <a:ea typeface="Francois One" panose="02000503040000020004"/>
                <a:cs typeface="Francois One" panose="02000503040000020004"/>
                <a:sym typeface="Francois One" panose="02000503040000020004"/>
              </a:defRPr>
            </a:lvl9pPr>
          </a:lstStyle>
          <a:p/>
        </p:txBody>
      </p:sp>
      <p:sp>
        <p:nvSpPr>
          <p:cNvPr id="43" name="Google Shape;43;p5"/>
          <p:cNvSpPr txBox="1">
            <a:spLocks noGrp="1"/>
          </p:cNvSpPr>
          <p:nvPr>
            <p:ph type="title" idx="16"/>
          </p:nvPr>
        </p:nvSpPr>
        <p:spPr>
          <a:xfrm>
            <a:off x="1172550" y="4016700"/>
            <a:ext cx="7956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5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5"/>
          <p:cNvSpPr txBox="1">
            <a:spLocks noGrp="1"/>
          </p:cNvSpPr>
          <p:nvPr>
            <p:ph type="subTitle" idx="17"/>
          </p:nvPr>
        </p:nvSpPr>
        <p:spPr>
          <a:xfrm>
            <a:off x="1970041" y="4373558"/>
            <a:ext cx="49149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" name="Google Shape;45;p5"/>
          <p:cNvGrpSpPr/>
          <p:nvPr/>
        </p:nvGrpSpPr>
        <p:grpSpPr>
          <a:xfrm rot="-5400000" flipH="1">
            <a:off x="6348100" y="1555575"/>
            <a:ext cx="5347760" cy="2032348"/>
            <a:chOff x="1078937" y="538025"/>
            <a:chExt cx="5999282" cy="2279951"/>
          </a:xfrm>
        </p:grpSpPr>
        <p:pic>
          <p:nvPicPr>
            <p:cNvPr id="46" name="Google Shape;46;p5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078937" y="539499"/>
              <a:ext cx="1706969" cy="1706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5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508722" y="1110999"/>
              <a:ext cx="1706969" cy="1706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3938506" y="538025"/>
              <a:ext cx="1709929" cy="1709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5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5371250" y="1111012"/>
              <a:ext cx="1706969" cy="17069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Google Shape;50;p5"/>
          <p:cNvSpPr txBox="1">
            <a:spLocks noGrp="1"/>
          </p:cNvSpPr>
          <p:nvPr>
            <p:ph type="title" idx="18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713225" y="2024150"/>
            <a:ext cx="4232400" cy="21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dvent Pro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13225" y="619125"/>
            <a:ext cx="4232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4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58" name="Google Shape;58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56926" y="289357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252886" y="4698072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53863" y="-533393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578897" y="3621920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713225" y="1722725"/>
            <a:ext cx="12234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8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5" name="Google Shape;65;p8"/>
          <p:cNvSpPr txBox="1">
            <a:spLocks noGrp="1"/>
          </p:cNvSpPr>
          <p:nvPr>
            <p:ph type="title" idx="2"/>
          </p:nvPr>
        </p:nvSpPr>
        <p:spPr>
          <a:xfrm>
            <a:off x="713225" y="2546975"/>
            <a:ext cx="3667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>
            <a:off x="5891650" y="3968800"/>
            <a:ext cx="25392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2599050" y="1335625"/>
            <a:ext cx="39459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ubTitle" idx="2"/>
          </p:nvPr>
        </p:nvSpPr>
        <p:spPr>
          <a:xfrm>
            <a:off x="2599200" y="1770025"/>
            <a:ext cx="3945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>
            <a:spLocks noGrp="1"/>
          </p:cNvSpPr>
          <p:nvPr>
            <p:ph type="subTitle" idx="3"/>
          </p:nvPr>
        </p:nvSpPr>
        <p:spPr>
          <a:xfrm>
            <a:off x="2599050" y="2495550"/>
            <a:ext cx="39459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72" name="Google Shape;72;p9"/>
          <p:cNvSpPr txBox="1">
            <a:spLocks noGrp="1"/>
          </p:cNvSpPr>
          <p:nvPr>
            <p:ph type="subTitle" idx="4"/>
          </p:nvPr>
        </p:nvSpPr>
        <p:spPr>
          <a:xfrm>
            <a:off x="2599200" y="2929950"/>
            <a:ext cx="3945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>
            <a:spLocks noGrp="1"/>
          </p:cNvSpPr>
          <p:nvPr>
            <p:ph type="subTitle" idx="5"/>
          </p:nvPr>
        </p:nvSpPr>
        <p:spPr>
          <a:xfrm>
            <a:off x="2599050" y="3655475"/>
            <a:ext cx="39459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 b="1"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74" name="Google Shape;74;p9"/>
          <p:cNvSpPr txBox="1">
            <a:spLocks noGrp="1"/>
          </p:cNvSpPr>
          <p:nvPr>
            <p:ph type="subTitle" idx="6"/>
          </p:nvPr>
        </p:nvSpPr>
        <p:spPr>
          <a:xfrm>
            <a:off x="2599200" y="4089875"/>
            <a:ext cx="3945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 panose="02000000000000000000"/>
              <a:buNone/>
              <a:defRPr sz="3000">
                <a:solidFill>
                  <a:schemeClr val="lt2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pic>
        <p:nvPicPr>
          <p:cNvPr id="76" name="Google Shape;76;p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4871" y="-774756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7214248" y="4386922"/>
            <a:ext cx="1521591" cy="15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8423859" y="-740730"/>
            <a:ext cx="1524229" cy="152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flipH="1">
            <a:off x="-739667" y="3621920"/>
            <a:ext cx="1521591" cy="152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 amt="17000"/>
          </a:blip>
          <a:srcRect l="922" t="8574" r="922" b="8582"/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3059550" y="2640828"/>
            <a:ext cx="53712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 b="1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200" b="1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200" b="1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200" b="1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200" b="1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200" b="1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200" b="1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200" b="1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2200"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>
            <a:off x="3059550" y="962325"/>
            <a:ext cx="5371200" cy="1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84" name="Google Shape;84;p10"/>
          <p:cNvGrpSpPr/>
          <p:nvPr/>
        </p:nvGrpSpPr>
        <p:grpSpPr>
          <a:xfrm flipH="1">
            <a:off x="-836097" y="-656745"/>
            <a:ext cx="2032349" cy="6456991"/>
            <a:chOff x="7775329" y="-677962"/>
            <a:chExt cx="2032349" cy="6456991"/>
          </a:xfrm>
        </p:grpSpPr>
        <p:pic>
          <p:nvPicPr>
            <p:cNvPr id="85" name="Google Shape;85;p10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 rot="5400000">
              <a:off x="8284774" y="555229"/>
              <a:ext cx="1521591" cy="1521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0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rot="5400000">
              <a:off x="7775339" y="1788419"/>
              <a:ext cx="1521591" cy="1521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0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 rot="5400000">
              <a:off x="8283449" y="3021609"/>
              <a:ext cx="1524229" cy="1524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0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7775328" y="4257439"/>
              <a:ext cx="1521591" cy="1521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0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7775328" y="-677961"/>
              <a:ext cx="1521591" cy="15215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" panose="00000500000000000000"/>
              <a:buNone/>
              <a:defRPr sz="3000" b="1" i="0" u="none" strike="noStrike" cap="none">
                <a:solidFill>
                  <a:schemeClr val="dk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 panose="02000506080000020004"/>
              <a:buNone/>
              <a:defRPr sz="4500" b="0" i="0" u="none" strike="noStrike" cap="none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 panose="02000506080000020004"/>
              <a:buNone/>
              <a:defRPr sz="4500" b="0" i="0" u="none" strike="noStrike" cap="none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 panose="02000506080000020004"/>
              <a:buNone/>
              <a:defRPr sz="4500" b="0" i="0" u="none" strike="noStrike" cap="none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 panose="02000506080000020004"/>
              <a:buNone/>
              <a:defRPr sz="4500" b="0" i="0" u="none" strike="noStrike" cap="none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 panose="02000506080000020004"/>
              <a:buNone/>
              <a:defRPr sz="4500" b="0" i="0" u="none" strike="noStrike" cap="none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 panose="02000506080000020004"/>
              <a:buNone/>
              <a:defRPr sz="4500" b="0" i="0" u="none" strike="noStrike" cap="none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 panose="02000506080000020004"/>
              <a:buNone/>
              <a:defRPr sz="4500" b="0" i="0" u="none" strike="noStrike" cap="none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 panose="02000506080000020004"/>
              <a:buNone/>
              <a:defRPr sz="4500" b="0" i="0" u="none" strike="noStrike" cap="none">
                <a:solidFill>
                  <a:schemeClr val="dk1"/>
                </a:solidFill>
                <a:latin typeface="Passion One" panose="02000506080000020004"/>
                <a:ea typeface="Passion One" panose="02000506080000020004"/>
                <a:cs typeface="Passion One" panose="02000506080000020004"/>
                <a:sym typeface="Passion One" panose="020005060800000200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 sz="1400" b="0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>
            <a:spLocks noGrp="1"/>
          </p:cNvSpPr>
          <p:nvPr>
            <p:ph type="subTitle" idx="1"/>
          </p:nvPr>
        </p:nvSpPr>
        <p:spPr>
          <a:xfrm>
            <a:off x="5814975" y="4183050"/>
            <a:ext cx="26157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Юссеф Натан 11-А  Юссеф Верджиния 12-А </a:t>
            </a:r>
            <a:endParaRPr sz="180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sp>
        <p:nvSpPr>
          <p:cNvPr id="282" name="Google Shape;282;p35"/>
          <p:cNvSpPr txBox="1">
            <a:spLocks noGrp="1"/>
          </p:cNvSpPr>
          <p:nvPr>
            <p:ph type="ctrTitle"/>
          </p:nvPr>
        </p:nvSpPr>
        <p:spPr>
          <a:xfrm>
            <a:off x="740100" y="3142000"/>
            <a:ext cx="49122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6500"/>
              <a:buNone/>
            </a:pPr>
            <a:r>
              <a:rPr lang="en-US" sz="5000" b="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Теория вероятности</a:t>
            </a:r>
            <a:endParaRPr sz="5000" b="0">
              <a:solidFill>
                <a:schemeClr val="lt1"/>
              </a:solidFill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grpSp>
        <p:nvGrpSpPr>
          <p:cNvPr id="283" name="Google Shape;283;p35"/>
          <p:cNvGrpSpPr/>
          <p:nvPr/>
        </p:nvGrpSpPr>
        <p:grpSpPr>
          <a:xfrm>
            <a:off x="1898119" y="768123"/>
            <a:ext cx="5347760" cy="2032348"/>
            <a:chOff x="1078937" y="538025"/>
            <a:chExt cx="5999282" cy="2279951"/>
          </a:xfrm>
        </p:grpSpPr>
        <p:pic>
          <p:nvPicPr>
            <p:cNvPr id="284" name="Google Shape;284;p35"/>
            <p:cNvPicPr preferRelativeResize="0"/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078937" y="539499"/>
              <a:ext cx="1706969" cy="1706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35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508722" y="1110999"/>
              <a:ext cx="1706969" cy="1706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35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938506" y="538025"/>
              <a:ext cx="1709929" cy="1709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35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371250" y="1111012"/>
              <a:ext cx="1706969" cy="170696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8" name="Google Shape;288;p35"/>
          <p:cNvCxnSpPr/>
          <p:nvPr/>
        </p:nvCxnSpPr>
        <p:spPr>
          <a:xfrm rot="10800000">
            <a:off x="6543775" y="3808750"/>
            <a:ext cx="1887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>
            <a:spLocks noGrp="1"/>
          </p:cNvSpPr>
          <p:nvPr>
            <p:ph type="body" idx="1"/>
          </p:nvPr>
        </p:nvSpPr>
        <p:spPr>
          <a:xfrm>
            <a:off x="5414675" y="981225"/>
            <a:ext cx="343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Пятеро девушек решили подарить мэрцишор своим пятерым коллегам 1 марта.  Каждый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 среди них он дарит мэрцишор одному из коллег, выбранному наугад.  Определить вероятности-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 что каждый из коллег получит мэрцишор.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Решение: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Сумма равновозможных случаев: каждый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 Парень может получить мэрцишор от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 каждой девушки,так что n = 5^5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Благоприятные случаи: каждый парень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 получил мэрцишор от одной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 девушки: так m = 5!=120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sp>
        <p:nvSpPr>
          <p:cNvPr id="358" name="Google Shape;358;p44"/>
          <p:cNvSpPr txBox="1">
            <a:spLocks noGrp="1"/>
          </p:cNvSpPr>
          <p:nvPr>
            <p:ph type="title"/>
          </p:nvPr>
        </p:nvSpPr>
        <p:spPr>
          <a:xfrm>
            <a:off x="5849075" y="380037"/>
            <a:ext cx="25665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"/>
                <a:ea typeface="Cormorant Infant"/>
                <a:cs typeface="Cormorant Infant"/>
                <a:sym typeface="Cormorant Infant"/>
              </a:rPr>
              <a:t>Задача 1</a:t>
            </a:r>
            <a:endParaRPr>
              <a:latin typeface="Cormorant Infant"/>
              <a:ea typeface="Cormorant Infant"/>
              <a:cs typeface="Cormorant Infant"/>
              <a:sym typeface="Cormorant Infant"/>
            </a:endParaRPr>
          </a:p>
        </p:txBody>
      </p:sp>
      <p:graphicFrame>
        <p:nvGraphicFramePr>
          <p:cNvPr id="359" name="Google Shape;359;p44"/>
          <p:cNvGraphicFramePr/>
          <p:nvPr/>
        </p:nvGraphicFramePr>
        <p:xfrm>
          <a:off x="174600" y="1588775"/>
          <a:ext cx="4914875" cy="3000000"/>
        </p:xfrm>
        <a:graphic>
          <a:graphicData uri="http://schemas.openxmlformats.org/drawingml/2006/table">
            <a:tbl>
              <a:tblPr>
                <a:noFill/>
                <a:tableStyleId>{D4337264-EDF9-45C8-9899-6365F143A5F2}</a:tableStyleId>
              </a:tblPr>
              <a:tblGrid>
                <a:gridCol w="982975"/>
                <a:gridCol w="982975"/>
                <a:gridCol w="982975"/>
                <a:gridCol w="982975"/>
                <a:gridCol w="982975"/>
              </a:tblGrid>
              <a:tr h="257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парень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2 парень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3 парень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4 парень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5 парень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5 девочек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5 девочек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5 девочек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5 девочек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5 девочек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парень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2 парень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3 парень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4 парень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5 парень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5 девочек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4 девочки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3 девочки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2 девочки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девочка</a:t>
                      </a:r>
                      <a:endParaRPr b="1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60" name="Google Shape;360;p44"/>
          <p:cNvPicPr preferRelativeResize="0"/>
          <p:nvPr/>
        </p:nvPicPr>
        <p:blipFill rotWithShape="1">
          <a:blip r:embed="rId1"/>
          <a:srcRect l="18506" t="59805" r="54990" b="19270"/>
          <a:stretch>
            <a:fillRect/>
          </a:stretch>
        </p:blipFill>
        <p:spPr>
          <a:xfrm>
            <a:off x="6417878" y="4354275"/>
            <a:ext cx="1428897" cy="60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>
            <a:spLocks noGrp="1"/>
          </p:cNvSpPr>
          <p:nvPr>
            <p:ph type="title"/>
          </p:nvPr>
        </p:nvSpPr>
        <p:spPr>
          <a:xfrm>
            <a:off x="3059550" y="2290478"/>
            <a:ext cx="5371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На полке расставлены 8 учебников, в том числе учебник по математике и учебник химии.  Определить вероятность того, что учебники математики и химии находятся рядом друг с другом</a:t>
            </a:r>
            <a:endParaRPr sz="1500" b="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Решение:</a:t>
            </a:r>
            <a:endParaRPr sz="1500" b="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n=8!</a:t>
            </a:r>
            <a:endParaRPr sz="1500" b="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m=2!*7!, потому что учебник математики и учебник химии находятся</a:t>
            </a:r>
            <a:endParaRPr sz="1500" b="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 вместе они сгруппированы вместе и занимают позицию, а вместе с остальными 6 учебниками их можно</a:t>
            </a:r>
            <a:endParaRPr sz="1500" b="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 поменять  7!  способами.  Но учебник математики и учебник химии тоже можно</a:t>
            </a:r>
            <a:endParaRPr sz="1500" b="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 поменять 2!  способами.</a:t>
            </a:r>
            <a:endParaRPr sz="1500" b="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sp>
        <p:nvSpPr>
          <p:cNvPr id="366" name="Google Shape;366;p45"/>
          <p:cNvSpPr txBox="1">
            <a:spLocks noGrp="1"/>
          </p:cNvSpPr>
          <p:nvPr>
            <p:ph type="subTitle" idx="1"/>
          </p:nvPr>
        </p:nvSpPr>
        <p:spPr>
          <a:xfrm>
            <a:off x="4916238" y="0"/>
            <a:ext cx="1657800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ormorant Infant"/>
                <a:ea typeface="Cormorant Infant"/>
                <a:cs typeface="Cormorant Infant"/>
                <a:sym typeface="Cormorant Infant"/>
              </a:rPr>
              <a:t> Задача 2</a:t>
            </a:r>
            <a:endParaRPr sz="3000" b="1">
              <a:latin typeface="Cormorant Infant"/>
              <a:ea typeface="Cormorant Infant"/>
              <a:cs typeface="Cormorant Infant"/>
              <a:sym typeface="Cormorant Infant"/>
            </a:endParaRPr>
          </a:p>
        </p:txBody>
      </p:sp>
      <p:pic>
        <p:nvPicPr>
          <p:cNvPr id="367" name="Google Shape;367;p45"/>
          <p:cNvPicPr preferRelativeResize="0"/>
          <p:nvPr/>
        </p:nvPicPr>
        <p:blipFill rotWithShape="1">
          <a:blip r:embed="rId1"/>
          <a:srcRect l="16652" t="49513" r="54516" b="34599"/>
          <a:stretch>
            <a:fillRect/>
          </a:stretch>
        </p:blipFill>
        <p:spPr>
          <a:xfrm>
            <a:off x="4852875" y="4109682"/>
            <a:ext cx="1784573" cy="52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5"/>
          <p:cNvPicPr preferRelativeResize="0"/>
          <p:nvPr/>
        </p:nvPicPr>
        <p:blipFill rotWithShape="1">
          <a:blip r:embed="rId2"/>
          <a:srcRect l="24035"/>
          <a:stretch>
            <a:fillRect/>
          </a:stretch>
        </p:blipFill>
        <p:spPr>
          <a:xfrm>
            <a:off x="962851" y="321200"/>
            <a:ext cx="2096700" cy="20700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6"/>
          <p:cNvSpPr txBox="1">
            <a:spLocks noGrp="1"/>
          </p:cNvSpPr>
          <p:nvPr>
            <p:ph type="title"/>
          </p:nvPr>
        </p:nvSpPr>
        <p:spPr>
          <a:xfrm>
            <a:off x="996275" y="635412"/>
            <a:ext cx="25665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"/>
                <a:ea typeface="Cormorant Infant"/>
                <a:cs typeface="Cormorant Infant"/>
                <a:sym typeface="Cormorant Infant"/>
              </a:rPr>
              <a:t>Задача 3</a:t>
            </a:r>
            <a:endParaRPr>
              <a:latin typeface="Cormorant Infant"/>
              <a:ea typeface="Cormorant Infant"/>
              <a:cs typeface="Cormorant Infant"/>
              <a:sym typeface="Cormorant Infant"/>
            </a:endParaRPr>
          </a:p>
        </p:txBody>
      </p:sp>
      <p:sp>
        <p:nvSpPr>
          <p:cNvPr id="374" name="Google Shape;374;p46"/>
          <p:cNvSpPr txBox="1">
            <a:spLocks noGrp="1"/>
          </p:cNvSpPr>
          <p:nvPr>
            <p:ph type="body" idx="1"/>
          </p:nvPr>
        </p:nvSpPr>
        <p:spPr>
          <a:xfrm>
            <a:off x="689225" y="1186175"/>
            <a:ext cx="31806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Четыре человека забрались в лифт одиннадцатиэтажного дома на первом этаже.</a:t>
            </a:r>
            <a:endParaRPr b="1">
              <a:latin typeface="Cormorant Infant"/>
              <a:ea typeface="Cormorant Infant"/>
              <a:cs typeface="Cormorant Infant"/>
              <a:sym typeface="Cormorant Inf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 Каждый из них может выйти из лифта случайным образом на любом этаже, начиная со второго.</a:t>
            </a:r>
            <a:endParaRPr b="1">
              <a:latin typeface="Cormorant Infant"/>
              <a:ea typeface="Cormorant Infant"/>
              <a:cs typeface="Cormorant Infant"/>
              <a:sym typeface="Cormorant Inf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 Определить вероятность того, что:</a:t>
            </a:r>
            <a:endParaRPr b="1">
              <a:latin typeface="Cormorant Infant"/>
              <a:ea typeface="Cormorant Infant"/>
              <a:cs typeface="Cormorant Infant"/>
              <a:sym typeface="Cormorant Inf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 а) все четыре человека выйдут на пятом этаже;</a:t>
            </a:r>
            <a:endParaRPr b="1">
              <a:latin typeface="Cormorant Infant"/>
              <a:ea typeface="Cormorant Infant"/>
              <a:cs typeface="Cormorant Infant"/>
              <a:sym typeface="Cormorant Inf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 б) все четыре человека выйдут на одном и том же этаже </a:t>
            </a:r>
            <a:endParaRPr b="1">
              <a:latin typeface="Cormorant Infant"/>
              <a:ea typeface="Cormorant Infant"/>
              <a:cs typeface="Cormorant Infant"/>
              <a:sym typeface="Cormorant Inf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 в) все четыре человека выйдут на разных этажах;</a:t>
            </a:r>
            <a:endParaRPr b="1">
              <a:latin typeface="Cormorant Infant"/>
              <a:ea typeface="Cormorant Infant"/>
              <a:cs typeface="Cormorant Infant"/>
              <a:sym typeface="Cormorant Inf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 г) 2 человека выйдут на третьем этаже</a:t>
            </a:r>
            <a:endParaRPr b="1">
              <a:latin typeface="Cormorant Infant"/>
              <a:ea typeface="Cormorant Infant"/>
              <a:cs typeface="Cormorant Infant"/>
              <a:sym typeface="Cormorant Infant"/>
            </a:endParaRPr>
          </a:p>
        </p:txBody>
      </p:sp>
      <p:pic>
        <p:nvPicPr>
          <p:cNvPr id="375" name="Google Shape;375;p4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352024" y="1169313"/>
            <a:ext cx="4177500" cy="28050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" name="Google Shape;380;p47"/>
          <p:cNvGraphicFramePr/>
          <p:nvPr/>
        </p:nvGraphicFramePr>
        <p:xfrm>
          <a:off x="3985950" y="128113"/>
          <a:ext cx="4364475" cy="4887275"/>
        </p:xfrm>
        <a:graphic>
          <a:graphicData uri="http://schemas.openxmlformats.org/drawingml/2006/table">
            <a:tbl>
              <a:tblPr>
                <a:noFill/>
                <a:tableStyleId>{D4337264-EDF9-45C8-9899-6365F143A5F2}</a:tableStyleId>
              </a:tblPr>
              <a:tblGrid>
                <a:gridCol w="1091125"/>
                <a:gridCol w="1091125"/>
                <a:gridCol w="1195100"/>
                <a:gridCol w="987125"/>
              </a:tblGrid>
              <a:tr h="21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2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3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4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1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10 возможностей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10 возможностей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10 возможностей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10 возможностей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2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3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4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возможность (5 этаж)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возможность (5 этаж)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возможность (5 этаж)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возможность (5 этаж)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2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3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4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1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10 возможностей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возможность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возможность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возможность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2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3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4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1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10 возможностей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9 возможностей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8 возможностей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7 возможностей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3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4 человек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1450">
                <a:tc rowSpan="2"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выбираются 2 человека по         способов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9 возможностей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9 возможностей</a:t>
                      </a:r>
                      <a:endParaRPr sz="1000"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2575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81" name="Google Shape;381;p47"/>
          <p:cNvSpPr/>
          <p:nvPr/>
        </p:nvSpPr>
        <p:spPr>
          <a:xfrm>
            <a:off x="3985950" y="3964100"/>
            <a:ext cx="2187900" cy="402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2" name="Google Shape;382;p47"/>
          <p:cNvSpPr txBox="1"/>
          <p:nvPr/>
        </p:nvSpPr>
        <p:spPr>
          <a:xfrm>
            <a:off x="718950" y="50225"/>
            <a:ext cx="545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Общее число возможных решений: 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sp>
        <p:nvSpPr>
          <p:cNvPr id="383" name="Google Shape;383;p47"/>
          <p:cNvSpPr txBox="1"/>
          <p:nvPr/>
        </p:nvSpPr>
        <p:spPr>
          <a:xfrm>
            <a:off x="718950" y="9580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а)Благоприятные случаи: m=1</a:t>
            </a:r>
            <a:endParaRPr>
              <a:solidFill>
                <a:schemeClr val="dk1"/>
              </a:solidFill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sp>
        <p:nvSpPr>
          <p:cNvPr id="384" name="Google Shape;384;p47"/>
          <p:cNvSpPr txBox="1"/>
          <p:nvPr/>
        </p:nvSpPr>
        <p:spPr>
          <a:xfrm>
            <a:off x="718950" y="2044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б)Благоприятные случаи: m=10</a:t>
            </a:r>
            <a:endParaRPr>
              <a:solidFill>
                <a:schemeClr val="dk1"/>
              </a:solidFill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sp>
        <p:nvSpPr>
          <p:cNvPr id="385" name="Google Shape;385;p47"/>
          <p:cNvSpPr txBox="1"/>
          <p:nvPr/>
        </p:nvSpPr>
        <p:spPr>
          <a:xfrm>
            <a:off x="762550" y="3010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в)Благоприятные случаи:</a:t>
            </a:r>
            <a:endParaRPr>
              <a:solidFill>
                <a:schemeClr val="dk1"/>
              </a:solidFill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sp>
        <p:nvSpPr>
          <p:cNvPr id="386" name="Google Shape;386;p47"/>
          <p:cNvSpPr txBox="1"/>
          <p:nvPr/>
        </p:nvSpPr>
        <p:spPr>
          <a:xfrm>
            <a:off x="643725" y="3976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г)Благоприятные случаи:</a:t>
            </a:r>
            <a:endParaRPr>
              <a:solidFill>
                <a:schemeClr val="dk1"/>
              </a:solidFill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pic>
        <p:nvPicPr>
          <p:cNvPr id="387" name="Google Shape;387;p47"/>
          <p:cNvPicPr preferRelativeResize="0"/>
          <p:nvPr/>
        </p:nvPicPr>
        <p:blipFill rotWithShape="1">
          <a:blip r:embed="rId1"/>
          <a:srcRect l="17580" t="84698" r="72641" b="7106"/>
          <a:stretch>
            <a:fillRect/>
          </a:stretch>
        </p:blipFill>
        <p:spPr>
          <a:xfrm>
            <a:off x="1842101" y="521300"/>
            <a:ext cx="603226" cy="2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7"/>
          <p:cNvPicPr preferRelativeResize="0"/>
          <p:nvPr/>
        </p:nvPicPr>
        <p:blipFill rotWithShape="1">
          <a:blip r:embed="rId2"/>
          <a:srcRect l="17451" t="53742" r="62663" b="36264"/>
          <a:stretch>
            <a:fillRect/>
          </a:stretch>
        </p:blipFill>
        <p:spPr>
          <a:xfrm>
            <a:off x="1398142" y="1458674"/>
            <a:ext cx="1491197" cy="40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7"/>
          <p:cNvPicPr preferRelativeResize="0"/>
          <p:nvPr/>
        </p:nvPicPr>
        <p:blipFill rotWithShape="1">
          <a:blip r:embed="rId3"/>
          <a:srcRect l="17762" t="51711" r="56089" b="35738"/>
          <a:stretch>
            <a:fillRect/>
          </a:stretch>
        </p:blipFill>
        <p:spPr>
          <a:xfrm>
            <a:off x="1363062" y="2526836"/>
            <a:ext cx="1561325" cy="40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7"/>
          <p:cNvPicPr preferRelativeResize="0"/>
          <p:nvPr/>
        </p:nvPicPr>
        <p:blipFill rotWithShape="1">
          <a:blip r:embed="rId4"/>
          <a:srcRect l="17088" t="53062" r="55446" b="35271"/>
          <a:stretch>
            <a:fillRect/>
          </a:stretch>
        </p:blipFill>
        <p:spPr>
          <a:xfrm>
            <a:off x="1261613" y="3662174"/>
            <a:ext cx="1764211" cy="40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7"/>
          <p:cNvPicPr preferRelativeResize="0"/>
          <p:nvPr/>
        </p:nvPicPr>
        <p:blipFill rotWithShape="1">
          <a:blip r:embed="rId5"/>
          <a:srcRect l="17924" t="82157" r="52191" b="8717"/>
          <a:stretch>
            <a:fillRect/>
          </a:stretch>
        </p:blipFill>
        <p:spPr>
          <a:xfrm>
            <a:off x="1134561" y="3331550"/>
            <a:ext cx="2018376" cy="3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7"/>
          <p:cNvPicPr preferRelativeResize="0"/>
          <p:nvPr/>
        </p:nvPicPr>
        <p:blipFill rotWithShape="1">
          <a:blip r:embed="rId6"/>
          <a:srcRect l="17135" t="51925" r="53090" b="25218"/>
          <a:stretch>
            <a:fillRect/>
          </a:stretch>
        </p:blipFill>
        <p:spPr>
          <a:xfrm>
            <a:off x="1261650" y="4315345"/>
            <a:ext cx="1764202" cy="72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8"/>
          <p:cNvSpPr txBox="1">
            <a:spLocks noGrp="1"/>
          </p:cNvSpPr>
          <p:nvPr>
            <p:ph type="subTitle" idx="1"/>
          </p:nvPr>
        </p:nvSpPr>
        <p:spPr>
          <a:xfrm>
            <a:off x="2091550" y="60275"/>
            <a:ext cx="3747300" cy="23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Из цифр от 0 до 10 образуется десятизначный код без повторения чисел. </a:t>
            </a:r>
            <a:endParaRPr b="1">
              <a:latin typeface="Cormorant Infant"/>
              <a:ea typeface="Cormorant Infant"/>
              <a:cs typeface="Cormorant Infant"/>
              <a:sym typeface="Cormorant Inf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Сосчитать вероятность того,что сформированный код будет содержать последовательность 123</a:t>
            </a:r>
            <a:endParaRPr b="1">
              <a:latin typeface="Cormorant Infant"/>
              <a:ea typeface="Cormorant Infant"/>
              <a:cs typeface="Cormorant Infant"/>
              <a:sym typeface="Cormorant Inf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48"/>
          <p:cNvSpPr txBox="1">
            <a:spLocks noGrp="1"/>
          </p:cNvSpPr>
          <p:nvPr>
            <p:ph type="title"/>
          </p:nvPr>
        </p:nvSpPr>
        <p:spPr>
          <a:xfrm>
            <a:off x="-663050" y="0"/>
            <a:ext cx="35541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Задача 4</a:t>
            </a:r>
            <a:endParaRPr b="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graphicFrame>
        <p:nvGraphicFramePr>
          <p:cNvPr id="399" name="Google Shape;399;p48"/>
          <p:cNvGraphicFramePr/>
          <p:nvPr/>
        </p:nvGraphicFramePr>
        <p:xfrm>
          <a:off x="988000" y="2025280"/>
          <a:ext cx="7168000" cy="3000000"/>
        </p:xfrm>
        <a:graphic>
          <a:graphicData uri="http://schemas.openxmlformats.org/drawingml/2006/table">
            <a:tbl>
              <a:tblPr>
                <a:noFill/>
                <a:tableStyleId>{D4337264-EDF9-45C8-9899-6365F143A5F2}</a:tableStyleId>
              </a:tblPr>
              <a:tblGrid>
                <a:gridCol w="716800"/>
                <a:gridCol w="716800"/>
                <a:gridCol w="716800"/>
                <a:gridCol w="716800"/>
                <a:gridCol w="716800"/>
                <a:gridCol w="716800"/>
                <a:gridCol w="716800"/>
                <a:gridCol w="716800"/>
                <a:gridCol w="716800"/>
                <a:gridCol w="716800"/>
              </a:tblGrid>
              <a:tr h="302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2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3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-&gt;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8 позиция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7 позиция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6 позиция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5 позиция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4 позиция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3 позиция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2 позиция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ormorant Infant"/>
                          <a:ea typeface="Cormorant Infant"/>
                          <a:cs typeface="Cormorant Infant"/>
                          <a:sym typeface="Cormorant Infant"/>
                        </a:rPr>
                        <a:t>1 позиция</a:t>
                      </a:r>
                      <a:endParaRPr sz="1000" b="1">
                        <a:solidFill>
                          <a:schemeClr val="lt1"/>
                        </a:solidFill>
                        <a:latin typeface="Cormorant Infant"/>
                        <a:ea typeface="Cormorant Infant"/>
                        <a:cs typeface="Cormorant Infant"/>
                        <a:sym typeface="Cormorant Infant"/>
                      </a:endParaRPr>
                    </a:p>
                  </a:txBody>
                  <a:tcPr marL="28575" marR="28575" marT="19050" marB="19050" anchor="b">
                    <a:lnL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00" name="Google Shape;400;p48"/>
          <p:cNvSpPr/>
          <p:nvPr/>
        </p:nvSpPr>
        <p:spPr>
          <a:xfrm>
            <a:off x="988000" y="1954900"/>
            <a:ext cx="2162100" cy="4521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1" name="Google Shape;401;p48"/>
          <p:cNvSpPr txBox="1"/>
          <p:nvPr/>
        </p:nvSpPr>
        <p:spPr>
          <a:xfrm>
            <a:off x="988000" y="1409675"/>
            <a:ext cx="317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Общее число возможных решений: n=10! </a:t>
            </a:r>
            <a:endParaRPr>
              <a:solidFill>
                <a:schemeClr val="lt1"/>
              </a:solidFill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sp>
        <p:nvSpPr>
          <p:cNvPr id="402" name="Google Shape;402;p48"/>
          <p:cNvSpPr txBox="1"/>
          <p:nvPr/>
        </p:nvSpPr>
        <p:spPr>
          <a:xfrm>
            <a:off x="988000" y="30539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Благоприятные случаи: m=8!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03" name="Google Shape;403;p48"/>
          <p:cNvPicPr preferRelativeResize="0"/>
          <p:nvPr/>
        </p:nvPicPr>
        <p:blipFill rotWithShape="1">
          <a:blip r:embed="rId1"/>
          <a:srcRect l="17729" t="63364" r="55700" b="27630"/>
          <a:stretch>
            <a:fillRect/>
          </a:stretch>
        </p:blipFill>
        <p:spPr>
          <a:xfrm>
            <a:off x="1029989" y="3454150"/>
            <a:ext cx="3094224" cy="56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9"/>
          <p:cNvSpPr txBox="1">
            <a:spLocks noGrp="1"/>
          </p:cNvSpPr>
          <p:nvPr>
            <p:ph type="body" idx="1"/>
          </p:nvPr>
        </p:nvSpPr>
        <p:spPr>
          <a:xfrm>
            <a:off x="713225" y="1469850"/>
            <a:ext cx="3226800" cy="1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Переоценить значение рассматриваемой науки достаточно трудно. С помощью теории вероятностей решают вопросы, связанные с изучением спорных и незаметных взаимосвязей разнообразных событий и явлений в разных отраслях науки. Теория вероятностей дает возможность точно определить колебания таких экономических показателей, как спрос, предложение, цены.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sp>
        <p:nvSpPr>
          <p:cNvPr id="409" name="Google Shape;409;p49"/>
          <p:cNvSpPr txBox="1">
            <a:spLocks noGrp="1"/>
          </p:cNvSpPr>
          <p:nvPr>
            <p:ph type="title"/>
          </p:nvPr>
        </p:nvSpPr>
        <p:spPr>
          <a:xfrm>
            <a:off x="713225" y="686650"/>
            <a:ext cx="29472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Cormorant Infant"/>
                <a:ea typeface="Cormorant Infant"/>
                <a:cs typeface="Cormorant Infant"/>
                <a:sym typeface="Cormorant Infant"/>
              </a:rPr>
              <a:t>Вывод:</a:t>
            </a:r>
            <a:endParaRPr sz="5000">
              <a:latin typeface="Cormorant Infant"/>
              <a:ea typeface="Cormorant Infant"/>
              <a:cs typeface="Cormorant Infant"/>
              <a:sym typeface="Cormorant Infant"/>
            </a:endParaRPr>
          </a:p>
        </p:txBody>
      </p:sp>
      <p:pic>
        <p:nvPicPr>
          <p:cNvPr id="410" name="Google Shape;410;p4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496575" y="875700"/>
            <a:ext cx="3279276" cy="327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0"/>
          <p:cNvSpPr txBox="1">
            <a:spLocks noGrp="1"/>
          </p:cNvSpPr>
          <p:nvPr>
            <p:ph type="title"/>
          </p:nvPr>
        </p:nvSpPr>
        <p:spPr>
          <a:xfrm>
            <a:off x="652950" y="1779525"/>
            <a:ext cx="702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Cormorant Infant"/>
                <a:ea typeface="Cormorant Infant"/>
                <a:cs typeface="Cormorant Infant"/>
                <a:sym typeface="Cormorant Infant"/>
              </a:rPr>
              <a:t>Спасибо за внимание!</a:t>
            </a:r>
            <a:endParaRPr sz="5200">
              <a:latin typeface="Cormorant Infant"/>
              <a:ea typeface="Cormorant Infant"/>
              <a:cs typeface="Cormorant Infant"/>
              <a:sym typeface="Cormorant Infant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4445" y="2539365"/>
            <a:ext cx="316230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>
            <a:spLocks noGrp="1"/>
          </p:cNvSpPr>
          <p:nvPr>
            <p:ph type="title"/>
          </p:nvPr>
        </p:nvSpPr>
        <p:spPr>
          <a:xfrm>
            <a:off x="4402225" y="2722450"/>
            <a:ext cx="432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rmorant Infant"/>
                <a:ea typeface="Cormorant Infant"/>
                <a:cs typeface="Cormorant Infant"/>
                <a:sym typeface="Cormorant Infant"/>
              </a:rPr>
              <a:t>Человеку часто приходится иметь дело с задачами, в которых нужно подсчитать число всех возможных способов расположения некоторых предметов, или число всех возможных способов осуществления некоторого действия, или вероятность определенных событий. Нам, как людям, предстоящим пройти через БАК и войти во взрослую жизнь, эти знания необходимы, для чего мы постараемся разобраться в этой теме.  </a:t>
            </a:r>
            <a:endParaRPr sz="1800">
              <a:latin typeface="Cormorant Infant"/>
              <a:ea typeface="Cormorant Infant"/>
              <a:cs typeface="Cormorant Infant"/>
              <a:sym typeface="Cormorant Infant"/>
            </a:endParaRPr>
          </a:p>
        </p:txBody>
      </p:sp>
      <p:sp>
        <p:nvSpPr>
          <p:cNvPr id="294" name="Google Shape;294;p36"/>
          <p:cNvSpPr txBox="1">
            <a:spLocks noGrp="1"/>
          </p:cNvSpPr>
          <p:nvPr>
            <p:ph type="subTitle" idx="1"/>
          </p:nvPr>
        </p:nvSpPr>
        <p:spPr>
          <a:xfrm>
            <a:off x="3360925" y="339475"/>
            <a:ext cx="5371200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Цель работы:</a:t>
            </a:r>
            <a:endParaRPr sz="500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pic>
        <p:nvPicPr>
          <p:cNvPr id="295" name="Google Shape;295;p36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-1020000">
            <a:off x="1056524" y="402123"/>
            <a:ext cx="2754749" cy="275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/>
        </p:nvSpPr>
        <p:spPr>
          <a:xfrm>
            <a:off x="1245225" y="1057600"/>
            <a:ext cx="34182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Французские математики Блез Паскаль и Пьер Ферма анализировали азартные игры и исследовали прогнозы выигрыша. Тогда они заметили первые закономерности случайных событий на примере бросания костей и сформулировали теорию вероятностей.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Когда мы кидаем монетку, то не можем точно сказать, что выпадет: орел или решка. Но если подкидывать монету много раз — окажется, что каждая сторона выпадает примерно равное количество раз. Из чего можно сформулировать вероятность: 50% на 50%, что выпадет «орел» или «решка». 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741038" y="73250"/>
            <a:ext cx="1867500" cy="249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02" name="Google Shape;302;p37"/>
          <p:cNvPicPr preferRelativeResize="0"/>
          <p:nvPr/>
        </p:nvPicPr>
        <p:blipFill rotWithShape="1">
          <a:blip r:embed="rId2"/>
          <a:srcRect l="10960"/>
          <a:stretch>
            <a:fillRect/>
          </a:stretch>
        </p:blipFill>
        <p:spPr>
          <a:xfrm>
            <a:off x="5741038" y="2571650"/>
            <a:ext cx="1867500" cy="249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03" name="Google Shape;303;p37"/>
          <p:cNvSpPr txBox="1"/>
          <p:nvPr/>
        </p:nvSpPr>
        <p:spPr>
          <a:xfrm>
            <a:off x="1056825" y="257200"/>
            <a:ext cx="5786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Немного истории…</a:t>
            </a:r>
            <a:endParaRPr sz="4000"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>
            <a:spLocks noGrp="1"/>
          </p:cNvSpPr>
          <p:nvPr>
            <p:ph type="subTitle" idx="1"/>
          </p:nvPr>
        </p:nvSpPr>
        <p:spPr>
          <a:xfrm>
            <a:off x="3543025" y="626575"/>
            <a:ext cx="5371200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Теория вероятностей</a:t>
            </a:r>
            <a:r>
              <a:rPr lang="en-US">
                <a:latin typeface="Cormorant Infant SemiBold"/>
                <a:ea typeface="Cormorant Infant SemiBold"/>
                <a:cs typeface="Cormorant Infant SemiBold"/>
                <a:sym typeface="Cormorant Infant SemiBold"/>
              </a:rPr>
              <a:t> — это раздел математики, который изучает закономерности случайных явлений: случайные события, случайные величины, их свойства и операции над ними.</a:t>
            </a:r>
            <a:endParaRPr>
              <a:latin typeface="Cormorant Infant SemiBold"/>
              <a:ea typeface="Cormorant Infant SemiBold"/>
              <a:cs typeface="Cormorant Infant SemiBold"/>
              <a:sym typeface="Cormorant Infant SemiBold"/>
            </a:endParaRPr>
          </a:p>
        </p:txBody>
      </p:sp>
      <p:pic>
        <p:nvPicPr>
          <p:cNvPr id="309" name="Google Shape;309;p3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428200" y="2304775"/>
            <a:ext cx="3637500" cy="257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/>
          <p:nvPr/>
        </p:nvSpPr>
        <p:spPr>
          <a:xfrm>
            <a:off x="2650650" y="3680525"/>
            <a:ext cx="3842700" cy="3842700"/>
          </a:xfrm>
          <a:prstGeom prst="arc">
            <a:avLst>
              <a:gd name="adj1" fmla="val 11553769"/>
              <a:gd name="adj2" fmla="val 2087583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5" name="Google Shape;315;p39"/>
          <p:cNvSpPr txBox="1">
            <a:spLocks noGrp="1"/>
          </p:cNvSpPr>
          <p:nvPr>
            <p:ph type="title"/>
          </p:nvPr>
        </p:nvSpPr>
        <p:spPr>
          <a:xfrm>
            <a:off x="713250" y="285375"/>
            <a:ext cx="77175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900">
                <a:latin typeface="Cormorant Infant"/>
                <a:ea typeface="Cormorant Infant"/>
                <a:cs typeface="Cormorant Infant"/>
                <a:sym typeface="Cormorant Infant"/>
              </a:rPr>
              <a:t>Событие </a:t>
            </a:r>
            <a:r>
              <a:rPr lang="en-US" sz="1900" b="0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— это базовое понятие теории вероятности. Обычно события обозначают большими латинскими буквами. Например, А — событие, при котором из колоды вытащили туза, D — событие, при котором из колоды вытащили семерку. </a:t>
            </a:r>
            <a:endParaRPr sz="1900" b="0"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</p:txBody>
      </p:sp>
      <p:sp>
        <p:nvSpPr>
          <p:cNvPr id="316" name="Google Shape;316;p39"/>
          <p:cNvSpPr/>
          <p:nvPr/>
        </p:nvSpPr>
        <p:spPr>
          <a:xfrm>
            <a:off x="5949061" y="4303215"/>
            <a:ext cx="252900" cy="252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17" name="Google Shape;317;p39"/>
          <p:cNvCxnSpPr>
            <a:stCxn id="316" idx="0"/>
            <a:endCxn id="318" idx="1"/>
          </p:cNvCxnSpPr>
          <p:nvPr/>
        </p:nvCxnSpPr>
        <p:spPr>
          <a:xfrm rot="-5400000">
            <a:off x="5589211" y="3812715"/>
            <a:ext cx="976800" cy="4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9" name="Google Shape;319;p39"/>
          <p:cNvSpPr/>
          <p:nvPr/>
        </p:nvSpPr>
        <p:spPr>
          <a:xfrm>
            <a:off x="4445575" y="3557000"/>
            <a:ext cx="252900" cy="252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20" name="Google Shape;320;p39"/>
          <p:cNvCxnSpPr>
            <a:stCxn id="319" idx="0"/>
            <a:endCxn id="321" idx="2"/>
          </p:cNvCxnSpPr>
          <p:nvPr/>
        </p:nvCxnSpPr>
        <p:spPr>
          <a:xfrm rot="-5400000">
            <a:off x="4253125" y="3237500"/>
            <a:ext cx="638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p39"/>
          <p:cNvSpPr/>
          <p:nvPr/>
        </p:nvSpPr>
        <p:spPr>
          <a:xfrm>
            <a:off x="2942089" y="4303225"/>
            <a:ext cx="252900" cy="252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23" name="Google Shape;323;p39"/>
          <p:cNvCxnSpPr>
            <a:stCxn id="322" idx="0"/>
            <a:endCxn id="324" idx="3"/>
          </p:cNvCxnSpPr>
          <p:nvPr/>
        </p:nvCxnSpPr>
        <p:spPr>
          <a:xfrm rot="5400000" flipH="1">
            <a:off x="2578039" y="3812725"/>
            <a:ext cx="976800" cy="4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5" name="Google Shape;325;p39"/>
          <p:cNvSpPr txBox="1"/>
          <p:nvPr/>
        </p:nvSpPr>
        <p:spPr>
          <a:xfrm>
            <a:off x="2296200" y="1479325"/>
            <a:ext cx="1544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ormorant Infant"/>
                <a:ea typeface="Cormorant Infant"/>
                <a:cs typeface="Cormorant Infant"/>
                <a:sym typeface="Cormorant Infant"/>
              </a:rPr>
              <a:t>Достоверным </a:t>
            </a:r>
            <a:r>
              <a:rPr lang="en-US" sz="1200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является событие, которое в результате испытания обязательно произойдет. Например, камень упадет вниз.</a:t>
            </a:r>
            <a:endParaRPr sz="1200"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3799975" y="1136175"/>
            <a:ext cx="1544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ormorant Infant"/>
                <a:ea typeface="Cormorant Infant"/>
                <a:cs typeface="Cormorant Infant"/>
                <a:sym typeface="Cormorant Infant"/>
              </a:rPr>
              <a:t>Невозможным </a:t>
            </a:r>
            <a:r>
              <a:rPr lang="en-US" sz="1200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является событие, которое заведомо не произойдет в результате испытания. Например, камень при падении улетит вверх.</a:t>
            </a:r>
            <a:endParaRPr sz="1200"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5344675" y="1294525"/>
            <a:ext cx="1544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ormorant Infant"/>
                <a:ea typeface="Cormorant Infant"/>
                <a:cs typeface="Cormorant Infant"/>
                <a:sym typeface="Cormorant Infant"/>
              </a:rPr>
              <a:t>Случайным </a:t>
            </a:r>
            <a:r>
              <a:rPr lang="en-US" sz="1200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называется событие, которое в результате испытания может произойти, а может не произойти. Например, из колоды карт вытащили туза.</a:t>
            </a:r>
            <a:endParaRPr sz="1200"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/>
          <p:nvPr/>
        </p:nvSpPr>
        <p:spPr>
          <a:xfrm>
            <a:off x="201450" y="170550"/>
            <a:ext cx="38409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rmorant Infant"/>
                <a:ea typeface="Cormorant Infant"/>
                <a:cs typeface="Cormorant Infant"/>
                <a:sym typeface="Cormorant Infant"/>
              </a:rPr>
              <a:t>Несовместными </a:t>
            </a:r>
            <a:r>
              <a:rPr lang="en-US" sz="1500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называются события, в которых появление одного из событий исключает появление другого (при условии одного и того же испытания). Простейшим примером несовместных событий является пара противоположных событий. Событие, противоположное данному, обычно обозначается той же латинской буквой с черточкой вверху. Например:</a:t>
            </a:r>
            <a:endParaRPr sz="1500"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ormorant Infant Medium"/>
              <a:buChar char="●"/>
            </a:pPr>
            <a:r>
              <a:rPr lang="en-US" sz="1500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A0 — в результате броска монеты выпадет орел;</a:t>
            </a:r>
            <a:endParaRPr sz="1500"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Cormorant Infant Medium"/>
              <a:buChar char="●"/>
            </a:pPr>
            <a:r>
              <a:rPr lang="en-US" sz="1500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Ā0 — в результате броска монеты выпадет решка.</a:t>
            </a:r>
            <a:endParaRPr sz="1500"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rmorant Infant"/>
                <a:ea typeface="Cormorant Infant"/>
                <a:cs typeface="Cormorant Infant"/>
                <a:sym typeface="Cormorant Infant"/>
              </a:rPr>
              <a:t>Полная группа событий</a:t>
            </a:r>
            <a:r>
              <a:rPr lang="en-US" sz="1500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 — это множество несовместных событий, среди которых в результате отдельно взятого испытания обязательно появится одно из этих событий. </a:t>
            </a:r>
            <a:endParaRPr sz="1500"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</p:txBody>
      </p:sp>
      <p:pic>
        <p:nvPicPr>
          <p:cNvPr id="333" name="Google Shape;333;p4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221600" y="1072800"/>
            <a:ext cx="4797000" cy="2997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1"/>
          <p:cNvSpPr txBox="1"/>
          <p:nvPr/>
        </p:nvSpPr>
        <p:spPr>
          <a:xfrm>
            <a:off x="886350" y="109050"/>
            <a:ext cx="45393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Суммой двух событий A и B называется событие A+B, которое состоит в том, что наступит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A,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B,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оба события одновременно. В том случае, если события несовместны, последний вариант отпадает, то есть может наступить или событие A, или событие B.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Правило распространяется и на большее количество слагаемых, например, событие A1 + A2 + A3 + A4 + A5 состоит в том, что произойдет хотя бы одно из событий A1, A2, A3, A4, A5, а если события несовместны — то одно и только одно событие из этой суммы: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A1,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A2, или событие A3,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A4,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A5.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Примеров масса: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rmorant Infant Medium"/>
              <a:buChar char="●"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В=В2+В3+В4+В5 (при броске игральной кости не выпадет 5 очков) состоит в том, что выпадет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1,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2,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3,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4,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6 очков.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rmorant Infant Medium"/>
              <a:buChar char="●"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B1,2 = B1 + B2 (выпадет не более двух очков) состоит в том, что появится 1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2 очка.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rmorant Infant Medium"/>
              <a:buChar char="●"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BЧ = B2 + B4 + B6 (будет чётное число очков) состоит в том, что выпадет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2 ,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4 ,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или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6 очков.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</p:txBody>
      </p:sp>
      <p:pic>
        <p:nvPicPr>
          <p:cNvPr id="339" name="Google Shape;339;p41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6299998">
            <a:off x="4726280" y="1393506"/>
            <a:ext cx="4476829" cy="235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/>
        </p:nvSpPr>
        <p:spPr>
          <a:xfrm>
            <a:off x="3705000" y="1200"/>
            <a:ext cx="54390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Произведением двух событий A И B называют событие AB, которое состоит в совместном появлении этих событий. Иными словами, умножение AB означает, что при некоторых обстоятельствах наступит и событие A, и событие B. Аналогичное утверждение справедливо и для большего количества событий: например, произведение A1A2A3 … A10 подразумевает, что при определенных условиях произойдет и событие A1, и событие A2, и событие A3,..., и событие A10.</a:t>
            </a:r>
            <a:endParaRPr>
              <a:solidFill>
                <a:schemeClr val="lt1"/>
              </a:solidFill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Рассмотрим испытание, в котором подбрасываются две монеты, и следующие события:</a:t>
            </a:r>
            <a:endParaRPr>
              <a:solidFill>
                <a:schemeClr val="lt1"/>
              </a:solidFill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morant Infant Medium"/>
              <a:buChar char="●"/>
            </a:pPr>
            <a:r>
              <a:rPr lang="en-US">
                <a:solidFill>
                  <a:schemeClr val="lt1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A1 — на 1-й монете выпадет орел;</a:t>
            </a:r>
            <a:endParaRPr>
              <a:solidFill>
                <a:schemeClr val="lt1"/>
              </a:solidFill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morant Infant Medium"/>
              <a:buChar char="●"/>
            </a:pPr>
            <a:r>
              <a:rPr lang="en-US">
                <a:solidFill>
                  <a:schemeClr val="lt1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Ā1 — на 1-й монете выпадет решка;</a:t>
            </a:r>
            <a:endParaRPr>
              <a:solidFill>
                <a:schemeClr val="lt1"/>
              </a:solidFill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morant Infant Medium"/>
              <a:buChar char="●"/>
            </a:pPr>
            <a:r>
              <a:rPr lang="en-US">
                <a:solidFill>
                  <a:schemeClr val="lt1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A2 — на 2-й монете выпадет орел;</a:t>
            </a:r>
            <a:endParaRPr>
              <a:solidFill>
                <a:schemeClr val="lt1"/>
              </a:solidFill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morant Infant Medium"/>
              <a:buChar char="●"/>
            </a:pPr>
            <a:r>
              <a:rPr lang="en-US">
                <a:solidFill>
                  <a:schemeClr val="lt1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Ā2 — на 2-й монете выпадет решка.</a:t>
            </a:r>
            <a:endParaRPr>
              <a:solidFill>
                <a:schemeClr val="lt1"/>
              </a:solidFill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Тогда:</a:t>
            </a:r>
            <a:endParaRPr>
              <a:solidFill>
                <a:schemeClr val="lt1"/>
              </a:solidFill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morant Infant Medium"/>
              <a:buChar char="●"/>
            </a:pPr>
            <a:r>
              <a:rPr lang="en-US">
                <a:solidFill>
                  <a:schemeClr val="lt1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A1A1 состоит в том, что на обеих монетах (на 1-й и на 2-й) выпадет орел;</a:t>
            </a:r>
            <a:endParaRPr>
              <a:solidFill>
                <a:schemeClr val="lt1"/>
              </a:solidFill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morant Infant Medium"/>
              <a:buChar char="●"/>
            </a:pPr>
            <a:r>
              <a:rPr lang="en-US">
                <a:solidFill>
                  <a:schemeClr val="lt1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Ā2Ā2 состоит в том, что на обеих монетах (на 1-й и на 2-й) выпадет решка;</a:t>
            </a:r>
            <a:endParaRPr>
              <a:solidFill>
                <a:schemeClr val="lt1"/>
              </a:solidFill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morant Infant Medium"/>
              <a:buChar char="●"/>
            </a:pPr>
            <a:r>
              <a:rPr lang="en-US">
                <a:solidFill>
                  <a:schemeClr val="lt1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A1Ā2 состоит в том, что на 1-й монете выпадет орел и на 2-й монете решка;</a:t>
            </a:r>
            <a:endParaRPr>
              <a:solidFill>
                <a:schemeClr val="lt1"/>
              </a:solidFill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morant Infant Medium"/>
              <a:buChar char="●"/>
            </a:pPr>
            <a:r>
              <a:rPr lang="en-US">
                <a:solidFill>
                  <a:schemeClr val="lt1"/>
                </a:solidFill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событие Ā1A2 состоит в том, что на 1-й монете выпадет решка и на 2-й монете орел. </a:t>
            </a:r>
            <a:endParaRPr>
              <a:solidFill>
                <a:schemeClr val="lt1"/>
              </a:solidFill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</p:txBody>
      </p:sp>
      <p:pic>
        <p:nvPicPr>
          <p:cNvPr id="345" name="Google Shape;345;p42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2220023">
            <a:off x="935131" y="1470639"/>
            <a:ext cx="2629811" cy="220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xfrm>
            <a:off x="713250" y="364925"/>
            <a:ext cx="7717500" cy="5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Классическое определение и формула вероятности</a:t>
            </a:r>
            <a:endParaRPr b="0"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</p:txBody>
      </p:sp>
      <p:sp>
        <p:nvSpPr>
          <p:cNvPr id="351" name="Google Shape;351;p43"/>
          <p:cNvSpPr txBox="1"/>
          <p:nvPr/>
        </p:nvSpPr>
        <p:spPr>
          <a:xfrm>
            <a:off x="214875" y="1020625"/>
            <a:ext cx="49152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Вероятностью события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A 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в некотором испытании называют отношение: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P (A) = m/n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, где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n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 — общее число всех равновозможных, элементарных исходов этого испытания, а m — количество элементарных исходов, благоприятствующих событию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A</a:t>
            </a: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.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Свойства вероятности: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rmorant Infant Medium"/>
              <a:buChar char="●"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Вероятность достоверного события равна единице.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rmorant Infant Medium"/>
              <a:buChar char="●"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Вероятность невозможного события равна нулю.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rmorant Infant Medium"/>
              <a:buChar char="●"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Вероятность случайного события есть положительное число, заключенное между нулем и единицей.</a:t>
            </a: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morant Infant Medium"/>
              <a:ea typeface="Cormorant Infant Medium"/>
              <a:cs typeface="Cormorant Infant Medium"/>
              <a:sym typeface="Cormorant Infan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rmorant Infant Medium"/>
                <a:ea typeface="Cormorant Infant Medium"/>
                <a:cs typeface="Cormorant Infant Medium"/>
                <a:sym typeface="Cormorant Infant Medium"/>
              </a:rPr>
              <a:t>Таким образом, вероятность любого события удовлетворяет двойному неравенству </a:t>
            </a:r>
            <a:r>
              <a:rPr lang="en-US" b="1">
                <a:latin typeface="Cormorant Infant"/>
                <a:ea typeface="Cormorant Infant"/>
                <a:cs typeface="Cormorant Infant"/>
                <a:sym typeface="Cormorant Infant"/>
              </a:rPr>
              <a:t>0 ≤ P(A) ≤ 1. </a:t>
            </a:r>
            <a:endParaRPr b="1">
              <a:latin typeface="Cormorant Infant"/>
              <a:ea typeface="Cormorant Infant"/>
              <a:cs typeface="Cormorant Infant"/>
              <a:sym typeface="Cormorant Infant"/>
            </a:endParaRPr>
          </a:p>
        </p:txBody>
      </p:sp>
      <p:pic>
        <p:nvPicPr>
          <p:cNvPr id="352" name="Google Shape;352;p4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282475" y="1600525"/>
            <a:ext cx="3709152" cy="2472876"/>
          </a:xfrm>
          <a:prstGeom prst="cloud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h Subject for Middle School - 7th Grade: Solving Special Forms Equations by Slidesgo">
  <a:themeElements>
    <a:clrScheme name="Simple Light">
      <a:dk1>
        <a:srgbClr val="000000"/>
      </a:dk1>
      <a:lt1>
        <a:srgbClr val="FFFFFF"/>
      </a:lt1>
      <a:dk2>
        <a:srgbClr val="E2E2E2"/>
      </a:dk2>
      <a:lt2>
        <a:srgbClr val="FF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7743</Words>
  <Application>WPS Presentation</Application>
  <PresentationFormat>Экран (16:9)</PresentationFormat>
  <Paragraphs>351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0" baseType="lpstr">
      <vt:lpstr>Arial</vt:lpstr>
      <vt:lpstr>SimSun</vt:lpstr>
      <vt:lpstr>Wingdings</vt:lpstr>
      <vt:lpstr>Arial</vt:lpstr>
      <vt:lpstr>Barlow</vt:lpstr>
      <vt:lpstr>Passion One</vt:lpstr>
      <vt:lpstr>Yu Gothic UI</vt:lpstr>
      <vt:lpstr>Roboto</vt:lpstr>
      <vt:lpstr>Roboto Condensed Light</vt:lpstr>
      <vt:lpstr>Segoe Print</vt:lpstr>
      <vt:lpstr>Caveat</vt:lpstr>
      <vt:lpstr>Josefin Slab</vt:lpstr>
      <vt:lpstr>Wide Latin</vt:lpstr>
      <vt:lpstr>Anaheim</vt:lpstr>
      <vt:lpstr>Francois One</vt:lpstr>
      <vt:lpstr>Advent Pro</vt:lpstr>
      <vt:lpstr>Yanone Kaffeesatz</vt:lpstr>
      <vt:lpstr>Barlow Light</vt:lpstr>
      <vt:lpstr>Cormorant Infant SemiBold</vt:lpstr>
      <vt:lpstr>Cormorant Infant</vt:lpstr>
      <vt:lpstr>Cormorant Infant Medium</vt:lpstr>
      <vt:lpstr>Microsoft YaHei</vt:lpstr>
      <vt:lpstr>Arial Unicode MS</vt:lpstr>
      <vt:lpstr>Math Subject for Middle School - 7th Grade: Solving Special Forms Equations by Slidesgo</vt:lpstr>
      <vt:lpstr>Теория вероятности</vt:lpstr>
      <vt:lpstr>Человеку часто приходится иметь дело с задачами, в которых нужно подсчитать число всех возможных способов расположения некоторых предметов, или число всех возможных способов осуществления некоторого действия, или вероятность определенных событий. Нам, как людям, предстоящим пройти через БАК и войти во взрослую жизнь, эти знания необходимы, для чего мы постараемся разобраться в этой теме.  </vt:lpstr>
      <vt:lpstr>PowerPoint 演示文稿</vt:lpstr>
      <vt:lpstr>PowerPoint 演示文稿</vt:lpstr>
      <vt:lpstr>Событие — это базовое понятие теории вероятности. Обычно события обозначают большими латинскими буквами. Например, А — событие, при котором из колоды вытащили туза, D — событие, при котором из колоды вытащили семерку. </vt:lpstr>
      <vt:lpstr>PowerPoint 演示文稿</vt:lpstr>
      <vt:lpstr>PowerPoint 演示文稿</vt:lpstr>
      <vt:lpstr>PowerPoint 演示文稿</vt:lpstr>
      <vt:lpstr>Классическое определение и формула вероятности</vt:lpstr>
      <vt:lpstr>Задача 1</vt:lpstr>
      <vt:lpstr> поменять 2!  способами.</vt:lpstr>
      <vt:lpstr>Задача 3</vt:lpstr>
      <vt:lpstr>PowerPoint 演示文稿</vt:lpstr>
      <vt:lpstr>Задача 4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вероятности</dc:title>
  <dc:creator/>
  <cp:lastModifiedBy>User</cp:lastModifiedBy>
  <cp:revision>4</cp:revision>
  <dcterms:created xsi:type="dcterms:W3CDTF">2023-02-03T10:01:00Z</dcterms:created>
  <dcterms:modified xsi:type="dcterms:W3CDTF">2025-02-12T08:23:42Z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3D59F8D448F6469392E6214859073D10_13</vt:lpwstr>
  </property>
  <property fmtid="{D5CDD505-2E9C-101B-9397-08002B2CF9AE}" pid="3" name="KSOProductBuildVer">
    <vt:lpwstr>1049-12.2.0.19805</vt:lpwstr>
  </property>
</Properties>
</file>