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32" d="100"/>
          <a:sy n="32" d="100"/>
        </p:scale>
        <p:origin x="53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4097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774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754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3262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715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6796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357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699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960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436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629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3287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1891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9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Один украинский фермер нашёл способ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сэкономить на посредниках </a:t>
            </a:r>
            <a:r>
              <a:rPr lang="ru-RU" sz="7200" dirty="0">
                <a:latin typeface="Corbel" panose="020B0503020204020204" pitchFamily="34" charset="0"/>
              </a:rPr>
              <a:t>– и ему выгодно, и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покупателям</a:t>
            </a:r>
            <a:r>
              <a:rPr lang="ru-RU" sz="7200" dirty="0">
                <a:latin typeface="Corbel" panose="020B0503020204020204" pitchFamily="34" charset="0"/>
              </a:rPr>
              <a:t>. </a:t>
            </a:r>
            <a:r>
              <a:rPr lang="ru-RU" sz="7200" dirty="0" smtClean="0">
                <a:latin typeface="Corbel" panose="020B0503020204020204" pitchFamily="34" charset="0"/>
              </a:rPr>
              <a:t>Люди могут </a:t>
            </a:r>
            <a:r>
              <a:rPr lang="ru-RU" sz="7200" dirty="0">
                <a:latin typeface="Corbel" panose="020B0503020204020204" pitchFamily="34" charset="0"/>
              </a:rPr>
              <a:t>брать яблоки и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груши </a:t>
            </a:r>
            <a:r>
              <a:rPr lang="ru-RU" sz="7200" dirty="0">
                <a:latin typeface="Corbel" panose="020B0503020204020204" pitchFamily="34" charset="0"/>
              </a:rPr>
              <a:t>по цене в 5 </a:t>
            </a:r>
            <a:r>
              <a:rPr lang="ru-RU" sz="7200" dirty="0" smtClean="0">
                <a:latin typeface="Corbel" panose="020B0503020204020204" pitchFamily="34" charset="0"/>
              </a:rPr>
              <a:t>гривен (примерно </a:t>
            </a: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20 </a:t>
            </a:r>
            <a:r>
              <a:rPr lang="ru-RU" sz="7200" dirty="0" err="1">
                <a:latin typeface="Corbel" panose="020B0503020204020204" pitchFamily="34" charset="0"/>
              </a:rPr>
              <a:t>евроцентов</a:t>
            </a:r>
            <a:r>
              <a:rPr lang="ru-RU" sz="7200" dirty="0">
                <a:latin typeface="Corbel" panose="020B0503020204020204" pitchFamily="34" charset="0"/>
              </a:rPr>
              <a:t>), но с одним условием. </a:t>
            </a:r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С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каким</a:t>
            </a:r>
            <a:r>
              <a:rPr lang="ru-RU" sz="7200" b="1" dirty="0">
                <a:latin typeface="Corbel" panose="020B0503020204020204" pitchFamily="34" charset="0"/>
              </a:rPr>
              <a:t>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90923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Они должны сами их собрать</a:t>
            </a:r>
            <a:endParaRPr lang="en-US" sz="6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491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–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1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873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8" y="2689870"/>
            <a:ext cx="9019671" cy="695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7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Памятник ЕЙ в Вашингтоне напоминает о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голоде времен </a:t>
            </a:r>
            <a:r>
              <a:rPr lang="ru-RU" sz="7200" dirty="0">
                <a:latin typeface="Corbel" panose="020B0503020204020204" pitchFamily="34" charset="0"/>
              </a:rPr>
              <a:t>Великой депрессии и Второй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мировой войны. Позируя </a:t>
            </a:r>
            <a:r>
              <a:rPr lang="ru-RU" sz="7200" dirty="0">
                <a:latin typeface="Corbel" panose="020B0503020204020204" pitchFamily="34" charset="0"/>
              </a:rPr>
              <a:t>для фото у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памятника</a:t>
            </a:r>
            <a:r>
              <a:rPr lang="ru-RU" sz="7200" dirty="0">
                <a:latin typeface="Corbel" panose="020B0503020204020204" pitchFamily="34" charset="0"/>
              </a:rPr>
              <a:t>, люди становятся </a:t>
            </a:r>
            <a:r>
              <a:rPr lang="ru-RU" sz="7200" dirty="0" smtClean="0">
                <a:latin typeface="Corbel" panose="020B0503020204020204" pitchFamily="34" charset="0"/>
              </a:rPr>
              <a:t>в начало </a:t>
            </a:r>
            <a:r>
              <a:rPr lang="ru-RU" sz="7200" dirty="0">
                <a:latin typeface="Corbel" panose="020B0503020204020204" pitchFamily="34" charset="0"/>
              </a:rPr>
              <a:t>или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конец</a:t>
            </a:r>
            <a:r>
              <a:rPr lang="ru-RU" sz="7200" dirty="0">
                <a:latin typeface="Corbel" panose="020B0503020204020204" pitchFamily="34" charset="0"/>
              </a:rPr>
              <a:t>, чтобы казаться </a:t>
            </a:r>
            <a:r>
              <a:rPr lang="ru-RU" sz="7200" dirty="0" smtClean="0">
                <a:latin typeface="Corbel" panose="020B0503020204020204" pitchFamily="34" charset="0"/>
              </a:rPr>
              <a:t>естественным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продолжением</a:t>
            </a:r>
            <a:r>
              <a:rPr lang="ru-RU" sz="7200" dirty="0">
                <a:latin typeface="Corbel" panose="020B0503020204020204" pitchFamily="34" charset="0"/>
              </a:rPr>
              <a:t>.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Назовите </a:t>
            </a:r>
            <a:r>
              <a:rPr lang="ru-RU" sz="7200" b="1" dirty="0">
                <a:latin typeface="Corbel" panose="020B0503020204020204" pitchFamily="34" charset="0"/>
              </a:rPr>
              <a:t>ЕЁ.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90923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Очередь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491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–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1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873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2951389"/>
            <a:ext cx="9506630" cy="63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Этот постер демонстрирует,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как </a:t>
            </a:r>
            <a:r>
              <a:rPr lang="ru-RU" sz="6000" dirty="0">
                <a:latin typeface="Corbel" panose="020B0503020204020204" pitchFamily="34" charset="0"/>
              </a:rPr>
              <a:t>некоторые традиции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заставляют </a:t>
            </a:r>
            <a:r>
              <a:rPr lang="ru-RU" sz="6000" dirty="0">
                <a:latin typeface="Corbel" panose="020B0503020204020204" pitchFamily="34" charset="0"/>
              </a:rPr>
              <a:t>нас </a:t>
            </a:r>
            <a:r>
              <a:rPr lang="ru-RU" sz="6000" dirty="0" smtClean="0">
                <a:latin typeface="Corbel" panose="020B0503020204020204" pitchFamily="34" charset="0"/>
              </a:rPr>
              <a:t>использовать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продукты </a:t>
            </a:r>
            <a:r>
              <a:rPr lang="ru-RU" sz="6000" dirty="0">
                <a:latin typeface="Corbel" panose="020B0503020204020204" pitchFamily="34" charset="0"/>
              </a:rPr>
              <a:t>питания не по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назначению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Кого </a:t>
            </a:r>
            <a:r>
              <a:rPr lang="ru-RU" sz="6000" b="1" dirty="0">
                <a:latin typeface="Corbel" panose="020B0503020204020204" pitchFamily="34" charset="0"/>
              </a:rPr>
              <a:t>мы скрыли? 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787" y="1427915"/>
            <a:ext cx="9271198" cy="65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90923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Молодожёнов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491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–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1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873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2431463"/>
            <a:ext cx="9827559" cy="695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800" b="1" dirty="0">
                <a:latin typeface="Corbel" panose="020B0503020204020204" pitchFamily="34" charset="0"/>
              </a:rPr>
              <a:t>Восстановите слова, в которых мы оставили </a:t>
            </a:r>
            <a:r>
              <a:rPr lang="ru-RU" sz="5800" b="1" dirty="0" smtClean="0">
                <a:latin typeface="Corbel" panose="020B0503020204020204" pitchFamily="34" charset="0"/>
              </a:rPr>
              <a:t>только</a:t>
            </a:r>
            <a:r>
              <a:rPr lang="en-US" sz="5800" b="1" dirty="0" smtClean="0">
                <a:latin typeface="Corbel" panose="020B0503020204020204" pitchFamily="34" charset="0"/>
              </a:rPr>
              <a:t> </a:t>
            </a:r>
            <a:endParaRPr lang="ru-MD" sz="5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b="1" dirty="0" smtClean="0">
                <a:latin typeface="Corbel" panose="020B0503020204020204" pitchFamily="34" charset="0"/>
              </a:rPr>
              <a:t>гласные.</a:t>
            </a:r>
            <a:endParaRPr lang="en-US" sz="5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dirty="0" smtClean="0">
                <a:latin typeface="Corbel" panose="020B0503020204020204" pitchFamily="34" charset="0"/>
              </a:rPr>
              <a:t>1. а </a:t>
            </a:r>
            <a:r>
              <a:rPr lang="ru-RU" sz="5800" dirty="0">
                <a:latin typeface="Corbel" panose="020B0503020204020204" pitchFamily="34" charset="0"/>
              </a:rPr>
              <a:t>а у – Мультфильм о крысе, которая мечтала стать </a:t>
            </a:r>
            <a:r>
              <a:rPr lang="ru-RU" sz="5800" dirty="0" smtClean="0">
                <a:latin typeface="Corbel" panose="020B0503020204020204" pitchFamily="34" charset="0"/>
              </a:rPr>
              <a:t>шеф</a:t>
            </a:r>
            <a:endParaRPr lang="en-US" sz="5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dirty="0" smtClean="0">
                <a:latin typeface="Corbel" panose="020B0503020204020204" pitchFamily="34" charset="0"/>
              </a:rPr>
              <a:t>поваром.</a:t>
            </a:r>
            <a:endParaRPr lang="en-US" sz="5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dirty="0" smtClean="0">
                <a:latin typeface="Corbel" panose="020B0503020204020204" pitchFamily="34" charset="0"/>
              </a:rPr>
              <a:t>2. е </a:t>
            </a:r>
            <a:r>
              <a:rPr lang="ru-RU" sz="5800" dirty="0">
                <a:latin typeface="Corbel" panose="020B0503020204020204" pitchFamily="34" charset="0"/>
              </a:rPr>
              <a:t>и а – Из неё делают один из главных </a:t>
            </a:r>
            <a:r>
              <a:rPr lang="ru-RU" sz="5800" dirty="0" smtClean="0">
                <a:latin typeface="Corbel" panose="020B0503020204020204" pitchFamily="34" charset="0"/>
              </a:rPr>
              <a:t>ингредиентов</a:t>
            </a:r>
          </a:p>
          <a:p>
            <a:pPr fontAlgn="base"/>
            <a:r>
              <a:rPr lang="ru-RU" sz="5800" dirty="0" smtClean="0">
                <a:latin typeface="Corbel" panose="020B0503020204020204" pitchFamily="34" charset="0"/>
              </a:rPr>
              <a:t>для хлеба.</a:t>
            </a:r>
            <a:endParaRPr lang="en-US" sz="5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dirty="0" smtClean="0">
                <a:latin typeface="Corbel" panose="020B0503020204020204" pitchFamily="34" charset="0"/>
              </a:rPr>
              <a:t>3. ы </a:t>
            </a:r>
            <a:r>
              <a:rPr lang="ru-RU" sz="5800" dirty="0">
                <a:latin typeface="Corbel" panose="020B0503020204020204" pitchFamily="34" charset="0"/>
              </a:rPr>
              <a:t>а </a:t>
            </a:r>
            <a:r>
              <a:rPr lang="ru-RU" sz="5800" dirty="0" err="1">
                <a:latin typeface="Corbel" panose="020B0503020204020204" pitchFamily="34" charset="0"/>
              </a:rPr>
              <a:t>а</a:t>
            </a:r>
            <a:r>
              <a:rPr lang="ru-RU" sz="5800" dirty="0">
                <a:latin typeface="Corbel" panose="020B0503020204020204" pitchFamily="34" charset="0"/>
              </a:rPr>
              <a:t> – Для этого вам понадобится крючок, леска и палка.</a:t>
            </a:r>
          </a:p>
          <a:p>
            <a:r>
              <a:rPr lang="ru-RU" sz="5800" dirty="0">
                <a:latin typeface="Corbel" panose="020B0503020204020204" pitchFamily="34" charset="0"/>
              </a:rPr>
              <a:t/>
            </a:r>
            <a:br>
              <a:rPr lang="ru-RU" sz="5800" dirty="0">
                <a:latin typeface="Corbel" panose="020B0503020204020204" pitchFamily="34" charset="0"/>
              </a:rPr>
            </a:br>
            <a:endParaRPr lang="ru-RU" sz="5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90923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en-US" sz="5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Рататуй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– 1 балл. </a:t>
            </a:r>
          </a:p>
          <a:p>
            <a:pPr algn="ctr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Пшеница – 1 балл. </a:t>
            </a:r>
          </a:p>
          <a:p>
            <a:pPr algn="ctr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Рыбалка – 1 балл. </a:t>
            </a:r>
          </a:p>
          <a:p>
            <a:pPr algn="ctr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ru-RU" sz="54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491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–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3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873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8" y="3219596"/>
            <a:ext cx="9399722" cy="587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Больше или меньше 40% </a:t>
            </a:r>
            <a:r>
              <a:rPr lang="ru-RU" sz="7200" b="1" dirty="0" smtClean="0">
                <a:latin typeface="Corbel" panose="020B0503020204020204" pitchFamily="34" charset="0"/>
              </a:rPr>
              <a:t>всех</a:t>
            </a:r>
            <a:r>
              <a:rPr lang="ru-RU" sz="7200" b="1" dirty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детских</a:t>
            </a:r>
            <a:endParaRPr lang="ru-RU" sz="7200" b="1" dirty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смертей вызвано недоеданием</a:t>
            </a:r>
            <a:r>
              <a:rPr lang="ru-RU" sz="7200" b="1" dirty="0">
                <a:latin typeface="Corbel" panose="020B0503020204020204" pitchFamily="34" charset="0"/>
              </a:rPr>
              <a:t>?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2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90923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Больше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491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–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1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873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2620090"/>
            <a:ext cx="9753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b="1" dirty="0">
                <a:latin typeface="Corbel" panose="020B0503020204020204" pitchFamily="34" charset="0"/>
              </a:rPr>
              <a:t>Верите ли вы, что, по данным ООН, около </a:t>
            </a:r>
            <a:r>
              <a:rPr lang="ro-MD" sz="6600" b="1" smtClean="0">
                <a:latin typeface="Corbel" panose="020B0503020204020204" pitchFamily="34" charset="0"/>
              </a:rPr>
              <a:t>690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миллионов </a:t>
            </a:r>
            <a:r>
              <a:rPr lang="ru-RU" sz="6600" b="1" dirty="0">
                <a:latin typeface="Corbel" panose="020B0503020204020204" pitchFamily="34" charset="0"/>
              </a:rPr>
              <a:t>людей недоедают? </a:t>
            </a:r>
            <a:endParaRPr lang="ru-RU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Это </a:t>
            </a:r>
            <a:r>
              <a:rPr lang="ru-RU" sz="6600" dirty="0">
                <a:latin typeface="Corbel" panose="020B0503020204020204" pitchFamily="34" charset="0"/>
              </a:rPr>
              <a:t>больше, </a:t>
            </a:r>
            <a:r>
              <a:rPr lang="ru-RU" sz="6600" dirty="0" smtClean="0">
                <a:latin typeface="Corbel" panose="020B0503020204020204" pitchFamily="34" charset="0"/>
              </a:rPr>
              <a:t>чем население </a:t>
            </a:r>
            <a:r>
              <a:rPr lang="ru-RU" sz="6600" dirty="0">
                <a:latin typeface="Corbel" panose="020B0503020204020204" pitchFamily="34" charset="0"/>
              </a:rPr>
              <a:t>всех европейских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стран </a:t>
            </a:r>
            <a:r>
              <a:rPr lang="ru-RU" sz="6600" dirty="0">
                <a:latin typeface="Corbel" panose="020B0503020204020204" pitchFamily="34" charset="0"/>
              </a:rPr>
              <a:t>вместе взятых.</a:t>
            </a: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90923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Верю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491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–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1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873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7" y="3055818"/>
            <a:ext cx="9021849" cy="604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2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Какой сказочный персонаж съедал 20 </a:t>
            </a:r>
            <a:r>
              <a:rPr lang="ru-RU" sz="7200" b="1" dirty="0" smtClean="0">
                <a:latin typeface="Corbel" panose="020B0503020204020204" pitchFamily="34" charset="0"/>
              </a:rPr>
              <a:t>мг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з</a:t>
            </a:r>
            <a:r>
              <a:rPr lang="ru-RU" sz="7200" b="1" dirty="0" smtClean="0">
                <a:latin typeface="Corbel" panose="020B0503020204020204" pitchFamily="34" charset="0"/>
              </a:rPr>
              <a:t>ерна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в </a:t>
            </a:r>
            <a:r>
              <a:rPr lang="ru-RU" sz="7200" b="1" dirty="0">
                <a:latin typeface="Corbel" panose="020B0503020204020204" pitchFamily="34" charset="0"/>
              </a:rPr>
              <a:t>день, то есть около </a:t>
            </a:r>
            <a:r>
              <a:rPr lang="en-US" sz="7200" b="1" dirty="0" smtClean="0">
                <a:latin typeface="Corbel" panose="020B0503020204020204" pitchFamily="34" charset="0"/>
              </a:rPr>
              <a:t>7</a:t>
            </a:r>
            <a:r>
              <a:rPr lang="ru-RU" sz="7200" b="1" dirty="0" smtClean="0">
                <a:latin typeface="Corbel" panose="020B0503020204020204" pitchFamily="34" charset="0"/>
              </a:rPr>
              <a:t>,</a:t>
            </a:r>
            <a:r>
              <a:rPr lang="en-US" sz="7200" b="1" dirty="0" smtClean="0">
                <a:latin typeface="Corbel" panose="020B0503020204020204" pitchFamily="34" charset="0"/>
              </a:rPr>
              <a:t>3</a:t>
            </a:r>
            <a:r>
              <a:rPr lang="ru-RU" sz="7200" b="1" dirty="0" smtClean="0">
                <a:latin typeface="Corbel" panose="020B0503020204020204" pitchFamily="34" charset="0"/>
              </a:rPr>
              <a:t> грамма </a:t>
            </a:r>
            <a:r>
              <a:rPr lang="ru-RU" sz="7200" b="1" dirty="0">
                <a:latin typeface="Corbel" panose="020B0503020204020204" pitchFamily="34" charset="0"/>
              </a:rPr>
              <a:t>в год?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90923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Дюймовочка</a:t>
            </a:r>
            <a:endParaRPr lang="ru-RU" sz="9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491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–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1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873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26" y="2730670"/>
            <a:ext cx="5770598" cy="678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1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2928</TotalTime>
  <Words>317</Words>
  <Application>Microsoft Office PowerPoint</Application>
  <PresentationFormat>Произвольный</PresentationFormat>
  <Paragraphs>76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388</cp:revision>
  <dcterms:modified xsi:type="dcterms:W3CDTF">2021-01-06T11:17:33Z</dcterms:modified>
</cp:coreProperties>
</file>