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2" r:id="rId6"/>
    <p:sldId id="263" r:id="rId7"/>
    <p:sldId id="272" r:id="rId8"/>
    <p:sldId id="273" r:id="rId9"/>
    <p:sldId id="274" r:id="rId10"/>
    <p:sldId id="275" r:id="rId11"/>
    <p:sldId id="264" r:id="rId12"/>
    <p:sldId id="265" r:id="rId13"/>
    <p:sldId id="280" r:id="rId14"/>
    <p:sldId id="279" r:id="rId15"/>
    <p:sldId id="278" r:id="rId16"/>
    <p:sldId id="277" r:id="rId17"/>
    <p:sldId id="266" r:id="rId18"/>
    <p:sldId id="284" r:id="rId19"/>
    <p:sldId id="283" r:id="rId20"/>
    <p:sldId id="282" r:id="rId21"/>
    <p:sldId id="281" r:id="rId22"/>
    <p:sldId id="267" r:id="rId23"/>
    <p:sldId id="268" r:id="rId24"/>
    <p:sldId id="269" r:id="rId25"/>
    <p:sldId id="288" r:id="rId26"/>
    <p:sldId id="287" r:id="rId27"/>
    <p:sldId id="286" r:id="rId28"/>
    <p:sldId id="285" r:id="rId29"/>
    <p:sldId id="271" r:id="rId30"/>
    <p:sldId id="292" r:id="rId31"/>
    <p:sldId id="291" r:id="rId32"/>
    <p:sldId id="290" r:id="rId33"/>
    <p:sldId id="289" r:id="rId34"/>
    <p:sldId id="27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997"/>
    <a:srgbClr val="656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48" autoAdjust="0"/>
  </p:normalViewPr>
  <p:slideViewPr>
    <p:cSldViewPr>
      <p:cViewPr varScale="1">
        <p:scale>
          <a:sx n="80" d="100"/>
          <a:sy n="80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3C30-5DA5-48C4-B1E2-FA4225C5D9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– линейка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4 – линейка</a:t>
            </a:r>
            <a:endParaRPr lang="ru-RU" dirty="0" smtClean="0"/>
          </a:p>
          <a:p>
            <a:r>
              <a:rPr lang="ru-RU" dirty="0" smtClean="0"/>
              <a:t>5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6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 smtClean="0"/>
              <a:t>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 smtClean="0"/>
              <a:t>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линейка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dirty="0" smtClean="0"/>
              <a:t>7</a:t>
            </a:r>
            <a:r>
              <a:rPr lang="ru-RU" baseline="0" dirty="0" smtClean="0"/>
              <a:t> – ответ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 smtClean="0"/>
              <a:t>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 smtClean="0"/>
              <a:t>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en-US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4 </a:t>
            </a:r>
            <a:r>
              <a:rPr lang="ru-RU" dirty="0" smtClean="0"/>
              <a:t>– линейка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5 </a:t>
            </a:r>
            <a:r>
              <a:rPr lang="ru-RU" dirty="0" smtClean="0"/>
              <a:t>– </a:t>
            </a:r>
            <a:r>
              <a:rPr lang="ru-RU" dirty="0" err="1" smtClean="0"/>
              <a:t>карандашница</a:t>
            </a:r>
            <a:r>
              <a:rPr lang="en-US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6 </a:t>
            </a:r>
            <a:r>
              <a:rPr lang="ru-RU" dirty="0" smtClean="0"/>
              <a:t>– линейка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7 </a:t>
            </a:r>
            <a:r>
              <a:rPr lang="ru-RU" dirty="0" smtClean="0"/>
              <a:t>– </a:t>
            </a:r>
            <a:r>
              <a:rPr lang="ru-RU" dirty="0" err="1" smtClean="0"/>
              <a:t>карандашница</a:t>
            </a:r>
            <a:r>
              <a:rPr lang="en-US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8 </a:t>
            </a:r>
            <a:r>
              <a:rPr lang="ru-RU" dirty="0" smtClean="0"/>
              <a:t>– </a:t>
            </a:r>
            <a:r>
              <a:rPr lang="ru-RU" dirty="0" err="1" smtClean="0"/>
              <a:t>карандашница</a:t>
            </a:r>
            <a:r>
              <a:rPr lang="en-US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4 – линейка</a:t>
            </a:r>
            <a:endParaRPr lang="ru-RU" dirty="0" smtClean="0"/>
          </a:p>
          <a:p>
            <a:r>
              <a:rPr lang="ru-RU" dirty="0" smtClean="0"/>
              <a:t>5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6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  <p:pic>
        <p:nvPicPr>
          <p:cNvPr id="9" name="Picture 10" descr="https://globus38.ru/images/price/1370234475.jpe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48100" y="3796572"/>
            <a:ext cx="3615464" cy="2160240"/>
          </a:xfrm>
          <a:prstGeom prst="rect">
            <a:avLst/>
          </a:prstGeom>
          <a:noFill/>
        </p:spPr>
      </p:pic>
      <p:pic>
        <p:nvPicPr>
          <p:cNvPr id="10" name="Picture 8" descr="http://electrostal.elmall50.ru/pics/pics26/220098_0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9269">
            <a:off x="-42829" y="3968403"/>
            <a:ext cx="3024336" cy="1944216"/>
          </a:xfrm>
          <a:prstGeom prst="rect">
            <a:avLst/>
          </a:prstGeom>
          <a:noFill/>
        </p:spPr>
      </p:pic>
      <p:pic>
        <p:nvPicPr>
          <p:cNvPr id="11" name="Picture 6" descr="http://risancbrogig.zz.vc/admission_essay/img/2208-1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981" y="3212976"/>
            <a:ext cx="4248019" cy="35070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611560" y="6021288"/>
            <a:ext cx="5945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Каратанова</a:t>
            </a:r>
            <a:r>
              <a:rPr lang="ru-RU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Марина Николаевна</a:t>
            </a:r>
            <a:endParaRPr lang="ru-RU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СОШ №256 ГО ЗАТО г.Фокино Приморский край</a:t>
            </a:r>
            <a:endParaRPr lang="ru-RU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09813" y="548680"/>
            <a:ext cx="65055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6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6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4653136"/>
            <a:ext cx="5097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– 7 </a:t>
            </a:r>
            <a:endParaRPr lang="ru-RU" sz="60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1.xml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5.png"/><Relationship Id="rId7" Type="http://schemas.openxmlformats.org/officeDocument/2006/relationships/image" Target="../media/image16.jpeg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jpeg"/><Relationship Id="rId7" Type="http://schemas.openxmlformats.org/officeDocument/2006/relationships/image" Target="../media/image16.jpeg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38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17.jpeg"/><Relationship Id="rId5" Type="http://schemas.openxmlformats.org/officeDocument/2006/relationships/image" Target="../media/image32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4" Type="http://schemas.openxmlformats.org/officeDocument/2006/relationships/notesSlide" Target="../notesSlides/notesSlide21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16.jpe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0" Type="http://schemas.openxmlformats.org/officeDocument/2006/relationships/notesSlide" Target="../notesSlides/notesSlide27.xml"/><Relationship Id="rId1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tapenik.ru/dizain/boy_5.png" TargetMode="External"/><Relationship Id="rId8" Type="http://schemas.openxmlformats.org/officeDocument/2006/relationships/hyperlink" Target="http://tapenik.ru/dizain/dev_19.png" TargetMode="External"/><Relationship Id="rId7" Type="http://schemas.openxmlformats.org/officeDocument/2006/relationships/hyperlink" Target="http://tapenik.ru/dizain/boy_17.png" TargetMode="External"/><Relationship Id="rId6" Type="http://schemas.openxmlformats.org/officeDocument/2006/relationships/hyperlink" Target="http://tapenik.ru/dizain/boy_6.png" TargetMode="External"/><Relationship Id="rId5" Type="http://schemas.openxmlformats.org/officeDocument/2006/relationships/hyperlink" Target="http://tapenik.ru/dizain/dev_12.png" TargetMode="External"/><Relationship Id="rId4" Type="http://schemas.openxmlformats.org/officeDocument/2006/relationships/hyperlink" Target="http://tapenik.ru/dizain/dev_22.png" TargetMode="External"/><Relationship Id="rId3" Type="http://schemas.openxmlformats.org/officeDocument/2006/relationships/hyperlink" Target="http://tapenik.ru/dizain/boy_7.png" TargetMode="External"/><Relationship Id="rId2" Type="http://schemas.openxmlformats.org/officeDocument/2006/relationships/hyperlink" Target="http://risancbrogig.zz.vc/admission_essay/img/2208-1.jpg" TargetMode="External"/><Relationship Id="rId14" Type="http://schemas.openxmlformats.org/officeDocument/2006/relationships/slideLayout" Target="../slideLayouts/slideLayout2.xml"/><Relationship Id="rId13" Type="http://schemas.openxmlformats.org/officeDocument/2006/relationships/hyperlink" Target="https://msconfig.org.ua/wp-content/uploads/2014/11/G066.jpg" TargetMode="External"/><Relationship Id="rId12" Type="http://schemas.openxmlformats.org/officeDocument/2006/relationships/slide" Target="slide2.xml"/><Relationship Id="rId11" Type="http://schemas.openxmlformats.org/officeDocument/2006/relationships/image" Target="../media/image45.png"/><Relationship Id="rId10" Type="http://schemas.openxmlformats.org/officeDocument/2006/relationships/hyperlink" Target="http://tapenik.ru/dizain/deti_12.png" TargetMode="External"/><Relationship Id="rId1" Type="http://schemas.openxmlformats.org/officeDocument/2006/relationships/hyperlink" Target="http://www.mrbartonmaths.com/blog/wp-content/uploads/2017/02/Feb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3.xml"/><Relationship Id="rId7" Type="http://schemas.openxmlformats.org/officeDocument/2006/relationships/image" Target="../media/image6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3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3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6.jpeg"/><Relationship Id="rId7" Type="http://schemas.openxmlformats.org/officeDocument/2006/relationships/image" Target="../media/image17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2708920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– 2 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rId1" action="ppaction://hlinksldjump" highlightClick="1"/>
          </p:cNvPr>
          <p:cNvSpPr/>
          <p:nvPr/>
        </p:nvSpPr>
        <p:spPr>
          <a:xfrm>
            <a:off x="8388424" y="6237312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058535"/>
            <a:ext cx="6219825" cy="5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328" y="422108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1700808"/>
              <a:ext cx="8064896" cy="327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5076056" y="29969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148064" y="350100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Отрезок. Задачи на построение.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Отрезок. Задачи на построение.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420888"/>
              <a:ext cx="8064896" cy="614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347864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8144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020272" y="35730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164288" y="4077072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Отрезок. Задачи на построение.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3284984"/>
              <a:ext cx="806489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>
            <a:stCxn id="33" idx="7"/>
          </p:cNvCxnSpPr>
          <p:nvPr/>
        </p:nvCxnSpPr>
        <p:spPr>
          <a:xfrm flipV="1">
            <a:off x="3625351" y="2276872"/>
            <a:ext cx="2098777" cy="218869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12881">
            <a:off x="1951170" y="3353602"/>
            <a:ext cx="2304256" cy="142149"/>
          </a:xfrm>
          <a:prstGeom prst="rect">
            <a:avLst/>
          </a:prstGeom>
          <a:noFill/>
        </p:spPr>
      </p:pic>
      <p:pic>
        <p:nvPicPr>
          <p:cNvPr id="2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509120"/>
            <a:ext cx="4968552" cy="922357"/>
          </a:xfrm>
          <a:prstGeom prst="rect">
            <a:avLst/>
          </a:prstGeom>
          <a:noFill/>
        </p:spPr>
      </p:pic>
      <p:pic>
        <p:nvPicPr>
          <p:cNvPr id="2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182330" y="3491668"/>
            <a:ext cx="2304256" cy="142149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3635896" y="4509120"/>
            <a:ext cx="3528392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2040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4509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059832" y="42930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563888" y="4437112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861162">
            <a:off x="2353981" y="3410417"/>
            <a:ext cx="4968552" cy="9223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5763E-7 L 0.41736 1.75763E-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6327E-6 L 0.23941 -0.33487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Отрезок. Задачи на построение.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340768"/>
            <a:ext cx="8208912" cy="720080"/>
            <a:chOff x="467544" y="4149080"/>
            <a:chExt cx="8208912" cy="7200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41490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221088"/>
              <a:ext cx="8064896" cy="56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>
            <a:stCxn id="48" idx="7"/>
          </p:cNvCxnSpPr>
          <p:nvPr/>
        </p:nvCxnSpPr>
        <p:spPr>
          <a:xfrm flipV="1">
            <a:off x="2339752" y="2780928"/>
            <a:ext cx="2304256" cy="218869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350297" y="5013176"/>
            <a:ext cx="3528392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27984" y="4509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774233" y="47971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278289" y="494116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4509120"/>
            <a:ext cx="4968552" cy="922357"/>
          </a:xfrm>
          <a:prstGeom prst="rect">
            <a:avLst/>
          </a:prstGeom>
          <a:noFill/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4788024" y="4509120"/>
            <a:ext cx="352839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4262450" y="3491668"/>
            <a:ext cx="2304256" cy="142149"/>
          </a:xfrm>
          <a:prstGeom prst="rect">
            <a:avLst/>
          </a:prstGeom>
          <a:noFill/>
        </p:spPr>
      </p:pic>
      <p:pic>
        <p:nvPicPr>
          <p:cNvPr id="62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0" y="2852936"/>
            <a:ext cx="4644008" cy="2885597"/>
          </a:xfrm>
          <a:prstGeom prst="rect">
            <a:avLst/>
          </a:prstGeom>
          <a:noFill/>
        </p:spPr>
      </p:pic>
      <p:pic>
        <p:nvPicPr>
          <p:cNvPr id="6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991743">
            <a:off x="3631841" y="3427483"/>
            <a:ext cx="4968552" cy="922357"/>
          </a:xfrm>
          <a:prstGeom prst="rect">
            <a:avLst/>
          </a:prstGeom>
          <a:noFill/>
        </p:spPr>
      </p:pic>
      <p:cxnSp>
        <p:nvCxnSpPr>
          <p:cNvPr id="66" name="Прямая соединительная линия 65"/>
          <p:cNvCxnSpPr>
            <a:stCxn id="61" idx="3"/>
          </p:cNvCxnSpPr>
          <p:nvPr/>
        </p:nvCxnSpPr>
        <p:spPr>
          <a:xfrm flipV="1">
            <a:off x="4775138" y="2132856"/>
            <a:ext cx="2461158" cy="23882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12881">
            <a:off x="3103299" y="3425608"/>
            <a:ext cx="2304256" cy="142149"/>
          </a:xfrm>
          <a:prstGeom prst="rect">
            <a:avLst/>
          </a:prstGeom>
          <a:noFill/>
        </p:spPr>
      </p:pic>
      <p:sp>
        <p:nvSpPr>
          <p:cNvPr id="71" name="Месяц 70"/>
          <p:cNvSpPr/>
          <p:nvPr/>
        </p:nvSpPr>
        <p:spPr>
          <a:xfrm rot="8618419">
            <a:off x="5600442" y="3759499"/>
            <a:ext cx="364660" cy="674176"/>
          </a:xfrm>
          <a:prstGeom prst="moon">
            <a:avLst>
              <a:gd name="adj" fmla="val 3018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Месяц 71"/>
          <p:cNvSpPr/>
          <p:nvPr/>
        </p:nvSpPr>
        <p:spPr>
          <a:xfrm rot="8618419">
            <a:off x="3080162" y="4263555"/>
            <a:ext cx="364660" cy="674176"/>
          </a:xfrm>
          <a:prstGeom prst="moon">
            <a:avLst>
              <a:gd name="adj" fmla="val 3018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996E-6 L 0.26771 -0.07354 " pathEditMode="relative" ptsTypes="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5763E-7 L 0.41736 1.75763E-7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93802E-7 L 0.26302 -0.32447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4" grpId="0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Отрезок. Задачи на построение.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67544" y="1340768"/>
            <a:ext cx="8208912" cy="720080"/>
            <a:chOff x="467544" y="5013176"/>
            <a:chExt cx="8208912" cy="72008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5085184"/>
              <a:ext cx="7992888" cy="593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Прямоугольник 35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14" descr="http://tapenik.ru/dizain/dev_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>
            <a:stCxn id="46" idx="7"/>
          </p:cNvCxnSpPr>
          <p:nvPr/>
        </p:nvCxnSpPr>
        <p:spPr>
          <a:xfrm flipV="1">
            <a:off x="2339752" y="2780928"/>
            <a:ext cx="2304256" cy="218869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350297" y="5013176"/>
            <a:ext cx="3528392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7984" y="4509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74233" y="47971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278289" y="494116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4509120"/>
            <a:ext cx="4968552" cy="922357"/>
          </a:xfrm>
          <a:prstGeom prst="rect">
            <a:avLst/>
          </a:prstGeom>
          <a:noFill/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4788024" y="4509120"/>
            <a:ext cx="352839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4262450" y="3491668"/>
            <a:ext cx="2304256" cy="142149"/>
          </a:xfrm>
          <a:prstGeom prst="rect">
            <a:avLst/>
          </a:prstGeom>
          <a:noFill/>
        </p:spPr>
      </p:pic>
      <p:pic>
        <p:nvPicPr>
          <p:cNvPr id="50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0" y="2852936"/>
            <a:ext cx="4644008" cy="2885597"/>
          </a:xfrm>
          <a:prstGeom prst="rect">
            <a:avLst/>
          </a:prstGeom>
          <a:noFill/>
        </p:spPr>
      </p:pic>
      <p:pic>
        <p:nvPicPr>
          <p:cNvPr id="5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991743">
            <a:off x="3631841" y="3427483"/>
            <a:ext cx="4968552" cy="922357"/>
          </a:xfrm>
          <a:prstGeom prst="rect">
            <a:avLst/>
          </a:prstGeom>
          <a:noFill/>
        </p:spPr>
      </p:pic>
      <p:cxnSp>
        <p:nvCxnSpPr>
          <p:cNvPr id="52" name="Прямая соединительная линия 51"/>
          <p:cNvCxnSpPr>
            <a:stCxn id="49" idx="3"/>
          </p:cNvCxnSpPr>
          <p:nvPr/>
        </p:nvCxnSpPr>
        <p:spPr>
          <a:xfrm flipV="1">
            <a:off x="4775138" y="2132856"/>
            <a:ext cx="2461158" cy="23882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12881">
            <a:off x="3103299" y="3425608"/>
            <a:ext cx="2304256" cy="142149"/>
          </a:xfrm>
          <a:prstGeom prst="rect">
            <a:avLst/>
          </a:prstGeom>
          <a:noFill/>
        </p:spPr>
      </p:pic>
      <p:sp>
        <p:nvSpPr>
          <p:cNvPr id="54" name="Месяц 53"/>
          <p:cNvSpPr/>
          <p:nvPr/>
        </p:nvSpPr>
        <p:spPr>
          <a:xfrm rot="8618419">
            <a:off x="5600442" y="3759499"/>
            <a:ext cx="364660" cy="674176"/>
          </a:xfrm>
          <a:prstGeom prst="moon">
            <a:avLst>
              <a:gd name="adj" fmla="val 3018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есяц 54"/>
          <p:cNvSpPr/>
          <p:nvPr/>
        </p:nvSpPr>
        <p:spPr>
          <a:xfrm rot="8618419">
            <a:off x="3080162" y="4263555"/>
            <a:ext cx="364660" cy="674176"/>
          </a:xfrm>
          <a:prstGeom prst="moon">
            <a:avLst>
              <a:gd name="adj" fmla="val 3018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18947874">
            <a:off x="1968185" y="2551171"/>
            <a:ext cx="4644008" cy="2885597"/>
          </a:xfrm>
          <a:prstGeom prst="rect">
            <a:avLst/>
          </a:prstGeom>
          <a:noFill/>
        </p:spPr>
      </p:pic>
      <p:pic>
        <p:nvPicPr>
          <p:cNvPr id="5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1828822" y="3651898"/>
            <a:ext cx="4968552" cy="922357"/>
          </a:xfrm>
          <a:prstGeom prst="rect">
            <a:avLst/>
          </a:prstGeom>
          <a:noFill/>
        </p:spPr>
      </p:pic>
      <p:cxnSp>
        <p:nvCxnSpPr>
          <p:cNvPr id="58" name="Прямая соединительная линия 57"/>
          <p:cNvCxnSpPr>
            <a:endCxn id="62" idx="3"/>
          </p:cNvCxnSpPr>
          <p:nvPr/>
        </p:nvCxnSpPr>
        <p:spPr>
          <a:xfrm flipV="1">
            <a:off x="4788024" y="1978874"/>
            <a:ext cx="34674" cy="25302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51986">
            <a:off x="4676290" y="2469873"/>
            <a:ext cx="2304256" cy="142149"/>
          </a:xfrm>
          <a:prstGeom prst="rect">
            <a:avLst/>
          </a:prstGeom>
          <a:noFill/>
        </p:spPr>
      </p:pic>
      <p:sp>
        <p:nvSpPr>
          <p:cNvPr id="63" name="Месяц 62"/>
          <p:cNvSpPr/>
          <p:nvPr/>
        </p:nvSpPr>
        <p:spPr>
          <a:xfrm rot="6808675">
            <a:off x="4987516" y="3249426"/>
            <a:ext cx="364660" cy="674176"/>
          </a:xfrm>
          <a:prstGeom prst="moon">
            <a:avLst>
              <a:gd name="adj" fmla="val 3018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домой 64">
            <a:hlinkClick r:id="rId9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996E-6 L 0.26771 -0.07354 " pathEditMode="relative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5763E-7 L 0.41736 1.75763E-7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93802E-7 L 0.26302 -0.32447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4792E-6 L -0.00348 0.41281 " pathEditMode="relative" rAng="0" ptsTypes="AA">
                                      <p:cBhvr>
                                        <p:cTn id="12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3" grpId="0"/>
      <p:bldP spid="54" grpId="0" animBg="1"/>
      <p:bldP spid="55" grpId="0" animBg="1"/>
      <p:bldP spid="63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Первоначальные понятия. Параллельные и перпендикулярные прямые.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5229200"/>
            <a:ext cx="8208912" cy="720080"/>
            <a:chOff x="467544" y="4941168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5013177"/>
              <a:ext cx="806489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467544" y="4437112"/>
            <a:ext cx="8208912" cy="720080"/>
            <a:chOff x="467544" y="4077072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3" y="4293096"/>
              <a:ext cx="3960440" cy="33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3645024"/>
            <a:ext cx="8208912" cy="720080"/>
            <a:chOff x="467544" y="3212976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284984"/>
              <a:ext cx="7992888" cy="62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564904"/>
            <a:ext cx="8208912" cy="974226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412776"/>
            <a:ext cx="8208912" cy="1024130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1024130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2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580112" y="4077072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91581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6096" y="35730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42930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3933056"/>
            <a:ext cx="252028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https://msconfig.org.ua/wp-content/uploads/2014/11/G0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" t="9108" r="1721" b="10739"/>
          <a:stretch>
            <a:fillRect/>
          </a:stretch>
        </p:blipFill>
        <p:spPr bwMode="auto">
          <a:xfrm flipH="1">
            <a:off x="5508104" y="3645024"/>
            <a:ext cx="995020" cy="1152128"/>
          </a:xfrm>
          <a:prstGeom prst="rect">
            <a:avLst/>
          </a:prstGeom>
          <a:noFill/>
        </p:spPr>
      </p:pic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Первоначальные понятия. Параллельные и перпендикулярные прямые.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951E-7 L 0.23715 1.2951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/>
      <p:bldP spid="38" grpId="0"/>
      <p:bldP spid="35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974226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Первоначальные понятия. Параллельные и перпендикулярные прямые.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2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6084168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940152" y="371703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40" name="Овал 39"/>
          <p:cNvSpPr/>
          <p:nvPr/>
        </p:nvSpPr>
        <p:spPr>
          <a:xfrm>
            <a:off x="3779912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3933056"/>
            <a:ext cx="15841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https://msconfig.org.ua/wp-content/uploads/2014/11/G0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" t="9108" r="1721" b="10739"/>
          <a:stretch>
            <a:fillRect/>
          </a:stretch>
        </p:blipFill>
        <p:spPr bwMode="auto">
          <a:xfrm>
            <a:off x="2915816" y="3717032"/>
            <a:ext cx="1008112" cy="1167288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380312" y="422108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1880" y="422108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56176" y="4005064"/>
            <a:ext cx="20162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https://msconfig.org.ua/wp-content/uploads/2014/11/G0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" t="9108" r="1721" b="10739"/>
          <a:stretch>
            <a:fillRect/>
          </a:stretch>
        </p:blipFill>
        <p:spPr bwMode="auto">
          <a:xfrm flipH="1">
            <a:off x="6012160" y="3717032"/>
            <a:ext cx="995020" cy="11521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3774E-6 L -0.11806 -0.011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9898E-6 L 0.11892 3.0989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5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40" grpId="0" animBg="1"/>
      <p:bldP spid="41" grpId="0" animBg="1"/>
      <p:bldP spid="44" grpId="0"/>
      <p:bldP spid="35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Первоначальные понятия. Параллельные и перпендикулярные прямые.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284984"/>
              <a:ext cx="7992888" cy="62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7308304" y="3789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6136" y="53732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945777" y="1382815"/>
            <a:ext cx="3501007" cy="2120768"/>
          </a:xfrm>
          <a:prstGeom prst="rect">
            <a:avLst/>
          </a:prstGeom>
          <a:noFill/>
        </p:spPr>
      </p:pic>
      <p:pic>
        <p:nvPicPr>
          <p:cNvPr id="5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5330428" y="3090605"/>
            <a:ext cx="2304256" cy="142149"/>
          </a:xfrm>
          <a:prstGeom prst="rect">
            <a:avLst/>
          </a:prstGeom>
          <a:noFill/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5796136" y="2276872"/>
            <a:ext cx="0" cy="360040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8422E-6 L 0.00087 0.531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6" grpId="0" animBg="1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3" y="4293096"/>
              <a:ext cx="3960440" cy="33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28" name="Прямая соединительная линия 27"/>
          <p:cNvCxnSpPr>
            <a:stCxn id="37" idx="7"/>
          </p:cNvCxnSpPr>
          <p:nvPr/>
        </p:nvCxnSpPr>
        <p:spPr>
          <a:xfrm flipV="1">
            <a:off x="3625351" y="2276872"/>
            <a:ext cx="2098777" cy="218869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12881">
            <a:off x="1951170" y="3353602"/>
            <a:ext cx="2304256" cy="142149"/>
          </a:xfrm>
          <a:prstGeom prst="rect">
            <a:avLst/>
          </a:prstGeom>
          <a:noFill/>
        </p:spPr>
      </p:pic>
      <p:pic>
        <p:nvPicPr>
          <p:cNvPr id="3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509120"/>
            <a:ext cx="4968552" cy="922357"/>
          </a:xfrm>
          <a:prstGeom prst="rect">
            <a:avLst/>
          </a:prstGeom>
          <a:noFill/>
        </p:spPr>
      </p:pic>
      <p:pic>
        <p:nvPicPr>
          <p:cNvPr id="3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182330" y="3491668"/>
            <a:ext cx="2304256" cy="142149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3635896" y="4509120"/>
            <a:ext cx="3528392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2040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6256" y="4509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059832" y="42930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63888" y="4437112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861162">
            <a:off x="2353981" y="3410417"/>
            <a:ext cx="4968552" cy="922357"/>
          </a:xfrm>
          <a:prstGeom prst="rect">
            <a:avLst/>
          </a:prstGeom>
          <a:noFill/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Первоначальные понятия. Параллельные и перпендикулярные прямые.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5763E-7 L 0.41736 1.75763E-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6327E-6 L 0.23941 -0.33487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980728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Первоначальные понятия. Луч. Угол.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67544" y="2060848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Прямая. Отрезок. Задачи на построение.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67544" y="3140968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Первоначальные понятия. Параллельные и перпендикулярные прямые.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67544" y="4221088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Луч. Угол. Транспортир. Построение углов.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67544" y="5301208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Луч. Прямая. Плоскость.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467544" y="1340768"/>
            <a:ext cx="8208912" cy="720080"/>
            <a:chOff x="467544" y="4941168"/>
            <a:chExt cx="8208912" cy="72008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5013177"/>
              <a:ext cx="806489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Первоначальные понятия. Параллельные и перпендикулярные прямые.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3275856" y="4869160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59832" y="48691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28384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3275856" y="2348880"/>
            <a:ext cx="1584176" cy="25286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899592" y="2636912"/>
            <a:ext cx="4824536" cy="299777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6444208" y="270892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 = 30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4694498" y="2771589"/>
            <a:ext cx="2304256" cy="142149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>
            <a:stCxn id="46" idx="3"/>
          </p:cNvCxnSpPr>
          <p:nvPr/>
        </p:nvCxnSpPr>
        <p:spPr>
          <a:xfrm flipV="1">
            <a:off x="5207186" y="3645024"/>
            <a:ext cx="300918" cy="156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910709">
            <a:off x="2407427" y="4042597"/>
            <a:ext cx="4968552" cy="922357"/>
          </a:xfrm>
          <a:prstGeom prst="rect">
            <a:avLst/>
          </a:prstGeom>
          <a:noFill/>
        </p:spPr>
      </p:pic>
      <p:pic>
        <p:nvPicPr>
          <p:cNvPr id="4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06431">
            <a:off x="1694337" y="3628162"/>
            <a:ext cx="2304256" cy="142149"/>
          </a:xfrm>
          <a:prstGeom prst="rect">
            <a:avLst/>
          </a:prstGeom>
          <a:noFill/>
        </p:spPr>
      </p:pic>
      <p:cxnSp>
        <p:nvCxnSpPr>
          <p:cNvPr id="50" name="Прямая соединительная линия 49"/>
          <p:cNvCxnSpPr/>
          <p:nvPr/>
        </p:nvCxnSpPr>
        <p:spPr>
          <a:xfrm flipV="1">
            <a:off x="3275856" y="3140968"/>
            <a:ext cx="3252642" cy="172819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Управляющая кнопка: домой 50">
            <a:hlinkClick r:id="rId9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2183E-6 L 0.04166 -0.04024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3698 -0.27037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5" grpId="0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Луч. Угол. Транспортир. Построение углов.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5301208"/>
            <a:ext cx="8208912" cy="720080"/>
            <a:chOff x="467544" y="4941168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5160196"/>
              <a:ext cx="8064896" cy="33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67544" y="4437112"/>
            <a:ext cx="8208912" cy="720080"/>
            <a:chOff x="467544" y="4077072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040" y="4112455"/>
              <a:ext cx="8101408" cy="61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3573016"/>
            <a:ext cx="8208912" cy="720080"/>
            <a:chOff x="467544" y="3212976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433922"/>
              <a:ext cx="3960440" cy="27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492896"/>
            <a:ext cx="8208912" cy="972720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340768"/>
            <a:ext cx="8208913" cy="985217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3" cy="985217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Луч. Угол. Транспортир. Построение углов.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236296" y="42930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436096" y="35730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580112" y="4077072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91581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83768" y="3933056"/>
            <a:ext cx="309634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s://msconfig.org.ua/wp-content/uploads/2014/11/G0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" t="9108" r="1721" b="10739"/>
          <a:stretch>
            <a:fillRect/>
          </a:stretch>
        </p:blipFill>
        <p:spPr bwMode="auto">
          <a:xfrm>
            <a:off x="4716016" y="3645024"/>
            <a:ext cx="936104" cy="10839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  <p:bldP spid="38" grpId="0" animBg="1"/>
      <p:bldP spid="34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5776" y="422108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55976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11960" y="371703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340768"/>
            <a:ext cx="8208912" cy="972720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pic>
        <p:nvPicPr>
          <p:cNvPr id="1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6732240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07704" y="3933056"/>
            <a:ext cx="24482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s://msconfig.org.ua/wp-content/uploads/2014/11/G0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" t="9108" r="1721" b="10739"/>
          <a:stretch>
            <a:fillRect/>
          </a:stretch>
        </p:blipFill>
        <p:spPr bwMode="auto">
          <a:xfrm>
            <a:off x="3419872" y="3717032"/>
            <a:ext cx="1008112" cy="116728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804248" y="3933056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88224" y="42930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s://msconfig.org.ua/wp-content/uploads/2014/11/G0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" t="9108" r="1721" b="10739"/>
          <a:stretch>
            <a:fillRect/>
          </a:stretch>
        </p:blipFill>
        <p:spPr bwMode="auto">
          <a:xfrm flipH="1">
            <a:off x="6660232" y="3717032"/>
            <a:ext cx="995020" cy="1152128"/>
          </a:xfrm>
          <a:prstGeom prst="rect">
            <a:avLst/>
          </a:prstGeom>
          <a:noFill/>
        </p:spPr>
      </p:pic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Луч. Угол. Транспортир. Построение углов.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827E-6 L -0.13768 -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9898E-6 L 0.11892 3.0989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/>
      <p:bldP spid="25" grpId="0" animBg="1"/>
      <p:bldP spid="26" grpId="0" animBg="1"/>
      <p:bldP spid="27" grpId="0" animBg="1"/>
      <p:bldP spid="29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4509120"/>
            <a:ext cx="4968552" cy="922357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763688" y="4509120"/>
            <a:ext cx="309634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238114" y="3491669"/>
            <a:ext cx="2304256" cy="142149"/>
          </a:xfrm>
          <a:prstGeom prst="rect">
            <a:avLst/>
          </a:prstGeom>
          <a:noFill/>
        </p:spPr>
      </p:pic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536768">
            <a:off x="4182289" y="3383328"/>
            <a:ext cx="4968552" cy="922357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4860032" y="2420888"/>
            <a:ext cx="3024336" cy="2088232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4008" y="4581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3433922"/>
              <a:ext cx="3960440" cy="27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35525">
            <a:off x="3198032" y="3415921"/>
            <a:ext cx="2304256" cy="142149"/>
          </a:xfrm>
          <a:prstGeom prst="rect">
            <a:avLst/>
          </a:prstGeom>
          <a:noFill/>
        </p:spPr>
      </p:pic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Луч. Угол. Транспортир. Построение углов.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2229E-6 L 0.33316 0.0016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8973E-6 L 0.33143 -0.30203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040" y="4112455"/>
              <a:ext cx="8101408" cy="61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Луч. Угол. Транспортир. Построение углов.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63688" y="4509120"/>
            <a:ext cx="309634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60032" y="2420888"/>
            <a:ext cx="3024336" cy="2088232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44008" y="4581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27784" y="5013176"/>
            <a:ext cx="349188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5013176"/>
            <a:ext cx="4968552" cy="922357"/>
          </a:xfrm>
          <a:prstGeom prst="rect">
            <a:avLst/>
          </a:prstGeom>
          <a:noFill/>
        </p:spPr>
      </p:pic>
      <p:pic>
        <p:nvPicPr>
          <p:cNvPr id="4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4" y="3995725"/>
            <a:ext cx="2304256" cy="142149"/>
          </a:xfrm>
          <a:prstGeom prst="rect">
            <a:avLst/>
          </a:prstGeom>
          <a:noFill/>
        </p:spPr>
      </p:pic>
      <p:pic>
        <p:nvPicPr>
          <p:cNvPr id="45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2411760" y="2259395"/>
            <a:ext cx="4824536" cy="2997770"/>
          </a:xfrm>
          <a:prstGeom prst="rect">
            <a:avLst/>
          </a:prstGeom>
          <a:noFill/>
        </p:spPr>
      </p:pic>
      <p:pic>
        <p:nvPicPr>
          <p:cNvPr id="4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536768">
            <a:off x="4902369" y="4175416"/>
            <a:ext cx="4968552" cy="922357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 flipV="1">
            <a:off x="6119664" y="2924944"/>
            <a:ext cx="3024336" cy="2088232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35525">
            <a:off x="4422168" y="3919977"/>
            <a:ext cx="2304256" cy="142149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012160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4265E-7 L 0.13802 0.067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6198E-6 L 0.35677 0.00138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8973E-6 L 0.33143 -0.30203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2" grpId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grpSp>
        <p:nvGrpSpPr>
          <p:cNvPr id="38" name="Группа 37"/>
          <p:cNvGrpSpPr/>
          <p:nvPr/>
        </p:nvGrpSpPr>
        <p:grpSpPr>
          <a:xfrm>
            <a:off x="467544" y="1340768"/>
            <a:ext cx="8208912" cy="720080"/>
            <a:chOff x="467544" y="4941168"/>
            <a:chExt cx="8208912" cy="72008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5160196"/>
              <a:ext cx="8064896" cy="33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Прямая соединительная линия 40"/>
          <p:cNvCxnSpPr/>
          <p:nvPr/>
        </p:nvCxnSpPr>
        <p:spPr>
          <a:xfrm>
            <a:off x="3023320" y="5013176"/>
            <a:ext cx="309634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119664" y="3284984"/>
            <a:ext cx="2484784" cy="1728192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03640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3779912" y="2798405"/>
            <a:ext cx="4680520" cy="2908284"/>
          </a:xfrm>
          <a:prstGeom prst="rect">
            <a:avLst/>
          </a:prstGeom>
          <a:noFill/>
        </p:spPr>
      </p:pic>
      <p:graphicFrame>
        <p:nvGraphicFramePr>
          <p:cNvPr id="48" name="Object 4"/>
          <p:cNvGraphicFramePr>
            <a:graphicFrameLocks noChangeAspect="1"/>
          </p:cNvGraphicFramePr>
          <p:nvPr/>
        </p:nvGraphicFramePr>
        <p:xfrm>
          <a:off x="1857375" y="2349500"/>
          <a:ext cx="17192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7" imgW="15849600" imgH="4876800" progId="Equation.3">
                  <p:embed/>
                </p:oleObj>
              </mc:Choice>
              <mc:Fallback>
                <p:oleObj name="Формула" r:id="rId7" imgW="158496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7375" y="2349500"/>
                        <a:ext cx="1719263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4480824">
            <a:off x="2972845" y="3878973"/>
            <a:ext cx="4968552" cy="922357"/>
          </a:xfrm>
          <a:prstGeom prst="rect">
            <a:avLst/>
          </a:prstGeom>
          <a:noFill/>
        </p:spPr>
      </p:pic>
      <p:pic>
        <p:nvPicPr>
          <p:cNvPr id="5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446493">
            <a:off x="5267207" y="2799825"/>
            <a:ext cx="2304256" cy="142149"/>
          </a:xfrm>
          <a:prstGeom prst="rect">
            <a:avLst/>
          </a:prstGeom>
          <a:noFill/>
        </p:spPr>
      </p:pic>
      <p:cxnSp>
        <p:nvCxnSpPr>
          <p:cNvPr id="51" name="Прямая соединительная линия 50"/>
          <p:cNvCxnSpPr/>
          <p:nvPr/>
        </p:nvCxnSpPr>
        <p:spPr>
          <a:xfrm flipH="1" flipV="1">
            <a:off x="5364088" y="2348880"/>
            <a:ext cx="720080" cy="2664296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Месяц 53"/>
          <p:cNvSpPr/>
          <p:nvPr/>
        </p:nvSpPr>
        <p:spPr>
          <a:xfrm rot="2867789">
            <a:off x="5337919" y="4245508"/>
            <a:ext cx="364660" cy="674176"/>
          </a:xfrm>
          <a:prstGeom prst="moon">
            <a:avLst>
              <a:gd name="adj" fmla="val 30187"/>
            </a:avLst>
          </a:prstGeom>
          <a:solidFill>
            <a:srgbClr val="255997"/>
          </a:solidFill>
          <a:ln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есяц 54"/>
          <p:cNvSpPr/>
          <p:nvPr/>
        </p:nvSpPr>
        <p:spPr>
          <a:xfrm rot="6808675">
            <a:off x="6139643" y="4041514"/>
            <a:ext cx="364660" cy="674176"/>
          </a:xfrm>
          <a:prstGeom prst="moon">
            <a:avLst>
              <a:gd name="adj" fmla="val 30187"/>
            </a:avLst>
          </a:prstGeom>
          <a:solidFill>
            <a:srgbClr val="255997"/>
          </a:solidFill>
          <a:ln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домой 55">
            <a:hlinkClick r:id="rId11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Луч. Угол. Транспортир. Построение углов.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8094E-6 L 0.12188 0.50069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Луч. Прямая. Плоскость.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662805"/>
              <a:ext cx="7344816" cy="385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564904"/>
              <a:ext cx="7560840" cy="37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238033"/>
              <a:ext cx="8064896" cy="623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4077072"/>
            <a:ext cx="8208912" cy="720080"/>
            <a:chOff x="467544" y="4077072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149080"/>
              <a:ext cx="8064896" cy="60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4941168"/>
            <a:ext cx="8208912" cy="720080"/>
            <a:chOff x="467544" y="4941168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1" y="4996278"/>
              <a:ext cx="8064897" cy="63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077072"/>
            <a:ext cx="4968552" cy="92235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987824" y="4077072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462251" y="3059621"/>
            <a:ext cx="2304256" cy="142149"/>
          </a:xfrm>
          <a:prstGeom prst="rect">
            <a:avLst/>
          </a:prstGeom>
          <a:noFill/>
        </p:spPr>
      </p:pic>
      <p:pic>
        <p:nvPicPr>
          <p:cNvPr id="2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04605">
            <a:off x="2806796" y="4288918"/>
            <a:ext cx="4968552" cy="922357"/>
          </a:xfrm>
          <a:prstGeom prst="rect">
            <a:avLst/>
          </a:prstGeom>
          <a:noFill/>
        </p:spPr>
      </p:pic>
      <p:pic>
        <p:nvPicPr>
          <p:cNvPr id="2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5" y="4355765"/>
            <a:ext cx="2304256" cy="142149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2843808" y="3356992"/>
            <a:ext cx="4464496" cy="2016224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76256" y="29249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6336" y="3501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1662805"/>
              <a:ext cx="7344816" cy="385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85835">
            <a:off x="2897595" y="4006556"/>
            <a:ext cx="4968552" cy="922357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3851920" y="3284984"/>
            <a:ext cx="3816424" cy="1656184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254339" y="2267534"/>
            <a:ext cx="2304256" cy="14214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668344" y="443711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6096" y="36450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Луч. Прямая. Плоскость.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58E-6 L 0.44341 -0.29209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0074E-6 L 0.4908 0.29533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3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32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2564904"/>
              <a:ext cx="7560840" cy="37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4725144"/>
            <a:ext cx="4968552" cy="922357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843808" y="4725144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3" y="3707693"/>
            <a:ext cx="2304256" cy="14214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627784" y="472514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96336" y="472514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3212976"/>
            <a:ext cx="4968552" cy="922357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843808" y="3212976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3" y="2195525"/>
            <a:ext cx="2304256" cy="14214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627784" y="321297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6336" y="32129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Луч. Прямая. Плоскость.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7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10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  <p:bldP spid="32" grpId="0"/>
      <p:bldP spid="33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Первоначальные понятия. Луч. Угол.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556792"/>
              <a:ext cx="8064896" cy="59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92896"/>
              <a:ext cx="8064896" cy="3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3299769"/>
              <a:ext cx="7992888" cy="54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4077072"/>
            <a:ext cx="8208912" cy="720080"/>
            <a:chOff x="467544" y="4077072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4293096"/>
              <a:ext cx="7920880" cy="31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Группа 29"/>
          <p:cNvGrpSpPr/>
          <p:nvPr/>
        </p:nvGrpSpPr>
        <p:grpSpPr>
          <a:xfrm>
            <a:off x="467544" y="4941168"/>
            <a:ext cx="8208912" cy="720080"/>
            <a:chOff x="467544" y="4941168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552" y="5013176"/>
              <a:ext cx="8064896" cy="59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238033"/>
              <a:ext cx="8064896" cy="623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4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2432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30279">
            <a:off x="1868479" y="4961325"/>
            <a:ext cx="4968552" cy="922357"/>
          </a:xfrm>
          <a:prstGeom prst="rect">
            <a:avLst/>
          </a:prstGeom>
          <a:noFill/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2051720" y="4725144"/>
            <a:ext cx="4824536" cy="50405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98154" y="3707693"/>
            <a:ext cx="2304256" cy="142149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907704" y="479715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0232" y="5229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59292">
            <a:off x="2915816" y="3212976"/>
            <a:ext cx="4968552" cy="922357"/>
          </a:xfrm>
          <a:prstGeom prst="rect">
            <a:avLst/>
          </a:prstGeom>
          <a:noFill/>
        </p:spPr>
      </p:pic>
      <p:cxnSp>
        <p:nvCxnSpPr>
          <p:cNvPr id="51" name="Прямая соединительная линия 50"/>
          <p:cNvCxnSpPr/>
          <p:nvPr/>
        </p:nvCxnSpPr>
        <p:spPr>
          <a:xfrm flipV="1">
            <a:off x="2915816" y="2924944"/>
            <a:ext cx="4824536" cy="648072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462251" y="2483557"/>
            <a:ext cx="2304256" cy="14214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2627784" y="321297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4328" y="29969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Луч. Прямая. Плоскость.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1878E-6 L 0.475 0.07493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41813E-7 L 0.53785 -0.11378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43" grpId="0"/>
      <p:bldP spid="44" grpId="0"/>
      <p:bldP spid="48" grpId="0"/>
      <p:bldP spid="49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44" name="Группа 43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149080"/>
              <a:ext cx="8064896" cy="60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5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4077072"/>
            <a:ext cx="4968552" cy="922357"/>
          </a:xfrm>
          <a:prstGeom prst="rect">
            <a:avLst/>
          </a:prstGeom>
          <a:noFill/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987824" y="4077072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462251" y="3059621"/>
            <a:ext cx="2304256" cy="142149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7308304" y="3573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52320" y="50131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85835">
            <a:off x="2897595" y="4006556"/>
            <a:ext cx="4968552" cy="922357"/>
          </a:xfrm>
          <a:prstGeom prst="rect">
            <a:avLst/>
          </a:prstGeom>
          <a:noFill/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3851920" y="3284984"/>
            <a:ext cx="3816424" cy="1656184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326347" y="2195526"/>
            <a:ext cx="2304256" cy="142149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5436096" y="36450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323528" y="2348880"/>
            <a:ext cx="1584176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84168" y="2276872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9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Луч. Прямая. Плоскость.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0074E-6 L 0.4908 0.29533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 animBg="1"/>
      <p:bldP spid="63" grpId="0"/>
      <p:bldP spid="64" grpId="0" animBg="1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44" name="Группа 43"/>
          <p:cNvGrpSpPr/>
          <p:nvPr/>
        </p:nvGrpSpPr>
        <p:grpSpPr>
          <a:xfrm>
            <a:off x="467544" y="1340768"/>
            <a:ext cx="8208912" cy="720080"/>
            <a:chOff x="467544" y="4941168"/>
            <a:chExt cx="8208912" cy="72008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1" y="4996278"/>
              <a:ext cx="8064897" cy="63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5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432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3212976"/>
            <a:ext cx="4968552" cy="922357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2843808" y="3212976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3" y="2195525"/>
            <a:ext cx="2304256" cy="142149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2627784" y="321297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96336" y="32129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323528" y="2348880"/>
            <a:ext cx="1584176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59832" y="4365104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домой 67">
            <a:hlinkClick r:id="rId8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Луч. Прямая. Плоскость.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65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4" grpId="0"/>
      <p:bldP spid="65" grpId="0"/>
      <p:bldP spid="66" grpId="0" animBg="1"/>
      <p:bldP spid="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1700808"/>
            <a:ext cx="3024336" cy="3816424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165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 - титул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Самопроверка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 с карандашом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18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Девочка в синем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Мальчик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в кепке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Мальчик в красном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725144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Источники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20688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346" y="3827615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6109">
            <a:off x="6136059" y="570305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омой 17">
            <a:hlinkClick r:id="rId12" action="ppaction://hlinksldjump" highlightClick="1"/>
          </p:cNvPr>
          <p:cNvSpPr/>
          <p:nvPr/>
        </p:nvSpPr>
        <p:spPr>
          <a:xfrm>
            <a:off x="7677746" y="5987855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19672" y="501317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Ластик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1556792"/>
              <a:ext cx="8064896" cy="59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Овал 22"/>
          <p:cNvSpPr/>
          <p:nvPr/>
        </p:nvSpPr>
        <p:spPr>
          <a:xfrm>
            <a:off x="4355976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11960" y="37170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8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Первоначальные понятия. Луч. Угол.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492896"/>
              <a:ext cx="8064896" cy="3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059832" y="3717032"/>
            <a:ext cx="4608512" cy="10081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606266" y="2699581"/>
            <a:ext cx="2304256" cy="142149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843808" y="38610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4328" y="422108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156176" y="3645024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012160" y="32129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Первоначальные понятия. Луч. Угол.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1711E-6 L 0.49861 0.1378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299769"/>
              <a:ext cx="7992888" cy="54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707904" y="422108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428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059832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915816" y="36450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851920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308304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8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Первоначальные понятия. Луч. Угол.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37" grpId="0"/>
      <p:bldP spid="38" grpId="0" animBg="1"/>
      <p:bldP spid="39" grpId="0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Управляющая кнопка: настраиваемая 35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Первоначальные понятия. Луч. Угол.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4293096"/>
              <a:ext cx="7920880" cy="31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4869160"/>
            <a:ext cx="4968552" cy="922357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75856" y="4869160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750281" y="3851709"/>
            <a:ext cx="2304256" cy="14214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59832" y="48691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8384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8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899592" y="2636912"/>
            <a:ext cx="4824536" cy="2997770"/>
          </a:xfrm>
          <a:prstGeom prst="rect">
            <a:avLst/>
          </a:prstGeom>
          <a:noFill/>
        </p:spPr>
      </p:pic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830402" y="2051509"/>
            <a:ext cx="2304256" cy="142149"/>
          </a:xfrm>
          <a:prstGeom prst="rect">
            <a:avLst/>
          </a:prstGeom>
          <a:noFill/>
        </p:spPr>
      </p:pic>
      <p:pic>
        <p:nvPicPr>
          <p:cNvPr id="2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092064">
            <a:off x="1907893" y="3454229"/>
            <a:ext cx="4968552" cy="922357"/>
          </a:xfrm>
          <a:prstGeom prst="rect">
            <a:avLst/>
          </a:prstGeom>
          <a:noFill/>
        </p:spPr>
      </p:pic>
      <p:pic>
        <p:nvPicPr>
          <p:cNvPr id="2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06431">
            <a:off x="1550321" y="3916193"/>
            <a:ext cx="2304256" cy="142149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3275856" y="1988840"/>
            <a:ext cx="1791816" cy="28887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355976" y="2852936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2766E-6 L 0.01423 -0.04047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5763E-6 L 0.21233 -0.4380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29" name="Управляющая кнопка: настраиваемая 28">
            <a:hlinkClick r:id="rId2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Первоначальные понятия. Луч. Угол.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7544" y="1340768"/>
            <a:ext cx="8208912" cy="720080"/>
            <a:chOff x="467544" y="4941168"/>
            <a:chExt cx="8208912" cy="72008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5013176"/>
              <a:ext cx="8064896" cy="59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3275856" y="4869160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59832" y="48691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28384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83968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275856" y="2348880"/>
            <a:ext cx="1584176" cy="25286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899592" y="2636912"/>
            <a:ext cx="4824536" cy="299777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444208" y="270892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 = 30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4694498" y="2771589"/>
            <a:ext cx="2304256" cy="142149"/>
          </a:xfrm>
          <a:prstGeom prst="rect">
            <a:avLst/>
          </a:prstGeom>
          <a:noFill/>
        </p:spPr>
      </p:pic>
      <p:cxnSp>
        <p:nvCxnSpPr>
          <p:cNvPr id="58" name="Прямая соединительная линия 57"/>
          <p:cNvCxnSpPr>
            <a:stCxn id="56" idx="3"/>
          </p:cNvCxnSpPr>
          <p:nvPr/>
        </p:nvCxnSpPr>
        <p:spPr>
          <a:xfrm flipV="1">
            <a:off x="5207186" y="3645024"/>
            <a:ext cx="300918" cy="156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9910709">
            <a:off x="2407427" y="4042597"/>
            <a:ext cx="4968552" cy="922357"/>
          </a:xfrm>
          <a:prstGeom prst="rect">
            <a:avLst/>
          </a:prstGeom>
          <a:noFill/>
        </p:spPr>
      </p:pic>
      <p:pic>
        <p:nvPicPr>
          <p:cNvPr id="6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06431">
            <a:off x="1694337" y="3628162"/>
            <a:ext cx="2304256" cy="142149"/>
          </a:xfrm>
          <a:prstGeom prst="rect">
            <a:avLst/>
          </a:prstGeom>
          <a:noFill/>
        </p:spPr>
      </p:pic>
      <p:cxnSp>
        <p:nvCxnSpPr>
          <p:cNvPr id="61" name="Прямая соединительная линия 60"/>
          <p:cNvCxnSpPr/>
          <p:nvPr/>
        </p:nvCxnSpPr>
        <p:spPr>
          <a:xfrm flipV="1">
            <a:off x="3275856" y="3140968"/>
            <a:ext cx="3252642" cy="172819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Управляющая кнопка: домой 75">
            <a:hlinkClick r:id="rId10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2183E-6 L 0.04166 -0.04024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3698 -0.27037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5" grpId="0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Отрезок. Задачи на построение.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00808"/>
              <a:ext cx="8064896" cy="327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420888"/>
              <a:ext cx="8064896" cy="614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284984"/>
              <a:ext cx="806489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4149080"/>
            <a:ext cx="8208912" cy="720080"/>
            <a:chOff x="467544" y="4149080"/>
            <a:chExt cx="8208912" cy="7200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7544" y="41490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154762"/>
              <a:ext cx="8064896" cy="6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5013176"/>
            <a:ext cx="8208912" cy="720080"/>
            <a:chOff x="467544" y="5013176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085184"/>
              <a:ext cx="7992888" cy="593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WPS Presentation</Application>
  <PresentationFormat>Экран (4:3)</PresentationFormat>
  <Paragraphs>273</Paragraphs>
  <Slides>33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144</cp:revision>
  <dcterms:created xsi:type="dcterms:W3CDTF">2018-08-09T10:48:00Z</dcterms:created>
  <dcterms:modified xsi:type="dcterms:W3CDTF">2024-11-02T13:47:36Z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696230C12FA54E7CB2F088961E8D81B9_12</vt:lpwstr>
  </property>
  <property fmtid="{D5CDD505-2E9C-101B-9397-08002B2CF9AE}" pid="3" name="KSOProductBuildVer">
    <vt:lpwstr>1049-12.2.0.18607</vt:lpwstr>
  </property>
</Properties>
</file>