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1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 varScale="1">
        <p:scale>
          <a:sx n="53" d="100"/>
          <a:sy n="53" d="100"/>
        </p:scale>
        <p:origin x="552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4169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8781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8710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8959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0553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194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4125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7598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8211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8463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8686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3000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4056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0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Подчеркивая </a:t>
            </a:r>
            <a:r>
              <a:rPr lang="ru-RU" sz="6000" b="1" dirty="0">
                <a:latin typeface="Corbel" panose="020B0503020204020204" pitchFamily="34" charset="0"/>
              </a:rPr>
              <a:t>опасность гонки вооружений, Альберт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Эйнштейн </a:t>
            </a:r>
            <a:r>
              <a:rPr lang="ru-RU" sz="6000" b="1" dirty="0">
                <a:latin typeface="Corbel" panose="020B0503020204020204" pitchFamily="34" charset="0"/>
              </a:rPr>
              <a:t>говорил, что не знает, каким оружием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будут </a:t>
            </a:r>
            <a:r>
              <a:rPr lang="ru-RU" sz="6000" b="1" dirty="0">
                <a:latin typeface="Corbel" panose="020B0503020204020204" pitchFamily="34" charset="0"/>
              </a:rPr>
              <a:t>вести Третью мировую войну, но уверен, что в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Четвёртой </a:t>
            </a:r>
            <a:r>
              <a:rPr lang="ru-RU" sz="6000" b="1" dirty="0">
                <a:latin typeface="Corbel" panose="020B0503020204020204" pitchFamily="34" charset="0"/>
              </a:rPr>
              <a:t>люди будут воевать: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Роботами и компьютерами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Камнями и палками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Стеклом и пластмассой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Игрушками и конфетами</a:t>
            </a:r>
          </a:p>
        </p:txBody>
      </p:sp>
    </p:spTree>
    <p:extLst>
      <p:ext uri="{BB962C8B-B14F-4D97-AF65-F5344CB8AC3E}">
        <p14:creationId xmlns:p14="http://schemas.microsoft.com/office/powerpoint/2010/main" val="21013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dirty="0" err="1" smtClean="0">
                <a:latin typeface="Corbel" panose="020B0503020204020204" pitchFamily="34" charset="0"/>
              </a:rPr>
              <a:t>Маугли</a:t>
            </a:r>
            <a:r>
              <a:rPr lang="ru-RU" sz="5000" dirty="0" smtClean="0">
                <a:latin typeface="Corbel" panose="020B0503020204020204" pitchFamily="34" charset="0"/>
              </a:rPr>
              <a:t> </a:t>
            </a:r>
            <a:r>
              <a:rPr lang="ru-RU" sz="5000" dirty="0">
                <a:latin typeface="Corbel" panose="020B0503020204020204" pitchFamily="34" charset="0"/>
              </a:rPr>
              <a:t>жил в лесу с дикими зверями, не знал человеческого языка </a:t>
            </a:r>
            <a:endParaRPr lang="ru-RU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и </a:t>
            </a:r>
            <a:r>
              <a:rPr lang="ru-RU" sz="5000" dirty="0">
                <a:latin typeface="Corbel" panose="020B0503020204020204" pitchFamily="34" charset="0"/>
              </a:rPr>
              <a:t>норм поведения. </a:t>
            </a:r>
            <a:endParaRPr lang="ru-RU" sz="5000" dirty="0" smtClean="0">
              <a:latin typeface="Corbel" panose="020B0503020204020204" pitchFamily="34" charset="0"/>
            </a:endParaRPr>
          </a:p>
          <a:p>
            <a:pPr fontAlgn="base"/>
            <a:endParaRPr lang="ru-RU" sz="5000" b="1" dirty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Что </a:t>
            </a:r>
            <a:r>
              <a:rPr lang="ru-RU" sz="5000" b="1" dirty="0">
                <a:latin typeface="Corbel" panose="020B0503020204020204" pitchFamily="34" charset="0"/>
              </a:rPr>
              <a:t>из следующего правда?</a:t>
            </a:r>
          </a:p>
          <a:p>
            <a:r>
              <a:rPr lang="ru-RU" sz="5000" dirty="0">
                <a:latin typeface="Corbel" panose="020B0503020204020204" pitchFamily="34" charset="0"/>
              </a:rPr>
              <a:t>1. Чтобы получить права, описанные в Конвенции о правах ребёнка, он должен зарегистрироваться по месту жительства.</a:t>
            </a:r>
          </a:p>
          <a:p>
            <a:r>
              <a:rPr lang="ru-RU" sz="5000" dirty="0">
                <a:latin typeface="Corbel" panose="020B0503020204020204" pitchFamily="34" charset="0"/>
              </a:rPr>
              <a:t>2. У него есть право вести себя по законам джунглей по отношению к другим людям.</a:t>
            </a:r>
          </a:p>
          <a:p>
            <a:r>
              <a:rPr lang="ru-RU" sz="5000" dirty="0">
                <a:latin typeface="Corbel" panose="020B0503020204020204" pitchFamily="34" charset="0"/>
              </a:rPr>
              <a:t>3. У него нет права на свободу ассоциации и мирных собраний.</a:t>
            </a:r>
          </a:p>
          <a:p>
            <a:r>
              <a:rPr lang="ru-RU" sz="5000" dirty="0">
                <a:latin typeface="Corbel" panose="020B0503020204020204" pitchFamily="34" charset="0"/>
              </a:rPr>
              <a:t>4. У него есть все права, описанные в Конвенции о правах ребёнка</a:t>
            </a:r>
            <a:r>
              <a:rPr lang="ru-RU" sz="5000" dirty="0" smtClean="0">
                <a:latin typeface="Corbel" panose="020B0503020204020204" pitchFamily="34" charset="0"/>
              </a:rPr>
              <a:t>.</a:t>
            </a:r>
            <a:endParaRPr lang="ru-RU" sz="50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7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dirty="0" err="1" smtClean="0">
                <a:latin typeface="Corbel" panose="020B0503020204020204" pitchFamily="34" charset="0"/>
              </a:rPr>
              <a:t>Маугли</a:t>
            </a:r>
            <a:r>
              <a:rPr lang="ru-RU" sz="5000" dirty="0" smtClean="0">
                <a:latin typeface="Corbel" panose="020B0503020204020204" pitchFamily="34" charset="0"/>
              </a:rPr>
              <a:t> </a:t>
            </a:r>
            <a:r>
              <a:rPr lang="ru-RU" sz="5000" dirty="0">
                <a:latin typeface="Corbel" panose="020B0503020204020204" pitchFamily="34" charset="0"/>
              </a:rPr>
              <a:t>жил в лесу с дикими зверями, не знал человеческого языка </a:t>
            </a:r>
            <a:endParaRPr lang="ru-RU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и </a:t>
            </a:r>
            <a:r>
              <a:rPr lang="ru-RU" sz="5000" dirty="0">
                <a:latin typeface="Corbel" panose="020B0503020204020204" pitchFamily="34" charset="0"/>
              </a:rPr>
              <a:t>норм поведения. </a:t>
            </a:r>
            <a:endParaRPr lang="ru-RU" sz="5000" dirty="0" smtClean="0">
              <a:latin typeface="Corbel" panose="020B0503020204020204" pitchFamily="34" charset="0"/>
            </a:endParaRPr>
          </a:p>
          <a:p>
            <a:pPr fontAlgn="base"/>
            <a:endParaRPr lang="ru-RU" sz="5000" b="1" dirty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Что </a:t>
            </a:r>
            <a:r>
              <a:rPr lang="ru-RU" sz="5000" b="1" dirty="0">
                <a:latin typeface="Corbel" panose="020B0503020204020204" pitchFamily="34" charset="0"/>
              </a:rPr>
              <a:t>из следующего правда?</a:t>
            </a:r>
          </a:p>
          <a:p>
            <a:r>
              <a:rPr lang="ru-RU" sz="5000" dirty="0">
                <a:latin typeface="Corbel" panose="020B0503020204020204" pitchFamily="34" charset="0"/>
              </a:rPr>
              <a:t>1. Чтобы получить права, описанные в Конвенции о правах ребёнка, он должен зарегистрироваться по месту жительства.</a:t>
            </a:r>
          </a:p>
          <a:p>
            <a:r>
              <a:rPr lang="ru-RU" sz="5000" dirty="0">
                <a:latin typeface="Corbel" panose="020B0503020204020204" pitchFamily="34" charset="0"/>
              </a:rPr>
              <a:t>2. У него есть право вести себя по законам джунглей по отношению к другим людям.</a:t>
            </a:r>
          </a:p>
          <a:p>
            <a:r>
              <a:rPr lang="ru-RU" sz="5000" dirty="0">
                <a:latin typeface="Corbel" panose="020B0503020204020204" pitchFamily="34" charset="0"/>
              </a:rPr>
              <a:t>3. У него нет права на свободу ассоциации и мирных собраний.</a:t>
            </a:r>
          </a:p>
          <a:p>
            <a:r>
              <a:rPr lang="ru-RU" sz="5000" dirty="0">
                <a:latin typeface="Corbel" panose="020B0503020204020204" pitchFamily="34" charset="0"/>
              </a:rPr>
              <a:t>4. У него есть все права, описанные в Конвенции о правах ребёнка</a:t>
            </a:r>
            <a:r>
              <a:rPr lang="ru-RU" sz="5000" dirty="0" smtClean="0">
                <a:latin typeface="Corbel" panose="020B0503020204020204" pitchFamily="34" charset="0"/>
              </a:rPr>
              <a:t>.</a:t>
            </a:r>
            <a:r>
              <a:rPr lang="ru-RU" sz="5000" dirty="0">
                <a:latin typeface="Corbel" panose="020B0503020204020204" pitchFamily="34" charset="0"/>
              </a:rPr>
              <a:t/>
            </a:r>
            <a:br>
              <a:rPr lang="ru-RU" sz="5000" dirty="0">
                <a:latin typeface="Corbel" panose="020B0503020204020204" pitchFamily="34" charset="0"/>
              </a:rPr>
            </a:br>
            <a:endParaRPr lang="ru-RU" sz="5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Как </a:t>
            </a:r>
            <a:r>
              <a:rPr lang="ru-RU" sz="6000" b="1" dirty="0">
                <a:latin typeface="Corbel" panose="020B0503020204020204" pitchFamily="34" charset="0"/>
              </a:rPr>
              <a:t>называлась операция итальянских спецслужб,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целью </a:t>
            </a:r>
            <a:r>
              <a:rPr lang="ru-RU" sz="6000" b="1" dirty="0">
                <a:latin typeface="Corbel" panose="020B0503020204020204" pitchFamily="34" charset="0"/>
              </a:rPr>
              <a:t>которой было прекратить незаконное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финансирование </a:t>
            </a:r>
            <a:r>
              <a:rPr lang="ru-RU" sz="6000" b="1" dirty="0">
                <a:latin typeface="Corbel" panose="020B0503020204020204" pitchFamily="34" charset="0"/>
              </a:rPr>
              <a:t>и подкуп политиков? 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Маска 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Будьте здоровы! 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Чистые руки</a:t>
            </a:r>
            <a:r>
              <a:rPr lang="ru-RU" sz="6000" b="1" dirty="0">
                <a:latin typeface="Corbel" panose="020B0503020204020204" pitchFamily="34" charset="0"/>
              </a:rPr>
              <a:t/>
            </a:r>
            <a:br>
              <a:rPr lang="ru-RU" sz="6000" b="1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Красные носки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3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Как </a:t>
            </a:r>
            <a:r>
              <a:rPr lang="ru-RU" sz="6000" b="1" dirty="0">
                <a:latin typeface="Corbel" panose="020B0503020204020204" pitchFamily="34" charset="0"/>
              </a:rPr>
              <a:t>называлась операция итальянских спецслужб,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целью </a:t>
            </a:r>
            <a:r>
              <a:rPr lang="ru-RU" sz="6000" b="1" dirty="0">
                <a:latin typeface="Corbel" panose="020B0503020204020204" pitchFamily="34" charset="0"/>
              </a:rPr>
              <a:t>которой было прекратить незаконное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финансирование </a:t>
            </a:r>
            <a:r>
              <a:rPr lang="ru-RU" sz="6000" b="1" dirty="0">
                <a:latin typeface="Corbel" panose="020B0503020204020204" pitchFamily="34" charset="0"/>
              </a:rPr>
              <a:t>и подкуп политиков? 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Маска 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Будьте здоровы! 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Чистые руки</a:t>
            </a:r>
            <a:r>
              <a:rPr lang="ru-RU" sz="6000" b="1" dirty="0">
                <a:latin typeface="Corbel" panose="020B0503020204020204" pitchFamily="34" charset="0"/>
              </a:rPr>
              <a:t/>
            </a:r>
            <a:br>
              <a:rPr lang="ru-RU" sz="6000" b="1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Красные носки</a:t>
            </a:r>
          </a:p>
        </p:txBody>
      </p:sp>
    </p:spTree>
    <p:extLst>
      <p:ext uri="{BB962C8B-B14F-4D97-AF65-F5344CB8AC3E}">
        <p14:creationId xmlns:p14="http://schemas.microsoft.com/office/powerpoint/2010/main" val="8020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152630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Внимание</a:t>
            </a:r>
            <a:r>
              <a:rPr lang="ru-RU" sz="4400" i="1" dirty="0">
                <a:latin typeface="Corbel" panose="020B0503020204020204" pitchFamily="34" charset="0"/>
              </a:rPr>
              <a:t>! В этом вопросе может быть больше правильных вариантов </a:t>
            </a:r>
            <a:endParaRPr lang="ru-RU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ответа</a:t>
            </a:r>
            <a:r>
              <a:rPr lang="ru-RU" sz="44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endParaRPr lang="ru-RU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все правильные.</a:t>
            </a:r>
            <a:endParaRPr lang="ru-RU" sz="4400" i="1" dirty="0">
              <a:latin typeface="Corbel" panose="020B0503020204020204" pitchFamily="34" charset="0"/>
            </a:endParaRPr>
          </a:p>
          <a:p>
            <a:pPr fontAlgn="base"/>
            <a:endParaRPr lang="ru-RU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err="1" smtClean="0">
                <a:latin typeface="Corbel" panose="020B0503020204020204" pitchFamily="34" charset="0"/>
              </a:rPr>
              <a:t>Кибербуллинг</a:t>
            </a:r>
            <a:r>
              <a:rPr lang="ru-RU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>
                <a:latin typeface="Corbel" panose="020B0503020204020204" pitchFamily="34" charset="0"/>
              </a:rPr>
              <a:t>– это намеренные оскорбления, угрозы, диффамации и </a:t>
            </a:r>
            <a:endParaRPr lang="ru-RU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сообщение </a:t>
            </a:r>
            <a:r>
              <a:rPr lang="ru-RU" sz="4400" dirty="0">
                <a:latin typeface="Corbel" panose="020B0503020204020204" pitchFamily="34" charset="0"/>
              </a:rPr>
              <a:t>другим компрометирующих данных с помощью современных </a:t>
            </a:r>
            <a:endParaRPr lang="ru-RU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средств </a:t>
            </a:r>
            <a:r>
              <a:rPr lang="ru-RU" sz="4400" dirty="0">
                <a:latin typeface="Corbel" panose="020B0503020204020204" pitchFamily="34" charset="0"/>
              </a:rPr>
              <a:t>коммуникации. </a:t>
            </a:r>
            <a:endParaRPr lang="ru-RU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b="1" dirty="0" smtClean="0">
                <a:latin typeface="Corbel" panose="020B0503020204020204" pitchFamily="34" charset="0"/>
              </a:rPr>
              <a:t>Какой </a:t>
            </a:r>
            <a:r>
              <a:rPr lang="ru-RU" sz="4400" b="1" dirty="0">
                <a:latin typeface="Corbel" panose="020B0503020204020204" pitchFamily="34" charset="0"/>
              </a:rPr>
              <a:t>из этих видов </a:t>
            </a:r>
            <a:r>
              <a:rPr lang="ru-RU" sz="4400" b="1" dirty="0" err="1">
                <a:latin typeface="Corbel" panose="020B0503020204020204" pitchFamily="34" charset="0"/>
              </a:rPr>
              <a:t>кибербуллинга</a:t>
            </a:r>
            <a:r>
              <a:rPr lang="ru-RU" sz="4400" b="1" dirty="0">
                <a:latin typeface="Corbel" panose="020B0503020204020204" pitchFamily="34" charset="0"/>
              </a:rPr>
              <a:t> разрешён?</a:t>
            </a:r>
          </a:p>
          <a:p>
            <a:r>
              <a:rPr lang="ru-RU" sz="4400" dirty="0">
                <a:latin typeface="Corbel" panose="020B0503020204020204" pitchFamily="34" charset="0"/>
              </a:rPr>
              <a:t>1. в блогах</a:t>
            </a:r>
            <a:endParaRPr lang="ru-RU" sz="5400" dirty="0">
              <a:latin typeface="Corbel" panose="020B0503020204020204" pitchFamily="34" charset="0"/>
            </a:endParaRPr>
          </a:p>
          <a:p>
            <a:r>
              <a:rPr lang="ru-RU" sz="4400" dirty="0">
                <a:latin typeface="Corbel" panose="020B0503020204020204" pitchFamily="34" charset="0"/>
              </a:rPr>
              <a:t>2. при голосовании (кто самый красивый и кто самый некрасивый?)</a:t>
            </a:r>
            <a:endParaRPr lang="ru-RU" sz="5400" dirty="0">
              <a:latin typeface="Corbel" panose="020B0503020204020204" pitchFamily="34" charset="0"/>
            </a:endParaRPr>
          </a:p>
          <a:p>
            <a:r>
              <a:rPr lang="ru-RU" sz="4400" dirty="0">
                <a:latin typeface="Corbel" panose="020B0503020204020204" pitchFamily="34" charset="0"/>
              </a:rPr>
              <a:t>3. на </a:t>
            </a:r>
            <a:r>
              <a:rPr lang="ru-RU" sz="4400" dirty="0" err="1">
                <a:latin typeface="Corbel" panose="020B0503020204020204" pitchFamily="34" charset="0"/>
              </a:rPr>
              <a:t>Фэйсбуке</a:t>
            </a:r>
            <a:endParaRPr lang="ru-RU" sz="5400" dirty="0">
              <a:latin typeface="Corbel" panose="020B0503020204020204" pitchFamily="34" charset="0"/>
            </a:endParaRPr>
          </a:p>
          <a:p>
            <a:r>
              <a:rPr lang="ru-RU" sz="4400" dirty="0">
                <a:latin typeface="Corbel" panose="020B0503020204020204" pitchFamily="34" charset="0"/>
              </a:rPr>
              <a:t>4. на личных </a:t>
            </a:r>
            <a:r>
              <a:rPr lang="ru-RU" sz="4400" dirty="0" smtClean="0">
                <a:latin typeface="Corbel" panose="020B0503020204020204" pitchFamily="34" charset="0"/>
              </a:rPr>
              <a:t>страницах</a:t>
            </a:r>
            <a:endParaRPr lang="ru-RU" sz="54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5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152630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Внимание</a:t>
            </a:r>
            <a:r>
              <a:rPr lang="ru-RU" sz="4400" i="1" dirty="0">
                <a:latin typeface="Corbel" panose="020B0503020204020204" pitchFamily="34" charset="0"/>
              </a:rPr>
              <a:t>! В этом вопросе может быть больше правильных вариантов </a:t>
            </a:r>
            <a:endParaRPr lang="ru-RU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ответа</a:t>
            </a:r>
            <a:r>
              <a:rPr lang="ru-RU" sz="44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endParaRPr lang="ru-RU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все </a:t>
            </a:r>
            <a:r>
              <a:rPr lang="ru-RU" sz="4400" i="1" dirty="0">
                <a:latin typeface="Corbel" panose="020B0503020204020204" pitchFamily="34" charset="0"/>
              </a:rPr>
              <a:t>правильные.</a:t>
            </a:r>
            <a:br>
              <a:rPr lang="ru-RU" sz="4400" i="1" dirty="0">
                <a:latin typeface="Corbel" panose="020B0503020204020204" pitchFamily="34" charset="0"/>
              </a:rPr>
            </a:br>
            <a:endParaRPr lang="ru-RU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err="1" smtClean="0">
                <a:latin typeface="Corbel" panose="020B0503020204020204" pitchFamily="34" charset="0"/>
              </a:rPr>
              <a:t>Кибербуллинг</a:t>
            </a:r>
            <a:r>
              <a:rPr lang="ru-RU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>
                <a:latin typeface="Corbel" panose="020B0503020204020204" pitchFamily="34" charset="0"/>
              </a:rPr>
              <a:t>– это намеренные оскорбления, угрозы, диффамации и </a:t>
            </a:r>
            <a:endParaRPr lang="ru-RU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сообщение </a:t>
            </a:r>
            <a:r>
              <a:rPr lang="ru-RU" sz="4400" dirty="0">
                <a:latin typeface="Corbel" panose="020B0503020204020204" pitchFamily="34" charset="0"/>
              </a:rPr>
              <a:t>другим компрометирующих данных с помощью современных </a:t>
            </a:r>
            <a:endParaRPr lang="ru-RU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средств </a:t>
            </a:r>
            <a:r>
              <a:rPr lang="ru-RU" sz="4400" dirty="0">
                <a:latin typeface="Corbel" panose="020B0503020204020204" pitchFamily="34" charset="0"/>
              </a:rPr>
              <a:t>коммуникации. </a:t>
            </a:r>
            <a:endParaRPr lang="ru-RU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b="1" dirty="0" smtClean="0">
                <a:latin typeface="Corbel" panose="020B0503020204020204" pitchFamily="34" charset="0"/>
              </a:rPr>
              <a:t>Какой </a:t>
            </a:r>
            <a:r>
              <a:rPr lang="ru-RU" sz="4400" b="1" dirty="0">
                <a:latin typeface="Corbel" panose="020B0503020204020204" pitchFamily="34" charset="0"/>
              </a:rPr>
              <a:t>из этих видов </a:t>
            </a:r>
            <a:r>
              <a:rPr lang="ru-RU" sz="4400" b="1" dirty="0" err="1">
                <a:latin typeface="Corbel" panose="020B0503020204020204" pitchFamily="34" charset="0"/>
              </a:rPr>
              <a:t>кибербуллинга</a:t>
            </a:r>
            <a:r>
              <a:rPr lang="ru-RU" sz="4400" b="1" dirty="0">
                <a:latin typeface="Corbel" panose="020B0503020204020204" pitchFamily="34" charset="0"/>
              </a:rPr>
              <a:t> разрешён?</a:t>
            </a:r>
          </a:p>
          <a:p>
            <a:r>
              <a:rPr lang="ru-RU" sz="4400" dirty="0">
                <a:latin typeface="Corbel" panose="020B0503020204020204" pitchFamily="34" charset="0"/>
              </a:rPr>
              <a:t>1. в блогах</a:t>
            </a:r>
            <a:endParaRPr lang="ru-RU" sz="5400" dirty="0">
              <a:latin typeface="Corbel" panose="020B0503020204020204" pitchFamily="34" charset="0"/>
            </a:endParaRPr>
          </a:p>
          <a:p>
            <a:r>
              <a:rPr lang="ru-RU" sz="4400" dirty="0">
                <a:latin typeface="Corbel" panose="020B0503020204020204" pitchFamily="34" charset="0"/>
              </a:rPr>
              <a:t>2. при голосовании (кто самый красивый и кто самый некрасивый?)</a:t>
            </a:r>
            <a:endParaRPr lang="ru-RU" sz="5400" dirty="0">
              <a:latin typeface="Corbel" panose="020B0503020204020204" pitchFamily="34" charset="0"/>
            </a:endParaRPr>
          </a:p>
          <a:p>
            <a:r>
              <a:rPr lang="ru-RU" sz="4400" dirty="0">
                <a:latin typeface="Corbel" panose="020B0503020204020204" pitchFamily="34" charset="0"/>
              </a:rPr>
              <a:t>3. на </a:t>
            </a:r>
            <a:r>
              <a:rPr lang="ru-RU" sz="4400" dirty="0" err="1">
                <a:latin typeface="Corbel" panose="020B0503020204020204" pitchFamily="34" charset="0"/>
              </a:rPr>
              <a:t>Фэйсбуке</a:t>
            </a:r>
            <a:endParaRPr lang="ru-RU" sz="5400" dirty="0">
              <a:latin typeface="Corbel" panose="020B0503020204020204" pitchFamily="34" charset="0"/>
            </a:endParaRPr>
          </a:p>
          <a:p>
            <a:r>
              <a:rPr lang="ru-RU" sz="4400" dirty="0">
                <a:latin typeface="Corbel" panose="020B0503020204020204" pitchFamily="34" charset="0"/>
              </a:rPr>
              <a:t>4. на личных </a:t>
            </a:r>
            <a:r>
              <a:rPr lang="ru-RU" sz="4400" dirty="0" smtClean="0">
                <a:latin typeface="Corbel" panose="020B0503020204020204" pitchFamily="34" charset="0"/>
              </a:rPr>
              <a:t>страницах</a:t>
            </a:r>
            <a:endParaRPr lang="ru-RU" sz="5400" dirty="0">
              <a:latin typeface="Corbel" panose="020B0503020204020204" pitchFamily="34" charset="0"/>
            </a:endParaRPr>
          </a:p>
        </p:txBody>
      </p:sp>
      <p:sp>
        <p:nvSpPr>
          <p:cNvPr id="13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194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152630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Внимание</a:t>
            </a:r>
            <a:r>
              <a:rPr lang="ru-RU" sz="4400" i="1" dirty="0">
                <a:latin typeface="Corbel" panose="020B0503020204020204" pitchFamily="34" charset="0"/>
              </a:rPr>
              <a:t>! В этом вопросе может быть больше правильных вариантов </a:t>
            </a:r>
            <a:endParaRPr lang="ru-RU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ответа</a:t>
            </a:r>
            <a:r>
              <a:rPr lang="ru-RU" sz="44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endParaRPr lang="ru-RU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все </a:t>
            </a:r>
            <a:r>
              <a:rPr lang="ru-RU" sz="4400" i="1" dirty="0">
                <a:latin typeface="Corbel" panose="020B0503020204020204" pitchFamily="34" charset="0"/>
              </a:rPr>
              <a:t>правильные.</a:t>
            </a:r>
            <a:br>
              <a:rPr lang="ru-RU" sz="4400" i="1" dirty="0">
                <a:latin typeface="Corbel" panose="020B0503020204020204" pitchFamily="34" charset="0"/>
              </a:rPr>
            </a:br>
            <a:endParaRPr lang="ru-RU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err="1" smtClean="0">
                <a:latin typeface="Corbel" panose="020B0503020204020204" pitchFamily="34" charset="0"/>
              </a:rPr>
              <a:t>Кибербуллинг</a:t>
            </a:r>
            <a:r>
              <a:rPr lang="ru-RU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>
                <a:latin typeface="Corbel" panose="020B0503020204020204" pitchFamily="34" charset="0"/>
              </a:rPr>
              <a:t>– это намеренные оскорбления, угрозы, диффамации и </a:t>
            </a:r>
            <a:endParaRPr lang="ru-RU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сообщение </a:t>
            </a:r>
            <a:r>
              <a:rPr lang="ru-RU" sz="4400" dirty="0">
                <a:latin typeface="Corbel" panose="020B0503020204020204" pitchFamily="34" charset="0"/>
              </a:rPr>
              <a:t>другим компрометирующих данных с помощью современных </a:t>
            </a:r>
            <a:endParaRPr lang="ru-RU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средств </a:t>
            </a:r>
            <a:r>
              <a:rPr lang="ru-RU" sz="4400" dirty="0">
                <a:latin typeface="Corbel" panose="020B0503020204020204" pitchFamily="34" charset="0"/>
              </a:rPr>
              <a:t>коммуникации. </a:t>
            </a:r>
            <a:endParaRPr lang="ru-RU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b="1" dirty="0" smtClean="0">
                <a:latin typeface="Corbel" panose="020B0503020204020204" pitchFamily="34" charset="0"/>
              </a:rPr>
              <a:t>Какой </a:t>
            </a:r>
            <a:r>
              <a:rPr lang="ru-RU" sz="4400" b="1" dirty="0">
                <a:latin typeface="Corbel" panose="020B0503020204020204" pitchFamily="34" charset="0"/>
              </a:rPr>
              <a:t>из этих видов </a:t>
            </a:r>
            <a:r>
              <a:rPr lang="ru-RU" sz="4400" b="1" dirty="0" err="1">
                <a:latin typeface="Corbel" panose="020B0503020204020204" pitchFamily="34" charset="0"/>
              </a:rPr>
              <a:t>кибербуллинга</a:t>
            </a:r>
            <a:r>
              <a:rPr lang="ru-RU" sz="4400" b="1" dirty="0">
                <a:latin typeface="Corbel" panose="020B0503020204020204" pitchFamily="34" charset="0"/>
              </a:rPr>
              <a:t> разрешён?</a:t>
            </a:r>
          </a:p>
          <a:p>
            <a:r>
              <a:rPr lang="ru-RU" sz="4400" dirty="0">
                <a:latin typeface="Corbel" panose="020B0503020204020204" pitchFamily="34" charset="0"/>
              </a:rPr>
              <a:t>1. в блогах</a:t>
            </a:r>
            <a:endParaRPr lang="ru-RU" sz="5400" dirty="0">
              <a:latin typeface="Corbel" panose="020B0503020204020204" pitchFamily="34" charset="0"/>
            </a:endParaRPr>
          </a:p>
          <a:p>
            <a:r>
              <a:rPr lang="ru-RU" sz="4400" dirty="0">
                <a:latin typeface="Corbel" panose="020B0503020204020204" pitchFamily="34" charset="0"/>
              </a:rPr>
              <a:t>2. при голосовании (кто самый красивый и кто самый некрасивый?)</a:t>
            </a:r>
            <a:endParaRPr lang="ru-RU" sz="5400" dirty="0">
              <a:latin typeface="Corbel" panose="020B0503020204020204" pitchFamily="34" charset="0"/>
            </a:endParaRPr>
          </a:p>
          <a:p>
            <a:r>
              <a:rPr lang="ru-RU" sz="4400" dirty="0">
                <a:latin typeface="Corbel" panose="020B0503020204020204" pitchFamily="34" charset="0"/>
              </a:rPr>
              <a:t>3. на </a:t>
            </a:r>
            <a:r>
              <a:rPr lang="ru-RU" sz="4400" dirty="0" err="1">
                <a:latin typeface="Corbel" panose="020B0503020204020204" pitchFamily="34" charset="0"/>
              </a:rPr>
              <a:t>Фэйсбуке</a:t>
            </a:r>
            <a:endParaRPr lang="ru-RU" sz="5400" dirty="0">
              <a:latin typeface="Corbel" panose="020B0503020204020204" pitchFamily="34" charset="0"/>
            </a:endParaRPr>
          </a:p>
          <a:p>
            <a:r>
              <a:rPr lang="ru-RU" sz="4400" dirty="0">
                <a:latin typeface="Corbel" panose="020B0503020204020204" pitchFamily="34" charset="0"/>
              </a:rPr>
              <a:t>4. на личных </a:t>
            </a:r>
            <a:r>
              <a:rPr lang="ru-RU" sz="4400" dirty="0" smtClean="0">
                <a:latin typeface="Corbel" panose="020B0503020204020204" pitchFamily="34" charset="0"/>
              </a:rPr>
              <a:t>страницах</a:t>
            </a:r>
            <a:endParaRPr lang="ru-RU" sz="5400" dirty="0">
              <a:latin typeface="Corbel" panose="020B0503020204020204" pitchFamily="34" charset="0"/>
            </a:endParaRPr>
          </a:p>
        </p:txBody>
      </p:sp>
      <p:pic>
        <p:nvPicPr>
          <p:cNvPr id="10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50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2" y="3936259"/>
            <a:ext cx="20131024" cy="3529240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36258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5256053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4930965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45100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В мультфильме «</a:t>
            </a:r>
            <a:r>
              <a:rPr lang="ru-RU" sz="6600" b="1" dirty="0" err="1" smtClean="0">
                <a:latin typeface="Corbel" panose="020B0503020204020204" pitchFamily="34" charset="0"/>
              </a:rPr>
              <a:t>Зверополис</a:t>
            </a:r>
            <a:r>
              <a:rPr lang="ru-RU" sz="6600" b="1" dirty="0" smtClean="0">
                <a:latin typeface="Corbel" panose="020B0503020204020204" pitchFamily="34" charset="0"/>
              </a:rPr>
              <a:t>», чтобы высмеять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скорость работы некоторых госслужб,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госслужащих изобразили в виде: </a:t>
            </a:r>
            <a:r>
              <a:rPr lang="ru-RU" sz="6600" dirty="0" smtClean="0">
                <a:latin typeface="Corbel" panose="020B0503020204020204" pitchFamily="34" charset="0"/>
              </a:rPr>
              <a:t/>
            </a:r>
            <a:br>
              <a:rPr lang="ru-RU" sz="6600" dirty="0" smtClean="0">
                <a:latin typeface="Corbel" panose="020B0503020204020204" pitchFamily="34" charset="0"/>
              </a:rPr>
            </a:br>
            <a:r>
              <a:rPr lang="ru-RU" sz="6600" dirty="0" smtClean="0">
                <a:latin typeface="Corbel" panose="020B0503020204020204" pitchFamily="34" charset="0"/>
              </a:rPr>
              <a:t>1. Тигров</a:t>
            </a:r>
            <a:br>
              <a:rPr lang="ru-RU" sz="6600" dirty="0" smtClean="0">
                <a:latin typeface="Corbel" panose="020B0503020204020204" pitchFamily="34" charset="0"/>
              </a:rPr>
            </a:br>
            <a:r>
              <a:rPr lang="ru-RU" sz="6600" dirty="0" smtClean="0">
                <a:latin typeface="Corbel" panose="020B0503020204020204" pitchFamily="34" charset="0"/>
              </a:rPr>
              <a:t>2. Ленивцев</a:t>
            </a:r>
            <a:br>
              <a:rPr lang="ru-RU" sz="6600" dirty="0" smtClean="0">
                <a:latin typeface="Corbel" panose="020B0503020204020204" pitchFamily="34" charset="0"/>
              </a:rPr>
            </a:br>
            <a:r>
              <a:rPr lang="ru-RU" sz="6600" dirty="0" smtClean="0">
                <a:latin typeface="Corbel" panose="020B0503020204020204" pitchFamily="34" charset="0"/>
              </a:rPr>
              <a:t>3. Зайцев</a:t>
            </a:r>
            <a:br>
              <a:rPr lang="ru-RU" sz="6600" dirty="0" smtClean="0">
                <a:latin typeface="Corbel" panose="020B0503020204020204" pitchFamily="34" charset="0"/>
              </a:rPr>
            </a:br>
            <a:r>
              <a:rPr lang="ru-RU" sz="6600" dirty="0" smtClean="0">
                <a:latin typeface="Corbel" panose="020B0503020204020204" pitchFamily="34" charset="0"/>
              </a:rPr>
              <a:t>4. Морских свинок</a:t>
            </a:r>
            <a:endParaRPr lang="ru-RU" sz="66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В мультфильме «</a:t>
            </a:r>
            <a:r>
              <a:rPr lang="ru-RU" sz="6600" b="1" dirty="0" err="1" smtClean="0">
                <a:latin typeface="Corbel" panose="020B0503020204020204" pitchFamily="34" charset="0"/>
              </a:rPr>
              <a:t>Зверополис</a:t>
            </a:r>
            <a:r>
              <a:rPr lang="ru-RU" sz="6600" b="1" dirty="0" smtClean="0">
                <a:latin typeface="Corbel" panose="020B0503020204020204" pitchFamily="34" charset="0"/>
              </a:rPr>
              <a:t>», чтобы высмеять </a:t>
            </a: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скорость работы некоторых госслужб, </a:t>
            </a: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госслужащих изобразили в виде: </a:t>
            </a:r>
            <a:r>
              <a:rPr lang="ru-RU" sz="6600" dirty="0" smtClean="0">
                <a:latin typeface="Corbel" panose="020B0503020204020204" pitchFamily="34" charset="0"/>
              </a:rPr>
              <a:t/>
            </a:r>
            <a:br>
              <a:rPr lang="ru-RU" sz="6600" dirty="0" smtClean="0">
                <a:latin typeface="Corbel" panose="020B0503020204020204" pitchFamily="34" charset="0"/>
              </a:rPr>
            </a:br>
            <a:r>
              <a:rPr lang="ru-RU" sz="6600" dirty="0" smtClean="0">
                <a:latin typeface="Corbel" panose="020B0503020204020204" pitchFamily="34" charset="0"/>
              </a:rPr>
              <a:t>1. Тигров</a:t>
            </a:r>
            <a:br>
              <a:rPr lang="ru-RU" sz="6600" dirty="0" smtClean="0">
                <a:latin typeface="Corbel" panose="020B0503020204020204" pitchFamily="34" charset="0"/>
              </a:rPr>
            </a:br>
            <a:r>
              <a:rPr lang="ru-RU" sz="6600" dirty="0" smtClean="0">
                <a:latin typeface="Corbel" panose="020B0503020204020204" pitchFamily="34" charset="0"/>
              </a:rPr>
              <a:t>2. Ленивцев</a:t>
            </a:r>
            <a:br>
              <a:rPr lang="ru-RU" sz="6600" dirty="0" smtClean="0">
                <a:latin typeface="Corbel" panose="020B0503020204020204" pitchFamily="34" charset="0"/>
              </a:rPr>
            </a:br>
            <a:r>
              <a:rPr lang="ru-RU" sz="6600" dirty="0" smtClean="0">
                <a:latin typeface="Corbel" panose="020B0503020204020204" pitchFamily="34" charset="0"/>
              </a:rPr>
              <a:t>3. Зайцев</a:t>
            </a:r>
            <a:br>
              <a:rPr lang="ru-RU" sz="6600" dirty="0" smtClean="0">
                <a:latin typeface="Corbel" panose="020B0503020204020204" pitchFamily="34" charset="0"/>
              </a:rPr>
            </a:br>
            <a:r>
              <a:rPr lang="ru-RU" sz="6600" dirty="0" smtClean="0">
                <a:latin typeface="Corbel" panose="020B0503020204020204" pitchFamily="34" charset="0"/>
              </a:rPr>
              <a:t>4. Морских свинок </a:t>
            </a:r>
            <a:endParaRPr lang="ru-RU" sz="6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Во </a:t>
            </a:r>
            <a:r>
              <a:rPr lang="ru-RU" sz="6000" b="1" dirty="0">
                <a:latin typeface="Corbel" panose="020B0503020204020204" pitchFamily="34" charset="0"/>
              </a:rPr>
              <a:t>время одного матча судья Энди Уэйн настолько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разозлился </a:t>
            </a:r>
            <a:r>
              <a:rPr lang="ru-RU" sz="6000" b="1" dirty="0">
                <a:latin typeface="Corbel" panose="020B0503020204020204" pitchFamily="34" charset="0"/>
              </a:rPr>
              <a:t>на вратаря одной из команд, что решил… </a:t>
            </a:r>
          </a:p>
          <a:p>
            <a:r>
              <a:rPr lang="en-US" sz="6000" dirty="0" smtClean="0">
                <a:latin typeface="Corbel" panose="020B0503020204020204" pitchFamily="34" charset="0"/>
              </a:rPr>
              <a:t> </a:t>
            </a:r>
            <a:endParaRPr lang="ru-MD" sz="6000" dirty="0" smtClean="0">
              <a:latin typeface="Corbel" panose="020B0503020204020204" pitchFamily="34" charset="0"/>
            </a:endParaRPr>
          </a:p>
          <a:p>
            <a:r>
              <a:rPr lang="ru-MD" sz="6000" dirty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1</a:t>
            </a:r>
            <a:r>
              <a:rPr lang="ru-RU" sz="6000" dirty="0">
                <a:latin typeface="Corbel" panose="020B0503020204020204" pitchFamily="34" charset="0"/>
              </a:rPr>
              <a:t>. Удалить вратаря </a:t>
            </a:r>
            <a:endParaRPr lang="ru-RU" sz="8000" dirty="0">
              <a:latin typeface="Corbel" panose="020B0503020204020204" pitchFamily="34" charset="0"/>
            </a:endParaRPr>
          </a:p>
          <a:p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Удалить самого себя</a:t>
            </a:r>
            <a:endParaRPr lang="ru-RU" sz="8000" dirty="0">
              <a:latin typeface="Corbel" panose="020B0503020204020204" pitchFamily="34" charset="0"/>
            </a:endParaRPr>
          </a:p>
          <a:p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Дать дополнительные 30 минут игрового времени</a:t>
            </a:r>
            <a:endParaRPr lang="ru-RU" sz="8000" dirty="0">
              <a:latin typeface="Corbel" panose="020B0503020204020204" pitchFamily="34" charset="0"/>
            </a:endParaRPr>
          </a:p>
          <a:p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Уйти из профессии </a:t>
            </a:r>
            <a:endParaRPr lang="ru-RU" sz="80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Во </a:t>
            </a:r>
            <a:r>
              <a:rPr lang="ru-RU" sz="6000" b="1" dirty="0">
                <a:latin typeface="Corbel" panose="020B0503020204020204" pitchFamily="34" charset="0"/>
              </a:rPr>
              <a:t>время одного матча судья Энди Уэйн настолько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разозлился </a:t>
            </a:r>
            <a:r>
              <a:rPr lang="ru-RU" sz="6000" b="1" dirty="0">
                <a:latin typeface="Corbel" panose="020B0503020204020204" pitchFamily="34" charset="0"/>
              </a:rPr>
              <a:t>на вратаря одной из команд, что решил… </a:t>
            </a:r>
          </a:p>
          <a:p>
            <a:r>
              <a:rPr lang="en-US" sz="6000" dirty="0" smtClean="0">
                <a:latin typeface="Corbel" panose="020B0503020204020204" pitchFamily="34" charset="0"/>
              </a:rPr>
              <a:t> </a:t>
            </a:r>
            <a:endParaRPr lang="ru-MD" sz="6000" dirty="0" smtClean="0">
              <a:latin typeface="Corbel" panose="020B0503020204020204" pitchFamily="34" charset="0"/>
            </a:endParaRPr>
          </a:p>
          <a:p>
            <a:r>
              <a:rPr lang="ru-MD" sz="6000" dirty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1</a:t>
            </a:r>
            <a:r>
              <a:rPr lang="ru-RU" sz="6000" dirty="0">
                <a:latin typeface="Corbel" panose="020B0503020204020204" pitchFamily="34" charset="0"/>
              </a:rPr>
              <a:t>. Удалить вратаря </a:t>
            </a:r>
            <a:endParaRPr lang="ru-RU" sz="8000" dirty="0">
              <a:latin typeface="Corbel" panose="020B0503020204020204" pitchFamily="34" charset="0"/>
            </a:endParaRPr>
          </a:p>
          <a:p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Удалить самого себя</a:t>
            </a:r>
            <a:endParaRPr lang="ru-RU" sz="8000" dirty="0">
              <a:latin typeface="Corbel" panose="020B0503020204020204" pitchFamily="34" charset="0"/>
            </a:endParaRPr>
          </a:p>
          <a:p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Дать дополнительные 30 минут игрового времени</a:t>
            </a:r>
            <a:endParaRPr lang="ru-RU" sz="8000" dirty="0">
              <a:latin typeface="Corbel" panose="020B0503020204020204" pitchFamily="34" charset="0"/>
            </a:endParaRPr>
          </a:p>
          <a:p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Уйти из профессии </a:t>
            </a:r>
            <a:endParaRPr lang="ru-RU" sz="8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0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Что </a:t>
            </a:r>
            <a:r>
              <a:rPr lang="ru-RU" sz="6000" b="1" dirty="0">
                <a:latin typeface="Corbel" panose="020B0503020204020204" pitchFamily="34" charset="0"/>
              </a:rPr>
              <a:t>изображено на логотипе Народного адвоката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(</a:t>
            </a:r>
            <a:r>
              <a:rPr lang="ru-RU" sz="6000" b="1" dirty="0">
                <a:latin typeface="Corbel" panose="020B0503020204020204" pitchFamily="34" charset="0"/>
              </a:rPr>
              <a:t>Омбудсмена) Молдовы, всегда готового прийти на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помощь</a:t>
            </a:r>
            <a:r>
              <a:rPr lang="ru-RU" sz="6000" b="1" dirty="0">
                <a:latin typeface="Corbel" panose="020B0503020204020204" pitchFamily="34" charset="0"/>
              </a:rPr>
              <a:t>?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 1</a:t>
            </a:r>
            <a:r>
              <a:rPr lang="ru-RU" sz="6000" dirty="0">
                <a:latin typeface="Corbel" panose="020B0503020204020204" pitchFamily="34" charset="0"/>
              </a:rPr>
              <a:t>. Рука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Голубь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Книга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Ребенок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7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Что </a:t>
            </a:r>
            <a:r>
              <a:rPr lang="ru-RU" sz="6000" b="1" dirty="0">
                <a:latin typeface="Corbel" panose="020B0503020204020204" pitchFamily="34" charset="0"/>
              </a:rPr>
              <a:t>изображено на логотипе Народного адвоката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(</a:t>
            </a:r>
            <a:r>
              <a:rPr lang="ru-RU" sz="6000" b="1" dirty="0">
                <a:latin typeface="Corbel" panose="020B0503020204020204" pitchFamily="34" charset="0"/>
              </a:rPr>
              <a:t>Омбудсмена) Молдовы, всегда готового прийти на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помощь</a:t>
            </a:r>
            <a:r>
              <a:rPr lang="ru-RU" sz="6000" b="1" dirty="0">
                <a:latin typeface="Corbel" panose="020B0503020204020204" pitchFamily="34" charset="0"/>
              </a:rPr>
              <a:t>?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  1</a:t>
            </a:r>
            <a:r>
              <a:rPr lang="ru-RU" sz="6000" dirty="0">
                <a:latin typeface="Corbel" panose="020B0503020204020204" pitchFamily="34" charset="0"/>
              </a:rPr>
              <a:t>. Рука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Голубь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Книга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Ребенок</a:t>
            </a:r>
          </a:p>
        </p:txBody>
      </p:sp>
    </p:spTree>
    <p:extLst>
      <p:ext uri="{BB962C8B-B14F-4D97-AF65-F5344CB8AC3E}">
        <p14:creationId xmlns:p14="http://schemas.microsoft.com/office/powerpoint/2010/main" val="219023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Подчеркивая </a:t>
            </a:r>
            <a:r>
              <a:rPr lang="ru-RU" sz="6000" b="1" dirty="0">
                <a:latin typeface="Corbel" panose="020B0503020204020204" pitchFamily="34" charset="0"/>
              </a:rPr>
              <a:t>опасность гонки вооружений, Альберт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Эйнштейн </a:t>
            </a:r>
            <a:r>
              <a:rPr lang="ru-RU" sz="6000" b="1" dirty="0">
                <a:latin typeface="Corbel" panose="020B0503020204020204" pitchFamily="34" charset="0"/>
              </a:rPr>
              <a:t>говорил, что не знает, каким оружием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будут </a:t>
            </a:r>
            <a:r>
              <a:rPr lang="ru-RU" sz="6000" b="1" dirty="0">
                <a:latin typeface="Corbel" panose="020B0503020204020204" pitchFamily="34" charset="0"/>
              </a:rPr>
              <a:t>вести Третью мировую войну, но уверен, что в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Четвёртой </a:t>
            </a:r>
            <a:r>
              <a:rPr lang="ru-RU" sz="6000" b="1" dirty="0">
                <a:latin typeface="Corbel" panose="020B0503020204020204" pitchFamily="34" charset="0"/>
              </a:rPr>
              <a:t>люди будут воевать: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Роботами и компьютерами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Камнями и палками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Стеклом и пластмассой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Игрушками и конфетами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5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2986</TotalTime>
  <Words>553</Words>
  <Application>Microsoft Office PowerPoint</Application>
  <PresentationFormat>Произвольный</PresentationFormat>
  <Paragraphs>124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390</cp:revision>
  <dcterms:modified xsi:type="dcterms:W3CDTF">2021-01-05T15:36:48Z</dcterms:modified>
</cp:coreProperties>
</file>