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3" r:id="rId3"/>
    <p:sldId id="257" r:id="rId4"/>
    <p:sldId id="258" r:id="rId5"/>
    <p:sldId id="262" r:id="rId6"/>
    <p:sldId id="261" r:id="rId7"/>
    <p:sldId id="260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2000">
                <a:solidFill>
                  <a:srgbClr val="C00000"/>
                </a:solidFill>
                <a:latin typeface="Arial Black" panose="020B0A04020102020204" pitchFamily="34" charset="0"/>
              </a:rPr>
              <a:t>Atestarea</a:t>
            </a:r>
            <a:r>
              <a:rPr lang="ro-RO" sz="2000" baseline="0">
                <a:solidFill>
                  <a:srgbClr val="C00000"/>
                </a:solidFill>
                <a:latin typeface="Arial Black" panose="020B0A04020102020204" pitchFamily="34" charset="0"/>
              </a:rPr>
              <a:t> la grad didactic</a:t>
            </a:r>
          </a:p>
          <a:p>
            <a:pPr>
              <a:defRPr/>
            </a:pPr>
            <a:r>
              <a:rPr lang="ro-RO" baseline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Total :70 cadre didactice</a:t>
            </a:r>
          </a:p>
          <a:p>
            <a:pPr>
              <a:defRPr/>
            </a:pPr>
            <a:r>
              <a:rPr lang="ro-RO" baseline="0">
                <a:solidFill>
                  <a:srgbClr val="C00000"/>
                </a:solidFill>
                <a:latin typeface="Arial Black" panose="020B0A04020102020204" pitchFamily="34" charset="0"/>
              </a:rPr>
              <a:t>a.ș. 2022-2023 </a:t>
            </a:r>
            <a:endParaRPr lang="ru-RU">
              <a:solidFill>
                <a:srgbClr val="C00000"/>
              </a:solidFill>
              <a:latin typeface="Arial Black" panose="020B0A040201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6904130921747184E-2"/>
          <c:y val="0.17202701734136905"/>
          <c:w val="0.76290871617020395"/>
          <c:h val="0.77657818445146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Conferire grad did. Superior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Lbls>
            <c:spPr>
              <a:solidFill>
                <a:srgbClr val="31B4E6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Conferire grad did. Unu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Лист1!$C$3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Conferire grad did. Doi</c:v>
                </c:pt>
              </c:strCache>
            </c:strRef>
          </c:tx>
          <c:spPr>
            <a:solidFill>
              <a:srgbClr val="66FF33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dLbl>
              <c:idx val="0"/>
              <c:spPr>
                <a:solidFill>
                  <a:srgbClr val="CCFFCC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66FF3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Лист1!$D$3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Confirmare grad did. Superior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dLbls>
            <c:spPr>
              <a:solidFill>
                <a:srgbClr val="FFFFCC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Лист1!$E$3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Лист1!$F$2</c:f>
              <c:strCache>
                <c:ptCount val="1"/>
                <c:pt idx="0">
                  <c:v>Confirmare grad did. Unu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solidFill>
                <a:srgbClr val="31B4E6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Лист1!$F$3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5"/>
          <c:order val="5"/>
          <c:tx>
            <c:strRef>
              <c:f>Лист1!$G$2</c:f>
              <c:strCache>
                <c:ptCount val="1"/>
                <c:pt idx="0">
                  <c:v>Confirmare grad did. Doi</c:v>
                </c:pt>
              </c:strCache>
            </c:strRef>
          </c:tx>
          <c:spPr>
            <a:solidFill>
              <a:srgbClr val="43FF98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spPr>
                <a:solidFill>
                  <a:srgbClr val="CCFFCC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CCFFCC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Лист1!$G$3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802800"/>
        <c:axId val="413800056"/>
      </c:barChart>
      <c:catAx>
        <c:axId val="4138028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800056"/>
        <c:crosses val="autoZero"/>
        <c:auto val="1"/>
        <c:lblAlgn val="ctr"/>
        <c:lblOffset val="100"/>
        <c:noMultiLvlLbl val="0"/>
      </c:catAx>
      <c:valAx>
        <c:axId val="413800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80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164982330266044"/>
          <c:y val="0.4268646945642785"/>
          <c:w val="0.1893705844998628"/>
          <c:h val="0.39480623958102917"/>
        </c:manualLayout>
      </c:layout>
      <c:overlay val="0"/>
      <c:spPr>
        <a:solidFill>
          <a:srgbClr val="CC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CC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8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05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8737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47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7211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79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982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6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5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09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3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19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83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05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2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7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75FB3-CA5C-4ACB-BDBC-EE28350D5CAA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4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8885" y="962891"/>
            <a:ext cx="9228715" cy="2597727"/>
          </a:xfrm>
        </p:spPr>
        <p:txBody>
          <a:bodyPr/>
          <a:lstStyle/>
          <a:p>
            <a:r>
              <a:rPr lang="ro-RO" b="1" dirty="0" smtClean="0">
                <a:solidFill>
                  <a:srgbClr val="C00000"/>
                </a:solidFill>
              </a:rPr>
              <a:t>Atestarea la grade didactice la matematică </a:t>
            </a:r>
            <a:br>
              <a:rPr lang="ro-RO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80" y="3230049"/>
            <a:ext cx="2567709" cy="22082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2" y="3230049"/>
            <a:ext cx="3162949" cy="23722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885" y="3253121"/>
            <a:ext cx="5898861" cy="331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9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239721"/>
              </p:ext>
            </p:extLst>
          </p:nvPr>
        </p:nvGraphicFramePr>
        <p:xfrm>
          <a:off x="452582" y="213359"/>
          <a:ext cx="11314545" cy="647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446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336" y="195564"/>
            <a:ext cx="10717940" cy="285243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442" t="44023" r="9483" b="43360"/>
          <a:stretch/>
        </p:blipFill>
        <p:spPr bwMode="auto">
          <a:xfrm>
            <a:off x="743906" y="3360448"/>
            <a:ext cx="11448094" cy="2361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51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336" y="403396"/>
            <a:ext cx="10395046" cy="191038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982" t="40643" r="6093" b="20065"/>
          <a:stretch/>
        </p:blipFill>
        <p:spPr bwMode="auto">
          <a:xfrm>
            <a:off x="486496" y="2665066"/>
            <a:ext cx="11705504" cy="38327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885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082" t="21225" r="7398" b="53469"/>
          <a:stretch/>
        </p:blipFill>
        <p:spPr>
          <a:xfrm>
            <a:off x="1026367" y="485192"/>
            <a:ext cx="9573209" cy="17354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816" t="52244" r="6786" b="9933"/>
          <a:stretch/>
        </p:blipFill>
        <p:spPr>
          <a:xfrm>
            <a:off x="615820" y="2593909"/>
            <a:ext cx="11498807" cy="279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4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041" t="25034" r="7245" b="52109"/>
          <a:stretch/>
        </p:blipFill>
        <p:spPr>
          <a:xfrm>
            <a:off x="1735494" y="205272"/>
            <a:ext cx="9756721" cy="13655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909" t="17958" r="7706" b="23266"/>
          <a:stretch/>
        </p:blipFill>
        <p:spPr>
          <a:xfrm>
            <a:off x="594060" y="1828799"/>
            <a:ext cx="10898155" cy="40308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7678" t="65850" r="5563" b="24626"/>
          <a:stretch/>
        </p:blipFill>
        <p:spPr>
          <a:xfrm>
            <a:off x="594060" y="5790993"/>
            <a:ext cx="10898155" cy="65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4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357" t="24217" r="6633" b="51837"/>
          <a:stretch/>
        </p:blipFill>
        <p:spPr>
          <a:xfrm>
            <a:off x="485191" y="0"/>
            <a:ext cx="11271381" cy="16421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479" t="19592" r="30204" b="19728"/>
          <a:stretch/>
        </p:blipFill>
        <p:spPr>
          <a:xfrm>
            <a:off x="2052734" y="1461344"/>
            <a:ext cx="6848670" cy="539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818" t="22424" r="6250" b="46869"/>
          <a:stretch/>
        </p:blipFill>
        <p:spPr>
          <a:xfrm>
            <a:off x="1191491" y="69273"/>
            <a:ext cx="9989128" cy="2369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827" t="46847" r="8347" b="30325"/>
          <a:stretch/>
        </p:blipFill>
        <p:spPr>
          <a:xfrm>
            <a:off x="294628" y="3075709"/>
            <a:ext cx="11897372" cy="199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78</TotalTime>
  <Words>19</Words>
  <Application>Microsoft Office PowerPoint</Application>
  <PresentationFormat>Широкоэкранный</PresentationFormat>
  <Paragraphs>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Century Gothic</vt:lpstr>
      <vt:lpstr>Wingdings 3</vt:lpstr>
      <vt:lpstr>Легкий дым</vt:lpstr>
      <vt:lpstr>Atestarea la grade didactice la matematică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Atestarea la grade didactice la matematică  </dc:title>
  <dc:creator>Учетная запись Майкрософт</dc:creator>
  <cp:lastModifiedBy>Учетная запись Майкрософт</cp:lastModifiedBy>
  <cp:revision>6</cp:revision>
  <dcterms:created xsi:type="dcterms:W3CDTF">2023-08-14T22:00:02Z</dcterms:created>
  <dcterms:modified xsi:type="dcterms:W3CDTF">2023-08-15T00:18:44Z</dcterms:modified>
</cp:coreProperties>
</file>