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6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62F3-C538-464C-8736-8408546D254D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8147-3742-48F0-91B9-5A2F73C9A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8E06-B099-4548-A03C-CE327BED3C6A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5030-F881-415D-AFD0-C2EB3A633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DA3D-9F62-49C2-9559-D1343EC2346F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DD468-8EC8-40A0-A3EA-3EE8D316E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41EE7-84BE-4233-96D5-05FDBF6DAFF5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276D-DB36-4AE7-9013-99D3C67AB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6D3F-81A3-4874-968E-AE5965DE3F92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69B4-1EED-452F-BE49-F4E3B37D6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D6E5-E347-4546-AA73-03D7B644F4F0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1046-3F5F-46D4-95E9-F07F5EA67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8AFD-6629-4A0C-94A1-2B721FEA1AA9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000B-7C06-4B10-992B-FC3BAC1ED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3A9A-6935-43B3-A82D-64AA07556C62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13D7-C1E1-4061-A6DF-3D9B1D25A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0FC7-4047-46FC-AE7E-22D034338256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9E16-686C-4268-8B5C-1343D403E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7135-DD47-4FF2-95F7-1BFAFCF75714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B0A7-230F-487D-B1A4-4FD1EB93E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317A-1616-4C18-80FC-A0045D6CE9B7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D3B2-BF36-4401-932A-93E3D1997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7F2599-9F8F-419F-95C6-626EA3EC6B8B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310DE6-3474-4D82-86BA-C0B31F162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6" descr="http://photo.ososh1.edusite.ru/images/clip_image00126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643188" y="500063"/>
            <a:ext cx="6143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28875" y="785813"/>
            <a:ext cx="6143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14563" y="1285875"/>
            <a:ext cx="6143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43125" y="1571625"/>
            <a:ext cx="6143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28813" y="2000250"/>
            <a:ext cx="6143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0125" y="4000500"/>
            <a:ext cx="6715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Слова и смысл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1428751" y="642937"/>
            <a:ext cx="2000250" cy="128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786063" y="642937"/>
            <a:ext cx="2000250" cy="128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214813" y="642937"/>
            <a:ext cx="2000250" cy="128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572126" y="714375"/>
            <a:ext cx="2000250" cy="128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858000" y="785813"/>
            <a:ext cx="2071687" cy="1214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14563" y="357188"/>
            <a:ext cx="6286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2800" i="1">
                <a:solidFill>
                  <a:srgbClr val="4F6228"/>
                </a:solidFill>
                <a:latin typeface="Monotype Corsiva" pitchFamily="66" charset="0"/>
                <a:cs typeface="Times New Roman" pitchFamily="18" charset="0"/>
              </a:rPr>
              <a:t>Ничто для нас столь  обыкновенно, столь просто кажется, как речь наша, но в самом существе ничто столь удивительно есть,  столь чудесно, как речь наша…» </a:t>
            </a:r>
            <a:endParaRPr lang="ru-RU" sz="2800">
              <a:solidFill>
                <a:srgbClr val="4F6228"/>
              </a:solidFill>
              <a:latin typeface="Monotype Corsiva" pitchFamily="66" charset="0"/>
            </a:endParaRPr>
          </a:p>
          <a:p>
            <a:pPr algn="r" eaLnBrk="0" hangingPunct="0"/>
            <a:r>
              <a:rPr lang="ru-RU" sz="2800" i="1">
                <a:solidFill>
                  <a:srgbClr val="4F6228"/>
                </a:solidFill>
                <a:latin typeface="Monotype Corsiva" pitchFamily="66" charset="0"/>
                <a:cs typeface="Times New Roman" pitchFamily="18" charset="0"/>
              </a:rPr>
              <a:t>А. Н. Радищев</a:t>
            </a:r>
            <a:r>
              <a:rPr lang="ru-RU" sz="2800">
                <a:solidFill>
                  <a:srgbClr val="4F6228"/>
                </a:solidFill>
                <a:latin typeface="Monotype Corsiva" pitchFamily="66" charset="0"/>
              </a:rPr>
              <a:t>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14500" y="2214563"/>
            <a:ext cx="6143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43375" y="5786438"/>
            <a:ext cx="4714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Автор: Алексеева Виктория Константиновна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МОУ СОШ № 12 г. Усолье-Сибирское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Иркутской области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hoto.ososh1.edusite.ru/images/clip_image00126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378618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МОДА в языке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3" y="2357438"/>
            <a:ext cx="4071937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Секьюрити -…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Мэйк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4000" b="1" i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ап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-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Шорт-лист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-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Хит-парад -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Менеджер -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Стэнд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4000" b="1" i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ап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- …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0" y="554038"/>
            <a:ext cx="2297113" cy="2682875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2963" y="1023938"/>
            <a:ext cx="3475037" cy="3981450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9488" y="3200400"/>
            <a:ext cx="3060700" cy="2243138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5413375"/>
            <a:ext cx="3028950" cy="1962150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8100" y="4962525"/>
            <a:ext cx="2663825" cy="266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331"/>
          <a:stretch>
            <a:fillRect/>
          </a:stretch>
        </p:blipFill>
        <p:spPr>
          <a:xfrm>
            <a:off x="0" y="-73025"/>
            <a:ext cx="9144000" cy="7216775"/>
          </a:xfrm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214813" y="428625"/>
            <a:ext cx="4000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Monotype Corsiva" pitchFamily="66" charset="0"/>
              </a:rPr>
              <a:t>Древняя  Русь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6" descr="http://photo.ososh1.edusite.ru/images/clip_image00126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207963"/>
            <a:ext cx="3194051" cy="4522787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4850" y="280988"/>
            <a:ext cx="3382963" cy="470535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1025" y="-6350"/>
            <a:ext cx="2689225" cy="5840413"/>
          </a:xfrm>
          <a:prstGeom prst="rect">
            <a:avLst/>
          </a:prstGeom>
          <a:noFill/>
        </p:spPr>
      </p:pic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357188" y="3500438"/>
            <a:ext cx="83581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002060"/>
                </a:solidFill>
                <a:latin typeface="Book Antiqua" pitchFamily="18" charset="0"/>
              </a:rPr>
              <a:t>Отличия языка  Древней Руси от современного русского</a:t>
            </a:r>
          </a:p>
          <a:p>
            <a:pPr>
              <a:buFont typeface="Arial" charset="0"/>
              <a:buChar char="•"/>
            </a:pPr>
            <a:r>
              <a:rPr lang="ru-RU" sz="2800" i="1">
                <a:solidFill>
                  <a:srgbClr val="002060"/>
                </a:solidFill>
                <a:latin typeface="Book Antiqua" pitchFamily="18" charset="0"/>
              </a:rPr>
              <a:t> фонетика, произношение</a:t>
            </a:r>
          </a:p>
          <a:p>
            <a:pPr>
              <a:buFont typeface="Arial" charset="0"/>
              <a:buChar char="•"/>
            </a:pPr>
            <a:r>
              <a:rPr lang="ru-RU" sz="2800" i="1">
                <a:solidFill>
                  <a:srgbClr val="002060"/>
                </a:solidFill>
                <a:latin typeface="Book Antiqua" pitchFamily="18" charset="0"/>
              </a:rPr>
              <a:t> грамматика</a:t>
            </a:r>
          </a:p>
          <a:p>
            <a:r>
              <a:rPr lang="ru-RU" sz="2800" i="1">
                <a:solidFill>
                  <a:srgbClr val="002060"/>
                </a:solidFill>
                <a:latin typeface="Book Antiqua" pitchFamily="18" charset="0"/>
              </a:rPr>
              <a:t> три числа (единственное, множественное, двойственное)</a:t>
            </a:r>
          </a:p>
          <a:p>
            <a:r>
              <a:rPr lang="ru-RU" sz="2800" i="1">
                <a:solidFill>
                  <a:srgbClr val="002060"/>
                </a:solidFill>
                <a:latin typeface="Book Antiqua" pitchFamily="18" charset="0"/>
              </a:rPr>
              <a:t>пять склонений</a:t>
            </a:r>
          </a:p>
          <a:p>
            <a:r>
              <a:rPr lang="ru-RU" sz="2800" i="1">
                <a:solidFill>
                  <a:srgbClr val="002060"/>
                </a:solidFill>
                <a:latin typeface="Book Antiqua" pitchFamily="18" charset="0"/>
              </a:rPr>
              <a:t>несколько форм прошедшего времени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6" descr="http://photo.ososh1.edusite.ru/images/clip_image00126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Скругленный прямоугольник 5"/>
          <p:cNvGrpSpPr>
            <a:grpSpLocks/>
          </p:cNvGrpSpPr>
          <p:nvPr/>
        </p:nvGrpSpPr>
        <p:grpSpPr bwMode="auto">
          <a:xfrm>
            <a:off x="2798763" y="6108700"/>
            <a:ext cx="3473450" cy="1023938"/>
            <a:chOff x="1763" y="3848"/>
            <a:chExt cx="2188" cy="645"/>
          </a:xfrm>
        </p:grpSpPr>
        <p:pic>
          <p:nvPicPr>
            <p:cNvPr id="16388" name="Скругленный прямоугольник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3" y="3848"/>
              <a:ext cx="2188" cy="645"/>
            </a:xfrm>
            <a:prstGeom prst="rect">
              <a:avLst/>
            </a:prstGeom>
            <a:noFill/>
          </p:spPr>
        </p:pic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1828" y="3898"/>
              <a:ext cx="205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5437188" y="2176463"/>
            <a:ext cx="3468687" cy="1023937"/>
            <a:chOff x="3425" y="1371"/>
            <a:chExt cx="2185" cy="645"/>
          </a:xfrm>
        </p:grpSpPr>
        <p:pic>
          <p:nvPicPr>
            <p:cNvPr id="16391" name="Скругленный прямоугольник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1371"/>
              <a:ext cx="2185" cy="645"/>
            </a:xfrm>
            <a:prstGeom prst="rect">
              <a:avLst/>
            </a:prstGeom>
            <a:noFill/>
          </p:spPr>
        </p:pic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493" y="1423"/>
              <a:ext cx="205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225425" y="2176463"/>
            <a:ext cx="3475038" cy="1023937"/>
            <a:chOff x="142" y="1371"/>
            <a:chExt cx="2189" cy="645"/>
          </a:xfrm>
        </p:grpSpPr>
        <p:pic>
          <p:nvPicPr>
            <p:cNvPr id="16394" name="Скругленный прямоугольник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" y="1371"/>
              <a:ext cx="2189" cy="645"/>
            </a:xfrm>
            <a:prstGeom prst="rect">
              <a:avLst/>
            </a:prstGeom>
            <a:noFill/>
          </p:spPr>
        </p:pic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208" y="1423"/>
              <a:ext cx="205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Скругленный прямоугольник 9"/>
          <p:cNvGrpSpPr>
            <a:grpSpLocks/>
          </p:cNvGrpSpPr>
          <p:nvPr/>
        </p:nvGrpSpPr>
        <p:grpSpPr bwMode="auto">
          <a:xfrm>
            <a:off x="1798638" y="463550"/>
            <a:ext cx="5187950" cy="1023938"/>
            <a:chOff x="1133" y="292"/>
            <a:chExt cx="3268" cy="645"/>
          </a:xfrm>
        </p:grpSpPr>
        <p:pic>
          <p:nvPicPr>
            <p:cNvPr id="16397" name="Скругленный прямоугольник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3" y="292"/>
              <a:ext cx="3268" cy="645"/>
            </a:xfrm>
            <a:prstGeom prst="rect">
              <a:avLst/>
            </a:prstGeom>
            <a:noFill/>
          </p:spPr>
        </p:pic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1198" y="343"/>
              <a:ext cx="313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6400" name="TextBox 10"/>
          <p:cNvSpPr txBox="1">
            <a:spLocks noChangeArrowheads="1"/>
          </p:cNvSpPr>
          <p:nvPr/>
        </p:nvSpPr>
        <p:spPr bwMode="auto">
          <a:xfrm>
            <a:off x="2357438" y="642938"/>
            <a:ext cx="400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chemeClr val="bg1"/>
                </a:solidFill>
                <a:latin typeface="Calibri" pitchFamily="34" charset="0"/>
              </a:rPr>
              <a:t>индоевропейский</a:t>
            </a:r>
          </a:p>
        </p:txBody>
      </p:sp>
      <p:sp>
        <p:nvSpPr>
          <p:cNvPr id="16401" name="TextBox 11"/>
          <p:cNvSpPr txBox="1">
            <a:spLocks noChangeArrowheads="1"/>
          </p:cNvSpPr>
          <p:nvPr/>
        </p:nvSpPr>
        <p:spPr bwMode="auto">
          <a:xfrm>
            <a:off x="785813" y="2428875"/>
            <a:ext cx="235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славянские</a:t>
            </a:r>
          </a:p>
        </p:txBody>
      </p:sp>
      <p:grpSp>
        <p:nvGrpSpPr>
          <p:cNvPr id="13" name="Скругленный прямоугольник 12"/>
          <p:cNvGrpSpPr>
            <a:grpSpLocks/>
          </p:cNvGrpSpPr>
          <p:nvPr/>
        </p:nvGrpSpPr>
        <p:grpSpPr bwMode="auto">
          <a:xfrm>
            <a:off x="2724150" y="3322638"/>
            <a:ext cx="3548063" cy="1023937"/>
            <a:chOff x="1716" y="2093"/>
            <a:chExt cx="2235" cy="645"/>
          </a:xfrm>
        </p:grpSpPr>
        <p:pic>
          <p:nvPicPr>
            <p:cNvPr id="16402" name="Скругленный прямоугольник 12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16" y="2093"/>
              <a:ext cx="2235" cy="645"/>
            </a:xfrm>
            <a:prstGeom prst="rect">
              <a:avLst/>
            </a:prstGeom>
            <a:noFill/>
          </p:spPr>
        </p:pic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1783" y="2143"/>
              <a:ext cx="210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6405" name="TextBox 13"/>
          <p:cNvSpPr txBox="1">
            <a:spLocks noChangeArrowheads="1"/>
          </p:cNvSpPr>
          <p:nvPr/>
        </p:nvSpPr>
        <p:spPr bwMode="auto">
          <a:xfrm>
            <a:off x="6072188" y="242887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романские</a:t>
            </a:r>
          </a:p>
        </p:txBody>
      </p:sp>
      <p:sp>
        <p:nvSpPr>
          <p:cNvPr id="16406" name="TextBox 14"/>
          <p:cNvSpPr txBox="1">
            <a:spLocks noChangeArrowheads="1"/>
          </p:cNvSpPr>
          <p:nvPr/>
        </p:nvSpPr>
        <p:spPr bwMode="auto">
          <a:xfrm>
            <a:off x="3143250" y="3500438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германские</a:t>
            </a:r>
          </a:p>
        </p:txBody>
      </p:sp>
      <p:sp>
        <p:nvSpPr>
          <p:cNvPr id="16407" name="TextBox 15"/>
          <p:cNvSpPr txBox="1">
            <a:spLocks noChangeArrowheads="1"/>
          </p:cNvSpPr>
          <p:nvPr/>
        </p:nvSpPr>
        <p:spPr bwMode="auto">
          <a:xfrm>
            <a:off x="3500438" y="63341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балтийские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2357438" y="1500188"/>
            <a:ext cx="857250" cy="5715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857875" y="1500188"/>
            <a:ext cx="1071563" cy="5715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571875" y="2357438"/>
            <a:ext cx="1714500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037013" y="5607050"/>
            <a:ext cx="928688" cy="15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2" name="TextBox 25"/>
          <p:cNvSpPr txBox="1">
            <a:spLocks noChangeArrowheads="1"/>
          </p:cNvSpPr>
          <p:nvPr/>
        </p:nvSpPr>
        <p:spPr bwMode="auto">
          <a:xfrm>
            <a:off x="285750" y="3357563"/>
            <a:ext cx="22145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Русский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Украинский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Польский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Чешский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Болгарский 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6413" name="TextBox 26"/>
          <p:cNvSpPr txBox="1">
            <a:spLocks noChangeArrowheads="1"/>
          </p:cNvSpPr>
          <p:nvPr/>
        </p:nvSpPr>
        <p:spPr bwMode="auto">
          <a:xfrm>
            <a:off x="3143250" y="4357688"/>
            <a:ext cx="3357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Немецкий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Английский и др.</a:t>
            </a:r>
          </a:p>
        </p:txBody>
      </p:sp>
      <p:sp>
        <p:nvSpPr>
          <p:cNvPr id="16414" name="TextBox 27"/>
          <p:cNvSpPr txBox="1">
            <a:spLocks noChangeArrowheads="1"/>
          </p:cNvSpPr>
          <p:nvPr/>
        </p:nvSpPr>
        <p:spPr bwMode="auto">
          <a:xfrm>
            <a:off x="6643688" y="3357563"/>
            <a:ext cx="25003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Латинский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Итальянский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Французский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Испанский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Румынский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photo.ososh1.edusite.ru/images/clip_image00126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157663"/>
            <a:ext cx="3205162" cy="549275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1225550"/>
            <a:ext cx="2493963" cy="5327650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19138" y="4260850"/>
            <a:ext cx="3206750" cy="5280025"/>
          </a:xfrm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9088" y="1011238"/>
            <a:ext cx="3065462" cy="5207000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6950" y="1298575"/>
            <a:ext cx="2921000" cy="5181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28813" y="285750"/>
            <a:ext cx="5000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Языковые неточности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" y="3857625"/>
            <a:ext cx="8358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«Шуба греет»                 «У нее сердце»                             «Я не в форме»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25" y="6858000"/>
            <a:ext cx="8143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 У него температура»                  «Солнце всходит и заходит»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hoto.ososh1.edusite.ru/images/clip_image00126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63"/>
            <a:ext cx="9144000" cy="75723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357188"/>
            <a:ext cx="8229600" cy="928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Категория рода у числа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TextBox 4"/>
          <p:cNvGrpSpPr>
            <a:grpSpLocks/>
          </p:cNvGrpSpPr>
          <p:nvPr/>
        </p:nvGrpSpPr>
        <p:grpSpPr bwMode="auto">
          <a:xfrm>
            <a:off x="933450" y="633413"/>
            <a:ext cx="1912938" cy="1450975"/>
            <a:chOff x="588" y="399"/>
            <a:chExt cx="1205" cy="914"/>
          </a:xfrm>
        </p:grpSpPr>
        <p:pic>
          <p:nvPicPr>
            <p:cNvPr id="18435" name="TextBox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8" y="399"/>
              <a:ext cx="1205" cy="914"/>
            </a:xfrm>
            <a:prstGeom prst="rect">
              <a:avLst/>
            </a:prstGeom>
            <a:noFill/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 rot="21236823">
              <a:off x="900" y="585"/>
              <a:ext cx="67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604A7B"/>
                  </a:solidFill>
                  <a:latin typeface="Calibri" pitchFamily="34" charset="0"/>
                </a:rPr>
                <a:t>48</a:t>
              </a:r>
            </a:p>
          </p:txBody>
        </p:sp>
      </p:grpSp>
      <p:grpSp>
        <p:nvGrpSpPr>
          <p:cNvPr id="6" name="TextBox 5"/>
          <p:cNvGrpSpPr>
            <a:grpSpLocks/>
          </p:cNvGrpSpPr>
          <p:nvPr/>
        </p:nvGrpSpPr>
        <p:grpSpPr bwMode="auto">
          <a:xfrm>
            <a:off x="3498850" y="500063"/>
            <a:ext cx="1804988" cy="1316037"/>
            <a:chOff x="2204" y="315"/>
            <a:chExt cx="1137" cy="829"/>
          </a:xfrm>
        </p:grpSpPr>
        <p:pic>
          <p:nvPicPr>
            <p:cNvPr id="18438" name="TextBox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4" y="315"/>
              <a:ext cx="1137" cy="829"/>
            </a:xfrm>
            <a:prstGeom prst="rect">
              <a:avLst/>
            </a:prstGeom>
            <a:noFill/>
          </p:spPr>
        </p:pic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2475" y="450"/>
              <a:ext cx="66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chemeClr val="bg1"/>
                  </a:solidFill>
                  <a:latin typeface="Calibri" pitchFamily="34" charset="0"/>
                </a:rPr>
                <a:t>15</a:t>
              </a:r>
            </a:p>
          </p:txBody>
        </p:sp>
      </p:grpSp>
      <p:grpSp>
        <p:nvGrpSpPr>
          <p:cNvPr id="7" name="TextBox 6"/>
          <p:cNvGrpSpPr>
            <a:grpSpLocks/>
          </p:cNvGrpSpPr>
          <p:nvPr/>
        </p:nvGrpSpPr>
        <p:grpSpPr bwMode="auto">
          <a:xfrm>
            <a:off x="1743075" y="2041525"/>
            <a:ext cx="4187825" cy="1920875"/>
            <a:chOff x="1098" y="1286"/>
            <a:chExt cx="2638" cy="1210"/>
          </a:xfrm>
        </p:grpSpPr>
        <p:pic>
          <p:nvPicPr>
            <p:cNvPr id="18441" name="TextBox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98" y="1286"/>
              <a:ext cx="2638" cy="1210"/>
            </a:xfrm>
            <a:prstGeom prst="rect">
              <a:avLst/>
            </a:prstGeom>
            <a:noFill/>
          </p:spPr>
        </p:pic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 rot="21055089">
              <a:off x="1206" y="1621"/>
              <a:ext cx="2340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953735"/>
                  </a:solidFill>
                  <a:latin typeface="Calibri" pitchFamily="34" charset="0"/>
                </a:rPr>
                <a:t>  </a:t>
              </a:r>
              <a:r>
                <a:rPr lang="ru-RU" sz="6000" b="1">
                  <a:solidFill>
                    <a:srgbClr val="FFFF00"/>
                  </a:solidFill>
                  <a:latin typeface="Calibri" pitchFamily="34" charset="0"/>
                </a:rPr>
                <a:t>миллион</a:t>
              </a:r>
            </a:p>
          </p:txBody>
        </p:sp>
      </p:grpSp>
      <p:grpSp>
        <p:nvGrpSpPr>
          <p:cNvPr id="8" name="TextBox 7"/>
          <p:cNvGrpSpPr>
            <a:grpSpLocks/>
          </p:cNvGrpSpPr>
          <p:nvPr/>
        </p:nvGrpSpPr>
        <p:grpSpPr bwMode="auto">
          <a:xfrm>
            <a:off x="6003925" y="695325"/>
            <a:ext cx="2152650" cy="1597025"/>
            <a:chOff x="3782" y="438"/>
            <a:chExt cx="1356" cy="1006"/>
          </a:xfrm>
        </p:grpSpPr>
        <p:pic>
          <p:nvPicPr>
            <p:cNvPr id="18444" name="TextBox 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2" y="438"/>
              <a:ext cx="1356" cy="1006"/>
            </a:xfrm>
            <a:prstGeom prst="rect">
              <a:avLst/>
            </a:prstGeom>
            <a:noFill/>
          </p:spPr>
        </p:pic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 rot="689221">
              <a:off x="4095" y="675"/>
              <a:ext cx="63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E46C0A"/>
                  </a:solidFill>
                  <a:latin typeface="Calibri" pitchFamily="34" charset="0"/>
                </a:rPr>
                <a:t>60 </a:t>
              </a:r>
              <a:r>
                <a:rPr lang="ru-RU" sz="6000" b="1">
                  <a:solidFill>
                    <a:srgbClr val="953735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9" name="TextBox 8"/>
          <p:cNvGrpSpPr>
            <a:grpSpLocks/>
          </p:cNvGrpSpPr>
          <p:nvPr/>
        </p:nvGrpSpPr>
        <p:grpSpPr bwMode="auto">
          <a:xfrm>
            <a:off x="5010150" y="4017963"/>
            <a:ext cx="3219450" cy="1657350"/>
            <a:chOff x="3156" y="2531"/>
            <a:chExt cx="2028" cy="1044"/>
          </a:xfrm>
        </p:grpSpPr>
        <p:pic>
          <p:nvPicPr>
            <p:cNvPr id="18447" name="TextBox 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56" y="2531"/>
              <a:ext cx="2028" cy="1044"/>
            </a:xfrm>
            <a:prstGeom prst="rect">
              <a:avLst/>
            </a:prstGeom>
            <a:noFill/>
          </p:spPr>
        </p:pic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 rot="421946">
              <a:off x="3227" y="2768"/>
              <a:ext cx="189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953735"/>
                  </a:solidFill>
                  <a:latin typeface="Calibri" pitchFamily="34" charset="0"/>
                </a:rPr>
                <a:t>   </a:t>
              </a:r>
              <a:r>
                <a:rPr lang="ru-RU" sz="6000" b="1">
                  <a:solidFill>
                    <a:srgbClr val="D9D9D9"/>
                  </a:solidFill>
                  <a:latin typeface="Calibri" pitchFamily="34" charset="0"/>
                </a:rPr>
                <a:t>сотня</a:t>
              </a:r>
            </a:p>
          </p:txBody>
        </p:sp>
      </p:grpSp>
      <p:grpSp>
        <p:nvGrpSpPr>
          <p:cNvPr id="10" name="TextBox 9"/>
          <p:cNvGrpSpPr>
            <a:grpSpLocks/>
          </p:cNvGrpSpPr>
          <p:nvPr/>
        </p:nvGrpSpPr>
        <p:grpSpPr bwMode="auto">
          <a:xfrm>
            <a:off x="798513" y="4645025"/>
            <a:ext cx="3968750" cy="1311275"/>
            <a:chOff x="503" y="2926"/>
            <a:chExt cx="2500" cy="826"/>
          </a:xfrm>
        </p:grpSpPr>
        <p:pic>
          <p:nvPicPr>
            <p:cNvPr id="18450" name="TextBox 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3" y="2926"/>
              <a:ext cx="2500" cy="826"/>
            </a:xfrm>
            <a:prstGeom prst="rect">
              <a:avLst/>
            </a:prstGeom>
            <a:noFill/>
          </p:spPr>
        </p:pic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540" y="3060"/>
              <a:ext cx="243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953735"/>
                  </a:solidFill>
                  <a:latin typeface="Calibri" pitchFamily="34" charset="0"/>
                </a:rPr>
                <a:t>   тысяча 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57875" y="2714625"/>
            <a:ext cx="3286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1 000 000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454" name="TextBox 11"/>
          <p:cNvSpPr txBox="1">
            <a:spLocks noChangeArrowheads="1"/>
          </p:cNvSpPr>
          <p:nvPr/>
        </p:nvSpPr>
        <p:spPr bwMode="auto">
          <a:xfrm>
            <a:off x="500063" y="3857625"/>
            <a:ext cx="3786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1 000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2063" y="5657850"/>
            <a:ext cx="25003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100</a:t>
            </a:r>
            <a:endParaRPr lang="ru-RU" sz="7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hoto.ososh1.edusite.ru/images/clip_image00126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75"/>
            <a:ext cx="9144000" cy="7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-285750"/>
            <a:ext cx="8229600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Узаконенные ошибки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323850"/>
            <a:ext cx="3914775" cy="3181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38" y="3143250"/>
            <a:ext cx="428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Орангутанг – «лесной человек»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1900" y="396875"/>
            <a:ext cx="3608388" cy="29495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57688" y="3000375"/>
            <a:ext cx="3857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Кенгуру – «мы не понимаем»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313" y="3486150"/>
            <a:ext cx="3803650" cy="281781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" y="6215063"/>
            <a:ext cx="40719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Канада – «хижины»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3013" y="3700463"/>
            <a:ext cx="2822575" cy="2603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71938" y="6286500"/>
            <a:ext cx="5072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Зонтик –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zondek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–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«покрышка от солнца»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hoto.ososh1.edusite.ru/images/clip_image00126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5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Странности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214438"/>
            <a:ext cx="3357562" cy="6986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Доктор  (м.р.) -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Ш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офер   (м.р.) - … Продавец  (м.р.) - … Кассир  (м.р.) -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Друг  (м.р.) - 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Геолог  (м.р.) - … Генерал (м.р.) -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Врач  (м.р.) -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Директор (м.р.) -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1788" y="-176213"/>
            <a:ext cx="2633662" cy="3175001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0463" y="768350"/>
            <a:ext cx="2767012" cy="2773363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5825" y="2597150"/>
            <a:ext cx="2968625" cy="3443288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4063" y="2084388"/>
            <a:ext cx="3060700" cy="3621087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0238" y="4913313"/>
            <a:ext cx="3565525" cy="2730500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013" y="5273675"/>
            <a:ext cx="2822575" cy="2206625"/>
          </a:xfrm>
          <a:prstGeom prst="rect">
            <a:avLst/>
          </a:prstGeom>
          <a:noFill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3825" y="4535488"/>
            <a:ext cx="2841625" cy="314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6" descr="http://photo.ososh1.edusite.ru/images/clip_image00126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285750" y="1595438"/>
            <a:ext cx="764381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фиксаж – «закрепление», </a:t>
            </a:r>
          </a:p>
          <a:p>
            <a:pPr indent="449263" algn="just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ансамбль – «вместе», </a:t>
            </a:r>
          </a:p>
          <a:p>
            <a:pPr indent="449263" algn="just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кашне – «прячь нос», </a:t>
            </a:r>
          </a:p>
          <a:p>
            <a:pPr indent="449263" algn="just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кашпо – «прячь горшок», </a:t>
            </a:r>
          </a:p>
          <a:p>
            <a:pPr indent="449263" algn="just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шваль – от «лошадь», </a:t>
            </a:r>
          </a:p>
          <a:p>
            <a:pPr indent="449263" algn="just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шерамыга - от «дорогой друг», </a:t>
            </a:r>
          </a:p>
          <a:p>
            <a:pPr indent="449263" algn="just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портфель – «носить бумаги», </a:t>
            </a:r>
          </a:p>
          <a:p>
            <a:pPr indent="449263" algn="just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портмоне – «носить деньги», </a:t>
            </a:r>
          </a:p>
          <a:p>
            <a:pPr indent="449263" algn="just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бюро – «стол», </a:t>
            </a:r>
          </a:p>
          <a:p>
            <a:pPr indent="449263" algn="just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пресс-папье – «придавить бумаги», </a:t>
            </a:r>
            <a:endParaRPr lang="ru-RU" sz="2400" i="1">
              <a:solidFill>
                <a:srgbClr val="376092"/>
              </a:solidFill>
            </a:endParaRPr>
          </a:p>
          <a:p>
            <a:pPr indent="449263" algn="just" eaLnBrk="0" hangingPunct="0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бухгалтер - «книга + держатель» </a:t>
            </a:r>
            <a:endParaRPr lang="ru-RU" sz="2400" i="1">
              <a:solidFill>
                <a:srgbClr val="376092"/>
              </a:solidFill>
            </a:endParaRPr>
          </a:p>
          <a:p>
            <a:pPr indent="449263" algn="just" eaLnBrk="0" hangingPunct="0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бюджет – «кошелек», </a:t>
            </a:r>
            <a:endParaRPr lang="ru-RU" sz="2400" i="1">
              <a:solidFill>
                <a:srgbClr val="376092"/>
              </a:solidFill>
            </a:endParaRPr>
          </a:p>
          <a:p>
            <a:pPr indent="449263" algn="just" eaLnBrk="0" hangingPunct="0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газета – «мелкая монета», </a:t>
            </a:r>
            <a:endParaRPr lang="ru-RU" sz="2400" i="1">
              <a:solidFill>
                <a:srgbClr val="376092"/>
              </a:solidFill>
            </a:endParaRPr>
          </a:p>
          <a:p>
            <a:pPr indent="449263" algn="just" eaLnBrk="0" hangingPunct="0"/>
            <a:r>
              <a:rPr lang="ru-RU" sz="2400" i="1">
                <a:solidFill>
                  <a:srgbClr val="376092"/>
                </a:solidFill>
                <a:cs typeface="Times New Roman" pitchFamily="18" charset="0"/>
              </a:rPr>
              <a:t>ветеран – «старый»</a:t>
            </a:r>
            <a:endParaRPr lang="ru-RU" sz="2400" i="1">
              <a:solidFill>
                <a:srgbClr val="37609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188"/>
            <a:ext cx="83581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Заимствования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Такие знакомые слова…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1588" y="103188"/>
            <a:ext cx="3121025" cy="3762375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0225" y="1414463"/>
            <a:ext cx="1987550" cy="1981200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4563" y="2895600"/>
            <a:ext cx="3127375" cy="2292350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8788" y="3657600"/>
            <a:ext cx="2932112" cy="2755900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8125" y="5688013"/>
            <a:ext cx="2468563" cy="1931987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86525" y="5888038"/>
            <a:ext cx="2455863" cy="176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205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Arial</vt:lpstr>
      <vt:lpstr>Bookman Old Style</vt:lpstr>
      <vt:lpstr>Monotype Corsiva</vt:lpstr>
      <vt:lpstr>Times New Roman</vt:lpstr>
      <vt:lpstr>Book Antiqua</vt:lpstr>
      <vt:lpstr>Тема Office</vt:lpstr>
      <vt:lpstr>Слайд 1</vt:lpstr>
      <vt:lpstr>Слайд 2</vt:lpstr>
      <vt:lpstr>Слайд 3</vt:lpstr>
      <vt:lpstr>Слайд 4</vt:lpstr>
      <vt:lpstr>Слайд 5</vt:lpstr>
      <vt:lpstr>Категория рода у числа</vt:lpstr>
      <vt:lpstr>Узаконенные ошибки</vt:lpstr>
      <vt:lpstr>Странности </vt:lpstr>
      <vt:lpstr>Слайд 9</vt:lpstr>
      <vt:lpstr>МОДА в языке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КарМаН</cp:lastModifiedBy>
  <cp:revision>18</cp:revision>
  <dcterms:created xsi:type="dcterms:W3CDTF">2011-11-30T08:10:35Z</dcterms:created>
  <dcterms:modified xsi:type="dcterms:W3CDTF">2011-12-02T08:03:23Z</dcterms:modified>
</cp:coreProperties>
</file>