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328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1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/>
  </p:normalViewPr>
  <p:slideViewPr>
    <p:cSldViewPr snapToGrid="0">
      <p:cViewPr varScale="1">
        <p:scale>
          <a:sx n="32" d="100"/>
          <a:sy n="32" d="100"/>
        </p:scale>
        <p:origin x="53" y="74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8364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1025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3521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8334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3050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11645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7814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7725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355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9116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712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1654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3836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2724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35186" cy="1146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700" dirty="0">
                <a:latin typeface="Corbel" panose="020B0503020204020204" pitchFamily="34" charset="0"/>
              </a:rPr>
              <a:t>Некоторые дорогие бренды шьют вещи в развивающихся странах. </a:t>
            </a:r>
            <a:r>
              <a:rPr lang="ru-RU" sz="4700" dirty="0" smtClean="0">
                <a:latin typeface="Corbel" panose="020B0503020204020204" pitchFamily="34" charset="0"/>
              </a:rPr>
              <a:t>При</a:t>
            </a:r>
            <a:endParaRPr lang="en-US" sz="4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700" dirty="0" smtClean="0">
                <a:latin typeface="Corbel" panose="020B0503020204020204" pitchFamily="34" charset="0"/>
              </a:rPr>
              <a:t>этом </a:t>
            </a:r>
            <a:r>
              <a:rPr lang="ru-RU" sz="4700" dirty="0">
                <a:latin typeface="Corbel" panose="020B0503020204020204" pitchFamily="34" charset="0"/>
              </a:rPr>
              <a:t>работники получают низкую зарплату. Чтобы это </a:t>
            </a:r>
            <a:r>
              <a:rPr lang="ru-RU" sz="4700" dirty="0" smtClean="0">
                <a:latin typeface="Corbel" panose="020B0503020204020204" pitchFamily="34" charset="0"/>
              </a:rPr>
              <a:t>изобразить,</a:t>
            </a:r>
            <a:endParaRPr lang="en-US" sz="4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700" dirty="0" smtClean="0">
                <a:latin typeface="Corbel" panose="020B0503020204020204" pitchFamily="34" charset="0"/>
              </a:rPr>
              <a:t>сделали </a:t>
            </a:r>
            <a:r>
              <a:rPr lang="ru-RU" sz="4700" dirty="0">
                <a:latin typeface="Corbel" panose="020B0503020204020204" pitchFamily="34" charset="0"/>
              </a:rPr>
              <a:t>серию фотографий, где работников одели </a:t>
            </a:r>
            <a:r>
              <a:rPr lang="ru-RU" sz="4700" dirty="0" smtClean="0">
                <a:latin typeface="Corbel" panose="020B0503020204020204" pitchFamily="34" charset="0"/>
              </a:rPr>
              <a:t>в…</a:t>
            </a:r>
            <a:endParaRPr lang="en-US" sz="47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700" dirty="0" err="1" smtClean="0">
                <a:latin typeface="Corbel" panose="020B0503020204020204" pitchFamily="34" charset="0"/>
              </a:rPr>
              <a:t>Unele</a:t>
            </a:r>
            <a:r>
              <a:rPr lang="en-US" sz="4700" dirty="0" smtClean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branduri</a:t>
            </a:r>
            <a:r>
              <a:rPr lang="en-US" sz="4700" dirty="0">
                <a:latin typeface="Corbel" panose="020B0503020204020204" pitchFamily="34" charset="0"/>
              </a:rPr>
              <a:t> de </a:t>
            </a:r>
            <a:r>
              <a:rPr lang="en-US" sz="4700" dirty="0" err="1">
                <a:latin typeface="Corbel" panose="020B0503020204020204" pitchFamily="34" charset="0"/>
              </a:rPr>
              <a:t>haine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scumpe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își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fabrică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produsele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în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țări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în</a:t>
            </a:r>
            <a:r>
              <a:rPr lang="en-US" sz="4700" dirty="0">
                <a:latin typeface="Corbel" panose="020B0503020204020204" pitchFamily="34" charset="0"/>
              </a:rPr>
              <a:t> curs de </a:t>
            </a:r>
            <a:endParaRPr lang="en-US" sz="47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700" dirty="0" err="1" smtClean="0">
                <a:latin typeface="Corbel" panose="020B0503020204020204" pitchFamily="34" charset="0"/>
              </a:rPr>
              <a:t>dezvoltare</a:t>
            </a:r>
            <a:r>
              <a:rPr lang="en-US" sz="4700" dirty="0">
                <a:latin typeface="Corbel" panose="020B0503020204020204" pitchFamily="34" charset="0"/>
              </a:rPr>
              <a:t>. </a:t>
            </a:r>
            <a:r>
              <a:rPr lang="en-US" sz="4700" dirty="0" err="1">
                <a:latin typeface="Corbel" panose="020B0503020204020204" pitchFamily="34" charset="0"/>
              </a:rPr>
              <a:t>În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același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timp</a:t>
            </a:r>
            <a:r>
              <a:rPr lang="en-US" sz="4700" dirty="0">
                <a:latin typeface="Corbel" panose="020B0503020204020204" pitchFamily="34" charset="0"/>
              </a:rPr>
              <a:t>, </a:t>
            </a:r>
            <a:r>
              <a:rPr lang="en-US" sz="4700" dirty="0" err="1">
                <a:latin typeface="Corbel" panose="020B0503020204020204" pitchFamily="34" charset="0"/>
              </a:rPr>
              <a:t>lucrătorii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primesc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salarii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mici</a:t>
            </a:r>
            <a:r>
              <a:rPr lang="en-US" sz="4700" dirty="0">
                <a:latin typeface="Corbel" panose="020B0503020204020204" pitchFamily="34" charset="0"/>
              </a:rPr>
              <a:t>. </a:t>
            </a:r>
            <a:r>
              <a:rPr lang="en-US" sz="4700" dirty="0" err="1">
                <a:latin typeface="Corbel" panose="020B0503020204020204" pitchFamily="34" charset="0"/>
              </a:rPr>
              <a:t>Pentru</a:t>
            </a:r>
            <a:r>
              <a:rPr lang="en-US" sz="4700" dirty="0">
                <a:latin typeface="Corbel" panose="020B0503020204020204" pitchFamily="34" charset="0"/>
              </a:rPr>
              <a:t> a </a:t>
            </a:r>
            <a:r>
              <a:rPr lang="en-US" sz="4700" dirty="0" err="1" smtClean="0">
                <a:latin typeface="Corbel" panose="020B0503020204020204" pitchFamily="34" charset="0"/>
              </a:rPr>
              <a:t>descrie</a:t>
            </a:r>
            <a:endParaRPr lang="en-US" sz="4700" dirty="0">
              <a:latin typeface="Corbel" panose="020B0503020204020204" pitchFamily="34" charset="0"/>
            </a:endParaRPr>
          </a:p>
          <a:p>
            <a:pPr fontAlgn="base"/>
            <a:r>
              <a:rPr lang="en-US" sz="4700" dirty="0" err="1" smtClean="0">
                <a:latin typeface="Corbel" panose="020B0503020204020204" pitchFamily="34" charset="0"/>
              </a:rPr>
              <a:t>acest</a:t>
            </a:r>
            <a:r>
              <a:rPr lang="en-US" sz="4700" dirty="0" smtClean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fapt</a:t>
            </a:r>
            <a:r>
              <a:rPr lang="en-US" sz="4700" dirty="0">
                <a:latin typeface="Corbel" panose="020B0503020204020204" pitchFamily="34" charset="0"/>
              </a:rPr>
              <a:t>, a </a:t>
            </a:r>
            <a:r>
              <a:rPr lang="en-US" sz="4700" dirty="0" err="1">
                <a:latin typeface="Corbel" panose="020B0503020204020204" pitchFamily="34" charset="0"/>
              </a:rPr>
              <a:t>fost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realizată</a:t>
            </a:r>
            <a:r>
              <a:rPr lang="en-US" sz="4700" dirty="0">
                <a:latin typeface="Corbel" panose="020B0503020204020204" pitchFamily="34" charset="0"/>
              </a:rPr>
              <a:t> o </a:t>
            </a:r>
            <a:r>
              <a:rPr lang="en-US" sz="4700" dirty="0" err="1">
                <a:latin typeface="Corbel" panose="020B0503020204020204" pitchFamily="34" charset="0"/>
              </a:rPr>
              <a:t>serie</a:t>
            </a:r>
            <a:r>
              <a:rPr lang="en-US" sz="4700" dirty="0">
                <a:latin typeface="Corbel" panose="020B0503020204020204" pitchFamily="34" charset="0"/>
              </a:rPr>
              <a:t> de </a:t>
            </a:r>
            <a:r>
              <a:rPr lang="en-US" sz="4700" dirty="0" err="1">
                <a:latin typeface="Corbel" panose="020B0503020204020204" pitchFamily="34" charset="0"/>
              </a:rPr>
              <a:t>fotografii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în</a:t>
            </a:r>
            <a:r>
              <a:rPr lang="en-US" sz="4700" dirty="0">
                <a:latin typeface="Corbel" panose="020B0503020204020204" pitchFamily="34" charset="0"/>
              </a:rPr>
              <a:t> care </a:t>
            </a:r>
            <a:r>
              <a:rPr lang="en-US" sz="4700" dirty="0" err="1">
                <a:latin typeface="Corbel" panose="020B0503020204020204" pitchFamily="34" charset="0"/>
              </a:rPr>
              <a:t>acești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lucrători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 smtClean="0">
                <a:latin typeface="Corbel" panose="020B0503020204020204" pitchFamily="34" charset="0"/>
              </a:rPr>
              <a:t>erau</a:t>
            </a:r>
            <a:endParaRPr lang="en-US" sz="4700" dirty="0">
              <a:latin typeface="Corbel" panose="020B0503020204020204" pitchFamily="34" charset="0"/>
            </a:endParaRPr>
          </a:p>
          <a:p>
            <a:pPr fontAlgn="base"/>
            <a:r>
              <a:rPr lang="en-US" sz="4700" dirty="0" err="1" smtClean="0">
                <a:latin typeface="Corbel" panose="020B0503020204020204" pitchFamily="34" charset="0"/>
              </a:rPr>
              <a:t>îmbrăcați</a:t>
            </a:r>
            <a:r>
              <a:rPr lang="en-US" sz="4700" dirty="0" smtClean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în</a:t>
            </a:r>
            <a:r>
              <a:rPr lang="en-US" sz="4700" dirty="0">
                <a:latin typeface="Corbel" panose="020B0503020204020204" pitchFamily="34" charset="0"/>
              </a:rPr>
              <a:t>… </a:t>
            </a:r>
            <a:endParaRPr lang="en-US" sz="47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700" dirty="0" smtClean="0">
                <a:latin typeface="Corbel" panose="020B0503020204020204" pitchFamily="34" charset="0"/>
              </a:rPr>
              <a:t>1. </a:t>
            </a:r>
            <a:r>
              <a:rPr lang="ru-RU" sz="4700" dirty="0" smtClean="0">
                <a:latin typeface="Corbel" panose="020B0503020204020204" pitchFamily="34" charset="0"/>
              </a:rPr>
              <a:t>Элегантные </a:t>
            </a:r>
            <a:r>
              <a:rPr lang="ru-RU" sz="4700" dirty="0">
                <a:latin typeface="Corbel" panose="020B0503020204020204" pitchFamily="34" charset="0"/>
              </a:rPr>
              <a:t>костюмы/</a:t>
            </a:r>
            <a:r>
              <a:rPr lang="en-US" sz="4700" dirty="0">
                <a:latin typeface="Corbel" panose="020B0503020204020204" pitchFamily="34" charset="0"/>
              </a:rPr>
              <a:t>costume </a:t>
            </a:r>
            <a:r>
              <a:rPr lang="en-US" sz="4700" dirty="0" err="1" smtClean="0">
                <a:latin typeface="Corbel" panose="020B0503020204020204" pitchFamily="34" charset="0"/>
              </a:rPr>
              <a:t>elegante</a:t>
            </a:r>
            <a:endParaRPr lang="en-US" sz="4700" b="1" dirty="0">
              <a:latin typeface="Corbel" panose="020B0503020204020204" pitchFamily="34" charset="0"/>
            </a:endParaRPr>
          </a:p>
          <a:p>
            <a:pPr fontAlgn="base"/>
            <a:r>
              <a:rPr lang="en-US" sz="4700" dirty="0" smtClean="0">
                <a:latin typeface="Corbel" panose="020B0503020204020204" pitchFamily="34" charset="0"/>
              </a:rPr>
              <a:t>2</a:t>
            </a:r>
            <a:r>
              <a:rPr lang="en-US" sz="4700" dirty="0">
                <a:latin typeface="Corbel" panose="020B0503020204020204" pitchFamily="34" charset="0"/>
              </a:rPr>
              <a:t>. </a:t>
            </a:r>
            <a:r>
              <a:rPr lang="ru-RU" sz="4700" dirty="0">
                <a:latin typeface="Corbel" panose="020B0503020204020204" pitchFamily="34" charset="0"/>
              </a:rPr>
              <a:t>Мешки/</a:t>
            </a:r>
            <a:r>
              <a:rPr lang="en-US" sz="4700" dirty="0" err="1" smtClean="0">
                <a:latin typeface="Corbel" panose="020B0503020204020204" pitchFamily="34" charset="0"/>
              </a:rPr>
              <a:t>saci</a:t>
            </a:r>
            <a:endParaRPr lang="en-US" sz="4700" dirty="0">
              <a:latin typeface="Corbel" panose="020B0503020204020204" pitchFamily="34" charset="0"/>
            </a:endParaRPr>
          </a:p>
          <a:p>
            <a:pPr fontAlgn="base"/>
            <a:r>
              <a:rPr lang="en-US" sz="4700" dirty="0" smtClean="0">
                <a:latin typeface="Corbel" panose="020B0503020204020204" pitchFamily="34" charset="0"/>
              </a:rPr>
              <a:t>3</a:t>
            </a:r>
            <a:r>
              <a:rPr lang="en-US" sz="4700" dirty="0">
                <a:latin typeface="Corbel" panose="020B0503020204020204" pitchFamily="34" charset="0"/>
              </a:rPr>
              <a:t>. </a:t>
            </a:r>
            <a:r>
              <a:rPr lang="ru-RU" sz="4700" dirty="0">
                <a:latin typeface="Corbel" panose="020B0503020204020204" pitchFamily="34" charset="0"/>
              </a:rPr>
              <a:t>Шорты/</a:t>
            </a:r>
            <a:r>
              <a:rPr lang="en-US" sz="4700" dirty="0" err="1">
                <a:latin typeface="Corbel" panose="020B0503020204020204" pitchFamily="34" charset="0"/>
              </a:rPr>
              <a:t>pantaloni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 smtClean="0">
                <a:latin typeface="Corbel" panose="020B0503020204020204" pitchFamily="34" charset="0"/>
              </a:rPr>
              <a:t>scurți</a:t>
            </a:r>
            <a:endParaRPr lang="en-US" sz="4700" dirty="0">
              <a:latin typeface="Corbel" panose="020B0503020204020204" pitchFamily="34" charset="0"/>
            </a:endParaRPr>
          </a:p>
          <a:p>
            <a:pPr fontAlgn="base"/>
            <a:r>
              <a:rPr lang="en-US" sz="4700" dirty="0" smtClean="0">
                <a:latin typeface="Corbel" panose="020B0503020204020204" pitchFamily="34" charset="0"/>
              </a:rPr>
              <a:t>4</a:t>
            </a:r>
            <a:r>
              <a:rPr lang="en-US" sz="4700" dirty="0">
                <a:latin typeface="Corbel" panose="020B0503020204020204" pitchFamily="34" charset="0"/>
              </a:rPr>
              <a:t>. </a:t>
            </a:r>
            <a:r>
              <a:rPr lang="ru-RU" sz="4700" dirty="0">
                <a:latin typeface="Corbel" panose="020B0503020204020204" pitchFamily="34" charset="0"/>
              </a:rPr>
              <a:t>Плавки/</a:t>
            </a:r>
            <a:r>
              <a:rPr lang="en-US" sz="4700" dirty="0">
                <a:latin typeface="Corbel" panose="020B0503020204020204" pitchFamily="34" charset="0"/>
              </a:rPr>
              <a:t>costume de </a:t>
            </a:r>
            <a:r>
              <a:rPr lang="en-US" sz="4700" dirty="0" err="1">
                <a:latin typeface="Corbel" panose="020B0503020204020204" pitchFamily="34" charset="0"/>
              </a:rPr>
              <a:t>baie</a:t>
            </a:r>
            <a:endParaRPr lang="ru-RU" sz="47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0" y="1119705"/>
            <a:ext cx="11219180" cy="857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495"/>
            <a:ext cx="2720266" cy="11526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208"/>
            <a:ext cx="2375344" cy="1044142"/>
          </a:xfrm>
          <a:prstGeom prst="rect">
            <a:avLst/>
          </a:prstGeom>
        </p:spPr>
      </p:pic>
      <p:sp>
        <p:nvSpPr>
          <p:cNvPr id="14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5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3020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495"/>
            <a:ext cx="2720266" cy="11526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208"/>
            <a:ext cx="2375344" cy="10441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38" y="3868810"/>
            <a:ext cx="10229248" cy="3864609"/>
          </a:xfrm>
          <a:prstGeom prst="rect">
            <a:avLst/>
          </a:prstGeom>
        </p:spPr>
      </p:pic>
      <p:sp>
        <p:nvSpPr>
          <p:cNvPr id="15" name="Google Shape;117;p9"/>
          <p:cNvSpPr txBox="1"/>
          <p:nvPr/>
        </p:nvSpPr>
        <p:spPr>
          <a:xfrm>
            <a:off x="10450560" y="3990865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en-US" sz="8000" b="1" dirty="0">
                <a:solidFill>
                  <a:schemeClr val="bg1"/>
                </a:solidFill>
                <a:latin typeface="Corbel" panose="020B0503020204020204" pitchFamily="34" charset="0"/>
              </a:rPr>
              <a:t>2. </a:t>
            </a:r>
            <a:r>
              <a:rPr lang="ru-RU" sz="8000" b="1" dirty="0">
                <a:solidFill>
                  <a:schemeClr val="bg1"/>
                </a:solidFill>
                <a:latin typeface="Corbel" panose="020B0503020204020204" pitchFamily="34" charset="0"/>
              </a:rPr>
              <a:t>Мешки/</a:t>
            </a:r>
            <a:r>
              <a:rPr lang="en-US" sz="8000" b="1" dirty="0" err="1">
                <a:solidFill>
                  <a:schemeClr val="bg1"/>
                </a:solidFill>
                <a:latin typeface="Corbel" panose="020B0503020204020204" pitchFamily="34" charset="0"/>
              </a:rPr>
              <a:t>saci</a:t>
            </a:r>
            <a:endParaRPr lang="en-US" sz="80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0" y="1119705"/>
            <a:ext cx="11219180" cy="85724"/>
          </a:xfrm>
          <a:prstGeom prst="rect">
            <a:avLst/>
          </a:prstGeom>
        </p:spPr>
      </p:pic>
      <p:sp>
        <p:nvSpPr>
          <p:cNvPr id="13" name="Google Shape;155;p12"/>
          <p:cNvSpPr txBox="1">
            <a:spLocks/>
          </p:cNvSpPr>
          <p:nvPr/>
        </p:nvSpPr>
        <p:spPr>
          <a:xfrm>
            <a:off x="963075" y="607905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sp>
        <p:nvSpPr>
          <p:cNvPr id="18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399" y="2136774"/>
            <a:ext cx="6759576" cy="675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4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b="1" dirty="0">
                <a:latin typeface="Corbel" panose="020B0503020204020204" pitchFamily="34" charset="0"/>
              </a:rPr>
              <a:t>Согласно исследованию, к 2022 году в мире </a:t>
            </a:r>
            <a:r>
              <a:rPr lang="ru-RU" sz="6000" b="1" dirty="0" smtClean="0">
                <a:latin typeface="Corbel" panose="020B0503020204020204" pitchFamily="34" charset="0"/>
              </a:rPr>
              <a:t>появится</a:t>
            </a:r>
            <a:endParaRPr lang="en-US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58</a:t>
            </a:r>
            <a:r>
              <a:rPr lang="en-US" sz="6000" b="1" dirty="0">
                <a:latin typeface="Corbel" panose="020B0503020204020204" pitchFamily="34" charset="0"/>
              </a:rPr>
              <a:t> </a:t>
            </a:r>
            <a:r>
              <a:rPr lang="ru-RU" sz="6000" b="1" dirty="0" smtClean="0">
                <a:latin typeface="Corbel" panose="020B0503020204020204" pitchFamily="34" charset="0"/>
              </a:rPr>
              <a:t>миллионов</a:t>
            </a:r>
            <a:r>
              <a:rPr lang="ru-RU" sz="6000" b="1" dirty="0">
                <a:latin typeface="Corbel" panose="020B0503020204020204" pitchFamily="34" charset="0"/>
              </a:rPr>
              <a:t>... </a:t>
            </a:r>
            <a:endParaRPr lang="en-US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000" b="1" dirty="0" smtClean="0">
                <a:latin typeface="Corbel" panose="020B0503020204020204" pitchFamily="34" charset="0"/>
              </a:rPr>
              <a:t>Conform </a:t>
            </a:r>
            <a:r>
              <a:rPr lang="en-US" sz="6000" b="1" dirty="0" err="1">
                <a:latin typeface="Corbel" panose="020B0503020204020204" pitchFamily="34" charset="0"/>
              </a:rPr>
              <a:t>unui</a:t>
            </a:r>
            <a:r>
              <a:rPr lang="en-US" sz="6000" b="1" dirty="0">
                <a:latin typeface="Corbel" panose="020B0503020204020204" pitchFamily="34" charset="0"/>
              </a:rPr>
              <a:t> </a:t>
            </a:r>
            <a:r>
              <a:rPr lang="en-US" sz="6000" b="1" dirty="0" err="1">
                <a:latin typeface="Corbel" panose="020B0503020204020204" pitchFamily="34" charset="0"/>
              </a:rPr>
              <a:t>studiu</a:t>
            </a:r>
            <a:r>
              <a:rPr lang="en-US" sz="6000" b="1" dirty="0">
                <a:latin typeface="Corbel" panose="020B0503020204020204" pitchFamily="34" charset="0"/>
              </a:rPr>
              <a:t>, </a:t>
            </a:r>
            <a:r>
              <a:rPr lang="en-US" sz="6000" b="1" dirty="0" err="1">
                <a:latin typeface="Corbel" panose="020B0503020204020204" pitchFamily="34" charset="0"/>
              </a:rPr>
              <a:t>până</a:t>
            </a:r>
            <a:r>
              <a:rPr lang="en-US" sz="6000" b="1" dirty="0">
                <a:latin typeface="Corbel" panose="020B0503020204020204" pitchFamily="34" charset="0"/>
              </a:rPr>
              <a:t> </a:t>
            </a:r>
            <a:r>
              <a:rPr lang="en-US" sz="6000" b="1" dirty="0" err="1">
                <a:latin typeface="Corbel" panose="020B0503020204020204" pitchFamily="34" charset="0"/>
              </a:rPr>
              <a:t>în</a:t>
            </a:r>
            <a:r>
              <a:rPr lang="en-US" sz="6000" b="1" dirty="0">
                <a:latin typeface="Corbel" panose="020B0503020204020204" pitchFamily="34" charset="0"/>
              </a:rPr>
              <a:t> </a:t>
            </a:r>
            <a:r>
              <a:rPr lang="ro-MD" sz="6000" b="1" dirty="0" smtClean="0">
                <a:latin typeface="Corbel" panose="020B0503020204020204" pitchFamily="34" charset="0"/>
              </a:rPr>
              <a:t>anul </a:t>
            </a:r>
            <a:r>
              <a:rPr lang="en-US" sz="6000" b="1" dirty="0" smtClean="0">
                <a:latin typeface="Corbel" panose="020B0503020204020204" pitchFamily="34" charset="0"/>
              </a:rPr>
              <a:t>2022</a:t>
            </a:r>
            <a:r>
              <a:rPr lang="en-US" sz="6000" b="1" dirty="0">
                <a:latin typeface="Corbel" panose="020B0503020204020204" pitchFamily="34" charset="0"/>
              </a:rPr>
              <a:t>, </a:t>
            </a:r>
            <a:r>
              <a:rPr lang="en-US" sz="6000" b="1" dirty="0" err="1">
                <a:latin typeface="Corbel" panose="020B0503020204020204" pitchFamily="34" charset="0"/>
              </a:rPr>
              <a:t>pe</a:t>
            </a:r>
            <a:r>
              <a:rPr lang="en-US" sz="6000" b="1" dirty="0">
                <a:latin typeface="Corbel" panose="020B0503020204020204" pitchFamily="34" charset="0"/>
              </a:rPr>
              <a:t> Glob </a:t>
            </a:r>
            <a:r>
              <a:rPr lang="en-US" sz="6000" b="1" dirty="0" err="1">
                <a:latin typeface="Corbel" panose="020B0503020204020204" pitchFamily="34" charset="0"/>
              </a:rPr>
              <a:t>vor</a:t>
            </a:r>
            <a:r>
              <a:rPr lang="en-US" sz="6000" b="1" dirty="0">
                <a:latin typeface="Corbel" panose="020B0503020204020204" pitchFamily="34" charset="0"/>
              </a:rPr>
              <a:t> </a:t>
            </a:r>
            <a:r>
              <a:rPr lang="en-US" sz="6000" b="1" dirty="0" err="1" smtClean="0">
                <a:latin typeface="Corbel" panose="020B0503020204020204" pitchFamily="34" charset="0"/>
              </a:rPr>
              <a:t>apărea</a:t>
            </a:r>
            <a:r>
              <a:rPr lang="ro-MD" sz="6000" b="1" smtClean="0">
                <a:latin typeface="Corbel" panose="020B0503020204020204" pitchFamily="34" charset="0"/>
              </a:rPr>
              <a:t> </a:t>
            </a:r>
            <a:r>
              <a:rPr lang="en-US" sz="6000" b="1" smtClean="0">
                <a:latin typeface="Corbel" panose="020B0503020204020204" pitchFamily="34" charset="0"/>
              </a:rPr>
              <a:t>58 </a:t>
            </a:r>
            <a:r>
              <a:rPr lang="en-US" sz="6000" b="1" dirty="0" err="1" smtClean="0">
                <a:latin typeface="Corbel" panose="020B0503020204020204" pitchFamily="34" charset="0"/>
              </a:rPr>
              <a:t>milioane</a:t>
            </a:r>
            <a:r>
              <a:rPr lang="en-US" sz="6000" b="1" dirty="0" smtClean="0">
                <a:latin typeface="Corbel" panose="020B0503020204020204" pitchFamily="34" charset="0"/>
              </a:rPr>
              <a:t> </a:t>
            </a:r>
            <a:r>
              <a:rPr lang="en-US" sz="6000" b="1" dirty="0">
                <a:latin typeface="Corbel" panose="020B0503020204020204" pitchFamily="34" charset="0"/>
              </a:rPr>
              <a:t>de… 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000" dirty="0" smtClean="0">
                <a:latin typeface="Corbel" panose="020B0503020204020204" pitchFamily="34" charset="0"/>
              </a:rPr>
              <a:t>1. </a:t>
            </a:r>
            <a:r>
              <a:rPr lang="ru-RU" sz="6000" dirty="0" smtClean="0">
                <a:latin typeface="Corbel" panose="020B0503020204020204" pitchFamily="34" charset="0"/>
              </a:rPr>
              <a:t>банков/</a:t>
            </a:r>
            <a:r>
              <a:rPr lang="en-US" sz="6000" dirty="0" err="1" smtClean="0">
                <a:latin typeface="Corbel" panose="020B0503020204020204" pitchFamily="34" charset="0"/>
              </a:rPr>
              <a:t>bănci</a:t>
            </a:r>
            <a:endParaRPr lang="en-US" sz="6000" dirty="0">
              <a:latin typeface="Corbel" panose="020B0503020204020204" pitchFamily="34" charset="0"/>
            </a:endParaRPr>
          </a:p>
          <a:p>
            <a:pPr fontAlgn="base"/>
            <a:r>
              <a:rPr lang="en-US" sz="6000" dirty="0" smtClean="0">
                <a:latin typeface="Corbel" panose="020B0503020204020204" pitchFamily="34" charset="0"/>
              </a:rPr>
              <a:t>2</a:t>
            </a:r>
            <a:r>
              <a:rPr lang="en-US" sz="6000" dirty="0">
                <a:latin typeface="Corbel" panose="020B0503020204020204" pitchFamily="34" charset="0"/>
              </a:rPr>
              <a:t>. </a:t>
            </a:r>
            <a:r>
              <a:rPr lang="ru-RU" sz="6000" dirty="0">
                <a:latin typeface="Corbel" panose="020B0503020204020204" pitchFamily="34" charset="0"/>
              </a:rPr>
              <a:t>миллионеров/</a:t>
            </a:r>
            <a:r>
              <a:rPr lang="en-US" sz="6000" dirty="0" err="1" smtClean="0">
                <a:latin typeface="Corbel" panose="020B0503020204020204" pitchFamily="34" charset="0"/>
              </a:rPr>
              <a:t>milionari</a:t>
            </a:r>
            <a:endParaRPr lang="en-US" sz="6000" dirty="0">
              <a:latin typeface="Corbel" panose="020B0503020204020204" pitchFamily="34" charset="0"/>
            </a:endParaRPr>
          </a:p>
          <a:p>
            <a:pPr fontAlgn="base"/>
            <a:r>
              <a:rPr lang="en-US" sz="6000" dirty="0" smtClean="0">
                <a:latin typeface="Corbel" panose="020B0503020204020204" pitchFamily="34" charset="0"/>
              </a:rPr>
              <a:t>3</a:t>
            </a:r>
            <a:r>
              <a:rPr lang="en-US" sz="6000" dirty="0">
                <a:latin typeface="Corbel" panose="020B0503020204020204" pitchFamily="34" charset="0"/>
              </a:rPr>
              <a:t>. </a:t>
            </a:r>
            <a:r>
              <a:rPr lang="ru-RU" sz="6000" dirty="0">
                <a:latin typeface="Corbel" panose="020B0503020204020204" pitchFamily="34" charset="0"/>
              </a:rPr>
              <a:t>рабочих мест/</a:t>
            </a:r>
            <a:r>
              <a:rPr lang="en-US" sz="6000" dirty="0" err="1">
                <a:latin typeface="Corbel" panose="020B0503020204020204" pitchFamily="34" charset="0"/>
              </a:rPr>
              <a:t>locuri</a:t>
            </a:r>
            <a:r>
              <a:rPr lang="en-US" sz="6000" dirty="0">
                <a:latin typeface="Corbel" panose="020B0503020204020204" pitchFamily="34" charset="0"/>
              </a:rPr>
              <a:t> de </a:t>
            </a:r>
            <a:r>
              <a:rPr lang="en-US" sz="6000" dirty="0" err="1" smtClean="0">
                <a:latin typeface="Corbel" panose="020B0503020204020204" pitchFamily="34" charset="0"/>
              </a:rPr>
              <a:t>muncă</a:t>
            </a:r>
            <a:endParaRPr lang="en-US" sz="6000" dirty="0">
              <a:latin typeface="Corbel" panose="020B0503020204020204" pitchFamily="34" charset="0"/>
            </a:endParaRPr>
          </a:p>
          <a:p>
            <a:pPr fontAlgn="base"/>
            <a:r>
              <a:rPr lang="en-US" sz="6000" dirty="0" smtClean="0">
                <a:latin typeface="Corbel" panose="020B0503020204020204" pitchFamily="34" charset="0"/>
              </a:rPr>
              <a:t>4</a:t>
            </a:r>
            <a:r>
              <a:rPr lang="en-US" sz="6000" dirty="0">
                <a:latin typeface="Corbel" panose="020B0503020204020204" pitchFamily="34" charset="0"/>
              </a:rPr>
              <a:t>. </a:t>
            </a:r>
            <a:r>
              <a:rPr lang="ru-RU" sz="6000" dirty="0">
                <a:latin typeface="Corbel" panose="020B0503020204020204" pitchFamily="34" charset="0"/>
              </a:rPr>
              <a:t>рэперов/</a:t>
            </a:r>
            <a:r>
              <a:rPr lang="en-US" sz="6000" dirty="0" err="1">
                <a:latin typeface="Corbel" panose="020B0503020204020204" pitchFamily="34" charset="0"/>
              </a:rPr>
              <a:t>rapperi</a:t>
            </a:r>
            <a:endParaRPr lang="en-US" sz="6000" dirty="0">
              <a:latin typeface="Corbel" panose="020B05030202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0" y="1119705"/>
            <a:ext cx="11219180" cy="857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495"/>
            <a:ext cx="2720266" cy="11526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208"/>
            <a:ext cx="2375344" cy="1044142"/>
          </a:xfrm>
          <a:prstGeom prst="rect">
            <a:avLst/>
          </a:prstGeom>
        </p:spPr>
      </p:pic>
      <p:sp>
        <p:nvSpPr>
          <p:cNvPr id="14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5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0819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495"/>
            <a:ext cx="2720266" cy="11526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208"/>
            <a:ext cx="2375344" cy="10441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38" y="3868810"/>
            <a:ext cx="10229248" cy="3864609"/>
          </a:xfrm>
          <a:prstGeom prst="rect">
            <a:avLst/>
          </a:prstGeom>
        </p:spPr>
      </p:pic>
      <p:sp>
        <p:nvSpPr>
          <p:cNvPr id="15" name="Google Shape;117;p9"/>
          <p:cNvSpPr txBox="1"/>
          <p:nvPr/>
        </p:nvSpPr>
        <p:spPr>
          <a:xfrm>
            <a:off x="10450560" y="3990865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en-US" sz="6000" b="1" dirty="0">
                <a:solidFill>
                  <a:schemeClr val="bg1"/>
                </a:solidFill>
                <a:latin typeface="Corbel" panose="020B0503020204020204" pitchFamily="34" charset="0"/>
              </a:rPr>
              <a:t>3. </a:t>
            </a:r>
            <a:r>
              <a:rPr lang="ru-RU" sz="6000" b="1" dirty="0">
                <a:solidFill>
                  <a:schemeClr val="bg1"/>
                </a:solidFill>
                <a:latin typeface="Corbel" panose="020B0503020204020204" pitchFamily="34" charset="0"/>
              </a:rPr>
              <a:t>рабочих </a:t>
            </a:r>
            <a:r>
              <a:rPr lang="ru-RU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мест</a:t>
            </a:r>
            <a:r>
              <a:rPr lang="x-none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x-none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</a:p>
          <a:p>
            <a:pPr algn="ctr" fontAlgn="base"/>
            <a:r>
              <a:rPr lang="en-US" sz="60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locuri</a:t>
            </a:r>
            <a:r>
              <a:rPr lang="en-US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6000" b="1" dirty="0">
                <a:solidFill>
                  <a:schemeClr val="bg1"/>
                </a:solidFill>
                <a:latin typeface="Corbel" panose="020B0503020204020204" pitchFamily="34" charset="0"/>
              </a:rPr>
              <a:t>de </a:t>
            </a:r>
            <a:r>
              <a:rPr lang="en-US" sz="6000" b="1" dirty="0" err="1">
                <a:solidFill>
                  <a:schemeClr val="bg1"/>
                </a:solidFill>
                <a:latin typeface="Corbel" panose="020B0503020204020204" pitchFamily="34" charset="0"/>
              </a:rPr>
              <a:t>muncă</a:t>
            </a:r>
            <a:endParaRPr lang="en-US" sz="60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0" y="1119705"/>
            <a:ext cx="11219180" cy="85724"/>
          </a:xfrm>
          <a:prstGeom prst="rect">
            <a:avLst/>
          </a:prstGeom>
        </p:spPr>
      </p:pic>
      <p:sp>
        <p:nvSpPr>
          <p:cNvPr id="13" name="Google Shape;155;p12"/>
          <p:cNvSpPr txBox="1">
            <a:spLocks/>
          </p:cNvSpPr>
          <p:nvPr/>
        </p:nvSpPr>
        <p:spPr>
          <a:xfrm>
            <a:off x="963075" y="607905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sp>
        <p:nvSpPr>
          <p:cNvPr id="18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50" y="2366745"/>
            <a:ext cx="8513406" cy="637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8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400" b="1" dirty="0">
                <a:latin typeface="Corbel" panose="020B0503020204020204" pitchFamily="34" charset="0"/>
              </a:rPr>
              <a:t>По статистике ООН в мире более 700 миллионов </a:t>
            </a:r>
            <a:r>
              <a:rPr lang="ru-RU" sz="5400" b="1" dirty="0" smtClean="0">
                <a:latin typeface="Corbel" panose="020B0503020204020204" pitchFamily="34" charset="0"/>
              </a:rPr>
              <a:t>человек</a:t>
            </a:r>
            <a:endParaRPr lang="en-US" sz="54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b="1" dirty="0" smtClean="0">
                <a:latin typeface="Corbel" panose="020B0503020204020204" pitchFamily="34" charset="0"/>
              </a:rPr>
              <a:t>живут </a:t>
            </a:r>
            <a:r>
              <a:rPr lang="ru-RU" sz="5400" b="1" dirty="0">
                <a:latin typeface="Corbel" panose="020B0503020204020204" pitchFamily="34" charset="0"/>
              </a:rPr>
              <a:t>за чертой бедности, то есть примерно на…  </a:t>
            </a:r>
            <a:endParaRPr lang="en-US" sz="54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400" b="1" dirty="0" smtClean="0">
                <a:latin typeface="Corbel" panose="020B0503020204020204" pitchFamily="34" charset="0"/>
              </a:rPr>
              <a:t>Conform </a:t>
            </a:r>
            <a:r>
              <a:rPr lang="en-US" sz="5400" b="1" dirty="0" err="1">
                <a:latin typeface="Corbel" panose="020B0503020204020204" pitchFamily="34" charset="0"/>
              </a:rPr>
              <a:t>statisticilor</a:t>
            </a:r>
            <a:r>
              <a:rPr lang="en-US" sz="5400" b="1" dirty="0">
                <a:latin typeface="Corbel" panose="020B0503020204020204" pitchFamily="34" charset="0"/>
              </a:rPr>
              <a:t> ONU, </a:t>
            </a:r>
            <a:r>
              <a:rPr lang="en-US" sz="5400" b="1" dirty="0" err="1">
                <a:latin typeface="Corbel" panose="020B0503020204020204" pitchFamily="34" charset="0"/>
              </a:rPr>
              <a:t>peste</a:t>
            </a:r>
            <a:r>
              <a:rPr lang="en-US" sz="5400" b="1" dirty="0">
                <a:latin typeface="Corbel" panose="020B0503020204020204" pitchFamily="34" charset="0"/>
              </a:rPr>
              <a:t> 700 </a:t>
            </a:r>
            <a:r>
              <a:rPr lang="en-US" sz="5400" b="1" dirty="0" err="1">
                <a:latin typeface="Corbel" panose="020B0503020204020204" pitchFamily="34" charset="0"/>
              </a:rPr>
              <a:t>milioane</a:t>
            </a:r>
            <a:r>
              <a:rPr lang="en-US" sz="5400" b="1" dirty="0">
                <a:latin typeface="Corbel" panose="020B0503020204020204" pitchFamily="34" charset="0"/>
              </a:rPr>
              <a:t> de </a:t>
            </a:r>
            <a:r>
              <a:rPr lang="en-US" sz="5400" b="1" dirty="0" err="1" smtClean="0">
                <a:latin typeface="Corbel" panose="020B0503020204020204" pitchFamily="34" charset="0"/>
              </a:rPr>
              <a:t>oameni</a:t>
            </a:r>
            <a:endParaRPr lang="en-US" sz="5400" b="1" dirty="0">
              <a:latin typeface="Corbel" panose="020B0503020204020204" pitchFamily="34" charset="0"/>
            </a:endParaRPr>
          </a:p>
          <a:p>
            <a:pPr fontAlgn="base"/>
            <a:r>
              <a:rPr lang="en-US" sz="5400" b="1" dirty="0" err="1">
                <a:latin typeface="Corbel" panose="020B0503020204020204" pitchFamily="34" charset="0"/>
              </a:rPr>
              <a:t>t</a:t>
            </a:r>
            <a:r>
              <a:rPr lang="en-US" sz="5400" b="1" dirty="0" err="1" smtClean="0">
                <a:latin typeface="Corbel" panose="020B0503020204020204" pitchFamily="34" charset="0"/>
              </a:rPr>
              <a:t>răiesc</a:t>
            </a:r>
            <a:r>
              <a:rPr lang="en-US" sz="5400" b="1" dirty="0" smtClean="0">
                <a:latin typeface="Corbel" panose="020B0503020204020204" pitchFamily="34" charset="0"/>
              </a:rPr>
              <a:t> sub </a:t>
            </a:r>
            <a:r>
              <a:rPr lang="en-US" sz="5400" b="1" dirty="0" err="1">
                <a:latin typeface="Corbel" panose="020B0503020204020204" pitchFamily="34" charset="0"/>
              </a:rPr>
              <a:t>pragul</a:t>
            </a:r>
            <a:r>
              <a:rPr lang="en-US" sz="5400" b="1" dirty="0">
                <a:latin typeface="Corbel" panose="020B0503020204020204" pitchFamily="34" charset="0"/>
              </a:rPr>
              <a:t> </a:t>
            </a:r>
            <a:r>
              <a:rPr lang="en-US" sz="5400" b="1" dirty="0" err="1">
                <a:latin typeface="Corbel" panose="020B0503020204020204" pitchFamily="34" charset="0"/>
              </a:rPr>
              <a:t>sărăciei</a:t>
            </a:r>
            <a:r>
              <a:rPr lang="en-US" sz="5400" b="1" dirty="0">
                <a:latin typeface="Corbel" panose="020B0503020204020204" pitchFamily="34" charset="0"/>
              </a:rPr>
              <a:t>, </a:t>
            </a:r>
            <a:r>
              <a:rPr lang="en-US" sz="5400" b="1" dirty="0" err="1">
                <a:latin typeface="Corbel" panose="020B0503020204020204" pitchFamily="34" charset="0"/>
              </a:rPr>
              <a:t>adică</a:t>
            </a:r>
            <a:r>
              <a:rPr lang="en-US" sz="5400" b="1" dirty="0">
                <a:latin typeface="Corbel" panose="020B0503020204020204" pitchFamily="34" charset="0"/>
              </a:rPr>
              <a:t> </a:t>
            </a:r>
            <a:r>
              <a:rPr lang="en-US" sz="5400" b="1" dirty="0" err="1">
                <a:latin typeface="Corbel" panose="020B0503020204020204" pitchFamily="34" charset="0"/>
              </a:rPr>
              <a:t>aproximativ</a:t>
            </a:r>
            <a:r>
              <a:rPr lang="en-US" sz="5400" b="1" dirty="0">
                <a:latin typeface="Corbel" panose="020B0503020204020204" pitchFamily="34" charset="0"/>
              </a:rPr>
              <a:t> </a:t>
            </a:r>
            <a:r>
              <a:rPr lang="en-US" sz="5400" b="1" dirty="0" err="1">
                <a:latin typeface="Corbel" panose="020B0503020204020204" pitchFamily="34" charset="0"/>
              </a:rPr>
              <a:t>pe</a:t>
            </a:r>
            <a:r>
              <a:rPr lang="en-US" sz="5400" b="1" dirty="0">
                <a:latin typeface="Corbel" panose="020B0503020204020204" pitchFamily="34" charset="0"/>
              </a:rPr>
              <a:t>… </a:t>
            </a:r>
            <a:endParaRPr lang="en-US" sz="54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400" dirty="0" smtClean="0">
                <a:latin typeface="Corbel" panose="020B0503020204020204" pitchFamily="34" charset="0"/>
              </a:rPr>
              <a:t>1. 33 </a:t>
            </a:r>
            <a:r>
              <a:rPr lang="ru-RU" sz="5400" dirty="0">
                <a:latin typeface="Corbel" panose="020B0503020204020204" pitchFamily="34" charset="0"/>
              </a:rPr>
              <a:t>лея в день/33 </a:t>
            </a:r>
            <a:r>
              <a:rPr lang="en-US" sz="5400" dirty="0">
                <a:latin typeface="Corbel" panose="020B0503020204020204" pitchFamily="34" charset="0"/>
              </a:rPr>
              <a:t>lei </a:t>
            </a:r>
            <a:r>
              <a:rPr lang="en-US" sz="5400" dirty="0" err="1">
                <a:latin typeface="Corbel" panose="020B0503020204020204" pitchFamily="34" charset="0"/>
              </a:rPr>
              <a:t>pe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 smtClean="0">
                <a:latin typeface="Corbel" panose="020B0503020204020204" pitchFamily="34" charset="0"/>
              </a:rPr>
              <a:t>zi</a:t>
            </a:r>
            <a:endParaRPr lang="en-US" sz="5400" dirty="0">
              <a:latin typeface="Corbel" panose="020B0503020204020204" pitchFamily="34" charset="0"/>
            </a:endParaRPr>
          </a:p>
          <a:p>
            <a:pPr fontAlgn="base"/>
            <a:r>
              <a:rPr lang="en-US" sz="5400" dirty="0" smtClean="0">
                <a:latin typeface="Corbel" panose="020B0503020204020204" pitchFamily="34" charset="0"/>
              </a:rPr>
              <a:t>2</a:t>
            </a:r>
            <a:r>
              <a:rPr lang="en-US" sz="5400" dirty="0">
                <a:latin typeface="Corbel" panose="020B0503020204020204" pitchFamily="34" charset="0"/>
              </a:rPr>
              <a:t>. 117 </a:t>
            </a:r>
            <a:r>
              <a:rPr lang="ru-RU" sz="5400" dirty="0">
                <a:latin typeface="Corbel" panose="020B0503020204020204" pitchFamily="34" charset="0"/>
              </a:rPr>
              <a:t>лей в день/117 </a:t>
            </a:r>
            <a:r>
              <a:rPr lang="en-US" sz="5400" dirty="0">
                <a:latin typeface="Corbel" panose="020B0503020204020204" pitchFamily="34" charset="0"/>
              </a:rPr>
              <a:t>lei </a:t>
            </a:r>
            <a:r>
              <a:rPr lang="en-US" sz="5400" dirty="0" err="1">
                <a:latin typeface="Corbel" panose="020B0503020204020204" pitchFamily="34" charset="0"/>
              </a:rPr>
              <a:t>pe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 smtClean="0">
                <a:latin typeface="Corbel" panose="020B0503020204020204" pitchFamily="34" charset="0"/>
              </a:rPr>
              <a:t>zi</a:t>
            </a:r>
            <a:endParaRPr lang="en-US" sz="5400" dirty="0">
              <a:latin typeface="Corbel" panose="020B0503020204020204" pitchFamily="34" charset="0"/>
            </a:endParaRPr>
          </a:p>
          <a:p>
            <a:pPr fontAlgn="base"/>
            <a:r>
              <a:rPr lang="en-US" sz="5400" dirty="0" smtClean="0">
                <a:latin typeface="Corbel" panose="020B0503020204020204" pitchFamily="34" charset="0"/>
              </a:rPr>
              <a:t>3</a:t>
            </a:r>
            <a:r>
              <a:rPr lang="en-US" sz="5400" dirty="0">
                <a:latin typeface="Corbel" panose="020B0503020204020204" pitchFamily="34" charset="0"/>
              </a:rPr>
              <a:t>. 248 </a:t>
            </a:r>
            <a:r>
              <a:rPr lang="ru-RU" sz="5400" dirty="0">
                <a:latin typeface="Corbel" panose="020B0503020204020204" pitchFamily="34" charset="0"/>
              </a:rPr>
              <a:t>лей в день/248 </a:t>
            </a:r>
            <a:r>
              <a:rPr lang="en-US" sz="5400" dirty="0">
                <a:latin typeface="Corbel" panose="020B0503020204020204" pitchFamily="34" charset="0"/>
              </a:rPr>
              <a:t>lei </a:t>
            </a:r>
            <a:r>
              <a:rPr lang="en-US" sz="5400" dirty="0" err="1">
                <a:latin typeface="Corbel" panose="020B0503020204020204" pitchFamily="34" charset="0"/>
              </a:rPr>
              <a:t>pe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 smtClean="0">
                <a:latin typeface="Corbel" panose="020B0503020204020204" pitchFamily="34" charset="0"/>
              </a:rPr>
              <a:t>zi</a:t>
            </a:r>
            <a:endParaRPr lang="en-US" sz="5400" dirty="0">
              <a:latin typeface="Corbel" panose="020B0503020204020204" pitchFamily="34" charset="0"/>
            </a:endParaRPr>
          </a:p>
          <a:p>
            <a:pPr fontAlgn="base"/>
            <a:r>
              <a:rPr lang="en-US" sz="5400" dirty="0" smtClean="0">
                <a:latin typeface="Corbel" panose="020B0503020204020204" pitchFamily="34" charset="0"/>
              </a:rPr>
              <a:t>4</a:t>
            </a:r>
            <a:r>
              <a:rPr lang="en-US" sz="5400" dirty="0">
                <a:latin typeface="Corbel" panose="020B0503020204020204" pitchFamily="34" charset="0"/>
              </a:rPr>
              <a:t>. 420 </a:t>
            </a:r>
            <a:r>
              <a:rPr lang="ru-RU" sz="5400" dirty="0">
                <a:latin typeface="Corbel" panose="020B0503020204020204" pitchFamily="34" charset="0"/>
              </a:rPr>
              <a:t>лей в день/420 </a:t>
            </a:r>
            <a:r>
              <a:rPr lang="en-US" sz="5400" dirty="0">
                <a:latin typeface="Corbel" panose="020B0503020204020204" pitchFamily="34" charset="0"/>
              </a:rPr>
              <a:t>lei </a:t>
            </a:r>
            <a:r>
              <a:rPr lang="en-US" sz="5400" dirty="0" err="1">
                <a:latin typeface="Corbel" panose="020B0503020204020204" pitchFamily="34" charset="0"/>
              </a:rPr>
              <a:t>pe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zi</a:t>
            </a:r>
            <a:endParaRPr lang="en-US" sz="5400" dirty="0">
              <a:latin typeface="Corbel" panose="020B05030202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0" y="1119705"/>
            <a:ext cx="11219180" cy="857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495"/>
            <a:ext cx="2720266" cy="11526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208"/>
            <a:ext cx="2375344" cy="1044142"/>
          </a:xfrm>
          <a:prstGeom prst="rect">
            <a:avLst/>
          </a:prstGeom>
        </p:spPr>
      </p:pic>
      <p:sp>
        <p:nvSpPr>
          <p:cNvPr id="14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5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00876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495"/>
            <a:ext cx="2720266" cy="11526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208"/>
            <a:ext cx="2375344" cy="10441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38" y="3868810"/>
            <a:ext cx="10229248" cy="3864609"/>
          </a:xfrm>
          <a:prstGeom prst="rect">
            <a:avLst/>
          </a:prstGeom>
        </p:spPr>
      </p:pic>
      <p:sp>
        <p:nvSpPr>
          <p:cNvPr id="15" name="Google Shape;117;p9"/>
          <p:cNvSpPr txBox="1"/>
          <p:nvPr/>
        </p:nvSpPr>
        <p:spPr>
          <a:xfrm>
            <a:off x="10450560" y="3990865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en-US" sz="5400" b="1" dirty="0">
                <a:solidFill>
                  <a:schemeClr val="bg1"/>
                </a:solidFill>
                <a:latin typeface="Corbel" panose="020B0503020204020204" pitchFamily="34" charset="0"/>
              </a:rPr>
              <a:t>1. 33 </a:t>
            </a:r>
            <a:r>
              <a:rPr lang="ru-RU" sz="5400" b="1" dirty="0">
                <a:solidFill>
                  <a:schemeClr val="bg1"/>
                </a:solidFill>
                <a:latin typeface="Corbel" panose="020B0503020204020204" pitchFamily="34" charset="0"/>
              </a:rPr>
              <a:t>лея в день/33 </a:t>
            </a:r>
            <a:r>
              <a:rPr lang="en-US" sz="5400" b="1" dirty="0">
                <a:solidFill>
                  <a:schemeClr val="bg1"/>
                </a:solidFill>
                <a:latin typeface="Corbel" panose="020B0503020204020204" pitchFamily="34" charset="0"/>
              </a:rPr>
              <a:t>lei </a:t>
            </a:r>
            <a:r>
              <a:rPr lang="en-US" sz="5400" b="1" dirty="0" err="1">
                <a:solidFill>
                  <a:schemeClr val="bg1"/>
                </a:solidFill>
                <a:latin typeface="Corbel" panose="020B0503020204020204" pitchFamily="34" charset="0"/>
              </a:rPr>
              <a:t>pe</a:t>
            </a:r>
            <a:r>
              <a:rPr lang="en-US" sz="54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Corbel" panose="020B0503020204020204" pitchFamily="34" charset="0"/>
              </a:rPr>
              <a:t>zi</a:t>
            </a:r>
            <a:endParaRPr lang="en-US" sz="54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0" y="1119705"/>
            <a:ext cx="11219180" cy="85724"/>
          </a:xfrm>
          <a:prstGeom prst="rect">
            <a:avLst/>
          </a:prstGeom>
        </p:spPr>
      </p:pic>
      <p:sp>
        <p:nvSpPr>
          <p:cNvPr id="13" name="Google Shape;155;p12"/>
          <p:cNvSpPr txBox="1">
            <a:spLocks/>
          </p:cNvSpPr>
          <p:nvPr/>
        </p:nvSpPr>
        <p:spPr>
          <a:xfrm>
            <a:off x="963075" y="607905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sp>
        <p:nvSpPr>
          <p:cNvPr id="18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5" y="3056684"/>
            <a:ext cx="10058400" cy="544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6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20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o-MO" sz="7200" b="1" dirty="0" smtClean="0">
                <a:latin typeface="Corbel" panose="020B0503020204020204" pitchFamily="34" charset="0"/>
              </a:rPr>
              <a:t>BRAVO</a:t>
            </a:r>
            <a:r>
              <a:rPr lang="ru-RU" sz="7200" b="1" dirty="0" smtClean="0">
                <a:latin typeface="Corbel" panose="020B0503020204020204" pitchFamily="34" charset="0"/>
              </a:rPr>
              <a:t>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208"/>
            <a:ext cx="2375344" cy="10441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495"/>
            <a:ext cx="2720266" cy="115265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405"/>
            <a:ext cx="20104100" cy="9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97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600" b="1" dirty="0">
                <a:latin typeface="Corbel" panose="020B0503020204020204" pitchFamily="34" charset="0"/>
              </a:rPr>
              <a:t>Какие из этих действий, доступные каждому, </a:t>
            </a:r>
            <a:r>
              <a:rPr lang="ru-RU" sz="4600" b="1" dirty="0" smtClean="0">
                <a:latin typeface="Corbel" panose="020B0503020204020204" pitchFamily="34" charset="0"/>
              </a:rPr>
              <a:t>помогают</a:t>
            </a:r>
            <a:endParaRPr lang="en-US" sz="46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600" b="1" dirty="0" smtClean="0">
                <a:latin typeface="Corbel" panose="020B0503020204020204" pitchFamily="34" charset="0"/>
              </a:rPr>
              <a:t>ликвидировать нищету?</a:t>
            </a:r>
            <a:endParaRPr lang="en-US" sz="46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600" b="1" dirty="0" smtClean="0">
                <a:latin typeface="Corbel" panose="020B0503020204020204" pitchFamily="34" charset="0"/>
              </a:rPr>
              <a:t>Care </a:t>
            </a:r>
            <a:r>
              <a:rPr lang="en-US" sz="4600" b="1" dirty="0">
                <a:latin typeface="Corbel" panose="020B0503020204020204" pitchFamily="34" charset="0"/>
              </a:rPr>
              <a:t>din </a:t>
            </a:r>
            <a:r>
              <a:rPr lang="en-US" sz="4600" b="1" dirty="0" err="1">
                <a:latin typeface="Corbel" panose="020B0503020204020204" pitchFamily="34" charset="0"/>
              </a:rPr>
              <a:t>aceste</a:t>
            </a:r>
            <a:r>
              <a:rPr lang="en-US" sz="4600" b="1" dirty="0">
                <a:latin typeface="Corbel" panose="020B0503020204020204" pitchFamily="34" charset="0"/>
              </a:rPr>
              <a:t> </a:t>
            </a:r>
            <a:r>
              <a:rPr lang="en-US" sz="4600" b="1" dirty="0" err="1">
                <a:latin typeface="Corbel" panose="020B0503020204020204" pitchFamily="34" charset="0"/>
              </a:rPr>
              <a:t>acțiuni</a:t>
            </a:r>
            <a:r>
              <a:rPr lang="en-US" sz="4600" b="1" dirty="0">
                <a:latin typeface="Corbel" panose="020B0503020204020204" pitchFamily="34" charset="0"/>
              </a:rPr>
              <a:t>, </a:t>
            </a:r>
            <a:r>
              <a:rPr lang="en-US" sz="4600" b="1" dirty="0" err="1">
                <a:latin typeface="Corbel" panose="020B0503020204020204" pitchFamily="34" charset="0"/>
              </a:rPr>
              <a:t>disponibile</a:t>
            </a:r>
            <a:r>
              <a:rPr lang="en-US" sz="4600" b="1" dirty="0">
                <a:latin typeface="Corbel" panose="020B0503020204020204" pitchFamily="34" charset="0"/>
              </a:rPr>
              <a:t> </a:t>
            </a:r>
            <a:r>
              <a:rPr lang="en-US" sz="4600" b="1" dirty="0" err="1">
                <a:latin typeface="Corbel" panose="020B0503020204020204" pitchFamily="34" charset="0"/>
              </a:rPr>
              <a:t>tuturor</a:t>
            </a:r>
            <a:r>
              <a:rPr lang="en-US" sz="4600" b="1" dirty="0">
                <a:latin typeface="Corbel" panose="020B0503020204020204" pitchFamily="34" charset="0"/>
              </a:rPr>
              <a:t>, </a:t>
            </a:r>
            <a:r>
              <a:rPr lang="en-US" sz="4600" b="1" dirty="0" err="1">
                <a:latin typeface="Corbel" panose="020B0503020204020204" pitchFamily="34" charset="0"/>
              </a:rPr>
              <a:t>ajută</a:t>
            </a:r>
            <a:r>
              <a:rPr lang="en-US" sz="4600" b="1" dirty="0">
                <a:latin typeface="Corbel" panose="020B0503020204020204" pitchFamily="34" charset="0"/>
              </a:rPr>
              <a:t> la </a:t>
            </a:r>
            <a:r>
              <a:rPr lang="en-US" sz="4600" b="1" dirty="0" err="1">
                <a:latin typeface="Corbel" panose="020B0503020204020204" pitchFamily="34" charset="0"/>
              </a:rPr>
              <a:t>eliminarea</a:t>
            </a:r>
            <a:r>
              <a:rPr lang="en-US" sz="4600" b="1" dirty="0">
                <a:latin typeface="Corbel" panose="020B0503020204020204" pitchFamily="34" charset="0"/>
              </a:rPr>
              <a:t> </a:t>
            </a:r>
            <a:r>
              <a:rPr lang="en-US" sz="4600" b="1" dirty="0" err="1" smtClean="0">
                <a:latin typeface="Corbel" panose="020B0503020204020204" pitchFamily="34" charset="0"/>
              </a:rPr>
              <a:t>sărăciei</a:t>
            </a:r>
            <a:r>
              <a:rPr lang="en-US" sz="4600" b="1" dirty="0" smtClean="0">
                <a:latin typeface="Corbel" panose="020B0503020204020204" pitchFamily="34" charset="0"/>
              </a:rPr>
              <a:t>?</a:t>
            </a:r>
          </a:p>
          <a:p>
            <a:pPr fontAlgn="base"/>
            <a:r>
              <a:rPr lang="en-US" sz="4600" dirty="0" smtClean="0">
                <a:latin typeface="Corbel" panose="020B0503020204020204" pitchFamily="34" charset="0"/>
              </a:rPr>
              <a:t>1. </a:t>
            </a:r>
            <a:r>
              <a:rPr lang="ru-RU" sz="4600" dirty="0" smtClean="0">
                <a:latin typeface="Corbel" panose="020B0503020204020204" pitchFamily="34" charset="0"/>
              </a:rPr>
              <a:t>Лайки </a:t>
            </a:r>
            <a:r>
              <a:rPr lang="ru-RU" sz="4600" dirty="0">
                <a:latin typeface="Corbel" panose="020B0503020204020204" pitchFamily="34" charset="0"/>
              </a:rPr>
              <a:t>постов о сборе средств/</a:t>
            </a:r>
            <a:r>
              <a:rPr lang="en-US" sz="4600" dirty="0">
                <a:latin typeface="Corbel" panose="020B0503020204020204" pitchFamily="34" charset="0"/>
              </a:rPr>
              <a:t>Like la </a:t>
            </a:r>
            <a:r>
              <a:rPr lang="en-US" sz="4600" dirty="0" err="1">
                <a:latin typeface="Corbel" panose="020B0503020204020204" pitchFamily="34" charset="0"/>
              </a:rPr>
              <a:t>postările</a:t>
            </a:r>
            <a:r>
              <a:rPr lang="en-US" sz="4600" dirty="0">
                <a:latin typeface="Corbel" panose="020B0503020204020204" pitchFamily="34" charset="0"/>
              </a:rPr>
              <a:t> </a:t>
            </a:r>
            <a:r>
              <a:rPr lang="en-US" sz="4600" dirty="0" err="1">
                <a:latin typeface="Corbel" panose="020B0503020204020204" pitchFamily="34" charset="0"/>
              </a:rPr>
              <a:t>despre</a:t>
            </a:r>
            <a:r>
              <a:rPr lang="en-US" sz="4600" dirty="0">
                <a:latin typeface="Corbel" panose="020B0503020204020204" pitchFamily="34" charset="0"/>
              </a:rPr>
              <a:t> </a:t>
            </a:r>
            <a:r>
              <a:rPr lang="en-US" sz="4600" dirty="0" err="1">
                <a:latin typeface="Corbel" panose="020B0503020204020204" pitchFamily="34" charset="0"/>
              </a:rPr>
              <a:t>strângerea</a:t>
            </a:r>
            <a:r>
              <a:rPr lang="en-US" sz="4600" dirty="0">
                <a:latin typeface="Corbel" panose="020B0503020204020204" pitchFamily="34" charset="0"/>
              </a:rPr>
              <a:t> de </a:t>
            </a:r>
            <a:r>
              <a:rPr lang="en-US" sz="4600" dirty="0" err="1" smtClean="0">
                <a:latin typeface="Corbel" panose="020B0503020204020204" pitchFamily="34" charset="0"/>
              </a:rPr>
              <a:t>fonduri</a:t>
            </a:r>
            <a:endParaRPr lang="en-US" sz="4600" dirty="0">
              <a:latin typeface="Corbel" panose="020B0503020204020204" pitchFamily="34" charset="0"/>
            </a:endParaRPr>
          </a:p>
          <a:p>
            <a:pPr fontAlgn="base"/>
            <a:r>
              <a:rPr lang="en-US" sz="4600" dirty="0" smtClean="0">
                <a:latin typeface="Corbel" panose="020B0503020204020204" pitchFamily="34" charset="0"/>
              </a:rPr>
              <a:t>2</a:t>
            </a:r>
            <a:r>
              <a:rPr lang="en-US" sz="4600" dirty="0">
                <a:latin typeface="Corbel" panose="020B0503020204020204" pitchFamily="34" charset="0"/>
              </a:rPr>
              <a:t>. </a:t>
            </a:r>
            <a:r>
              <a:rPr lang="ru-RU" sz="4600" dirty="0">
                <a:latin typeface="Corbel" panose="020B0503020204020204" pitchFamily="34" charset="0"/>
              </a:rPr>
              <a:t>Требования кассового чека при покупке/</a:t>
            </a:r>
            <a:r>
              <a:rPr lang="en-US" sz="4600" dirty="0" err="1">
                <a:latin typeface="Corbel" panose="020B0503020204020204" pitchFamily="34" charset="0"/>
              </a:rPr>
              <a:t>Cererea</a:t>
            </a:r>
            <a:r>
              <a:rPr lang="en-US" sz="4600" dirty="0">
                <a:latin typeface="Corbel" panose="020B0503020204020204" pitchFamily="34" charset="0"/>
              </a:rPr>
              <a:t> </a:t>
            </a:r>
            <a:r>
              <a:rPr lang="en-US" sz="4600" dirty="0" err="1">
                <a:latin typeface="Corbel" panose="020B0503020204020204" pitchFamily="34" charset="0"/>
              </a:rPr>
              <a:t>bonului</a:t>
            </a:r>
            <a:r>
              <a:rPr lang="en-US" sz="4600" dirty="0">
                <a:latin typeface="Corbel" panose="020B0503020204020204" pitchFamily="34" charset="0"/>
              </a:rPr>
              <a:t> de </a:t>
            </a:r>
            <a:r>
              <a:rPr lang="en-US" sz="4600" dirty="0" err="1">
                <a:latin typeface="Corbel" panose="020B0503020204020204" pitchFamily="34" charset="0"/>
              </a:rPr>
              <a:t>casă</a:t>
            </a:r>
            <a:r>
              <a:rPr lang="en-US" sz="4600" dirty="0">
                <a:latin typeface="Corbel" panose="020B0503020204020204" pitchFamily="34" charset="0"/>
              </a:rPr>
              <a:t> la </a:t>
            </a:r>
            <a:r>
              <a:rPr lang="en-US" sz="4600" dirty="0" err="1" smtClean="0">
                <a:latin typeface="Corbel" panose="020B0503020204020204" pitchFamily="34" charset="0"/>
              </a:rPr>
              <a:t>cumpărături</a:t>
            </a:r>
            <a:endParaRPr lang="en-US" sz="4600" dirty="0">
              <a:latin typeface="Corbel" panose="020B0503020204020204" pitchFamily="34" charset="0"/>
            </a:endParaRPr>
          </a:p>
          <a:p>
            <a:pPr fontAlgn="base"/>
            <a:r>
              <a:rPr lang="en-US" sz="4600" dirty="0" smtClean="0">
                <a:latin typeface="Corbel" panose="020B0503020204020204" pitchFamily="34" charset="0"/>
              </a:rPr>
              <a:t>3</a:t>
            </a:r>
            <a:r>
              <a:rPr lang="en-US" sz="4600" dirty="0">
                <a:latin typeface="Corbel" panose="020B0503020204020204" pitchFamily="34" charset="0"/>
              </a:rPr>
              <a:t>. </a:t>
            </a:r>
            <a:r>
              <a:rPr lang="ru-RU" sz="4600" dirty="0">
                <a:latin typeface="Corbel" panose="020B0503020204020204" pitchFamily="34" charset="0"/>
              </a:rPr>
              <a:t>Переход улицы на зелёный свет светофора/</a:t>
            </a:r>
            <a:r>
              <a:rPr lang="en-US" sz="4600" dirty="0" err="1">
                <a:latin typeface="Corbel" panose="020B0503020204020204" pitchFamily="34" charset="0"/>
              </a:rPr>
              <a:t>Traversarea</a:t>
            </a:r>
            <a:r>
              <a:rPr lang="en-US" sz="4600" dirty="0">
                <a:latin typeface="Corbel" panose="020B0503020204020204" pitchFamily="34" charset="0"/>
              </a:rPr>
              <a:t> </a:t>
            </a:r>
            <a:r>
              <a:rPr lang="en-US" sz="4600" dirty="0" err="1">
                <a:latin typeface="Corbel" panose="020B0503020204020204" pitchFamily="34" charset="0"/>
              </a:rPr>
              <a:t>străzii</a:t>
            </a:r>
            <a:r>
              <a:rPr lang="en-US" sz="4600" dirty="0">
                <a:latin typeface="Corbel" panose="020B0503020204020204" pitchFamily="34" charset="0"/>
              </a:rPr>
              <a:t> la </a:t>
            </a:r>
            <a:r>
              <a:rPr lang="en-US" sz="4600" dirty="0" err="1">
                <a:latin typeface="Corbel" panose="020B0503020204020204" pitchFamily="34" charset="0"/>
              </a:rPr>
              <a:t>semnalul</a:t>
            </a:r>
            <a:r>
              <a:rPr lang="en-US" sz="4600" dirty="0">
                <a:latin typeface="Corbel" panose="020B0503020204020204" pitchFamily="34" charset="0"/>
              </a:rPr>
              <a:t> </a:t>
            </a:r>
            <a:r>
              <a:rPr lang="en-US" sz="4600" dirty="0" err="1">
                <a:latin typeface="Corbel" panose="020B0503020204020204" pitchFamily="34" charset="0"/>
              </a:rPr>
              <a:t>verde</a:t>
            </a:r>
            <a:r>
              <a:rPr lang="en-US" sz="4600" dirty="0">
                <a:latin typeface="Corbel" panose="020B0503020204020204" pitchFamily="34" charset="0"/>
              </a:rPr>
              <a:t> al </a:t>
            </a:r>
            <a:r>
              <a:rPr lang="en-US" sz="4600" dirty="0" err="1" smtClean="0">
                <a:latin typeface="Corbel" panose="020B0503020204020204" pitchFamily="34" charset="0"/>
              </a:rPr>
              <a:t>semaforului</a:t>
            </a:r>
            <a:r>
              <a:rPr lang="en-US" sz="4600" dirty="0" smtClean="0">
                <a:latin typeface="Corbel" panose="020B0503020204020204" pitchFamily="34" charset="0"/>
              </a:rPr>
              <a:t>.</a:t>
            </a:r>
          </a:p>
          <a:p>
            <a:pPr fontAlgn="base"/>
            <a:r>
              <a:rPr lang="en-US" sz="4600" dirty="0" smtClean="0">
                <a:latin typeface="Corbel" panose="020B0503020204020204" pitchFamily="34" charset="0"/>
              </a:rPr>
              <a:t>4</a:t>
            </a:r>
            <a:r>
              <a:rPr lang="en-US" sz="4600" dirty="0">
                <a:latin typeface="Corbel" panose="020B0503020204020204" pitchFamily="34" charset="0"/>
              </a:rPr>
              <a:t>. </a:t>
            </a:r>
            <a:r>
              <a:rPr lang="ru-RU" sz="4600" dirty="0">
                <a:latin typeface="Corbel" panose="020B0503020204020204" pitchFamily="34" charset="0"/>
              </a:rPr>
              <a:t>Просмотр социальной рекламы о борьбе с нищетой/</a:t>
            </a:r>
            <a:r>
              <a:rPr lang="en-US" sz="4600" dirty="0" err="1">
                <a:latin typeface="Corbel" panose="020B0503020204020204" pitchFamily="34" charset="0"/>
              </a:rPr>
              <a:t>Vizionarea</a:t>
            </a:r>
            <a:r>
              <a:rPr lang="en-US" sz="4600" dirty="0">
                <a:latin typeface="Corbel" panose="020B0503020204020204" pitchFamily="34" charset="0"/>
              </a:rPr>
              <a:t> </a:t>
            </a:r>
            <a:r>
              <a:rPr lang="en-US" sz="4600" dirty="0" err="1">
                <a:latin typeface="Corbel" panose="020B0503020204020204" pitchFamily="34" charset="0"/>
              </a:rPr>
              <a:t>publicității</a:t>
            </a:r>
            <a:r>
              <a:rPr lang="en-US" sz="4600" dirty="0">
                <a:latin typeface="Corbel" panose="020B0503020204020204" pitchFamily="34" charset="0"/>
              </a:rPr>
              <a:t> </a:t>
            </a:r>
            <a:r>
              <a:rPr lang="en-US" sz="4600" dirty="0" err="1">
                <a:latin typeface="Corbel" panose="020B0503020204020204" pitchFamily="34" charset="0"/>
              </a:rPr>
              <a:t>sociale</a:t>
            </a:r>
            <a:r>
              <a:rPr lang="en-US" sz="4600" dirty="0">
                <a:latin typeface="Corbel" panose="020B0503020204020204" pitchFamily="34" charset="0"/>
              </a:rPr>
              <a:t> </a:t>
            </a:r>
            <a:r>
              <a:rPr lang="en-US" sz="4600" dirty="0" err="1">
                <a:latin typeface="Corbel" panose="020B0503020204020204" pitchFamily="34" charset="0"/>
              </a:rPr>
              <a:t>despre</a:t>
            </a:r>
            <a:r>
              <a:rPr lang="en-US" sz="4600" dirty="0">
                <a:latin typeface="Corbel" panose="020B0503020204020204" pitchFamily="34" charset="0"/>
              </a:rPr>
              <a:t> </a:t>
            </a:r>
            <a:r>
              <a:rPr lang="en-US" sz="4600" dirty="0" err="1">
                <a:latin typeface="Corbel" panose="020B0503020204020204" pitchFamily="34" charset="0"/>
              </a:rPr>
              <a:t>lupta</a:t>
            </a:r>
            <a:r>
              <a:rPr lang="en-US" sz="4600" dirty="0">
                <a:latin typeface="Corbel" panose="020B0503020204020204" pitchFamily="34" charset="0"/>
              </a:rPr>
              <a:t> cu </a:t>
            </a:r>
            <a:r>
              <a:rPr lang="en-US" sz="4600" dirty="0" err="1">
                <a:latin typeface="Corbel" panose="020B0503020204020204" pitchFamily="34" charset="0"/>
              </a:rPr>
              <a:t>sărăcia</a:t>
            </a:r>
            <a:endParaRPr lang="en-US" sz="4600" dirty="0">
              <a:latin typeface="Corbel" panose="020B05030202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0" y="1119705"/>
            <a:ext cx="11219180" cy="857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495"/>
            <a:ext cx="2720266" cy="11526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208"/>
            <a:ext cx="2375344" cy="1044142"/>
          </a:xfrm>
          <a:prstGeom prst="rect">
            <a:avLst/>
          </a:prstGeom>
        </p:spPr>
      </p:pic>
      <p:sp>
        <p:nvSpPr>
          <p:cNvPr id="14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1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5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495"/>
            <a:ext cx="2720266" cy="11526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208"/>
            <a:ext cx="2375344" cy="10441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38" y="3868810"/>
            <a:ext cx="10229248" cy="3864609"/>
          </a:xfrm>
          <a:prstGeom prst="rect">
            <a:avLst/>
          </a:prstGeom>
        </p:spPr>
      </p:pic>
      <p:sp>
        <p:nvSpPr>
          <p:cNvPr id="15" name="Google Shape;117;p9"/>
          <p:cNvSpPr txBox="1"/>
          <p:nvPr/>
        </p:nvSpPr>
        <p:spPr>
          <a:xfrm>
            <a:off x="10450560" y="3990865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en-US" sz="4000" b="1" dirty="0">
                <a:solidFill>
                  <a:schemeClr val="bg1"/>
                </a:solidFill>
                <a:latin typeface="Corbel" panose="020B0503020204020204" pitchFamily="34" charset="0"/>
              </a:rPr>
              <a:t>2. </a:t>
            </a:r>
            <a:r>
              <a:rPr lang="ru-RU" sz="4000" b="1" dirty="0">
                <a:solidFill>
                  <a:schemeClr val="bg1"/>
                </a:solidFill>
                <a:latin typeface="Corbel" panose="020B0503020204020204" pitchFamily="34" charset="0"/>
              </a:rPr>
              <a:t>Требования кассового чека при покупке/</a:t>
            </a:r>
            <a:r>
              <a:rPr lang="en-US" sz="4000" b="1" dirty="0" err="1">
                <a:solidFill>
                  <a:schemeClr val="bg1"/>
                </a:solidFill>
                <a:latin typeface="Corbel" panose="020B0503020204020204" pitchFamily="34" charset="0"/>
              </a:rPr>
              <a:t>Cererea</a:t>
            </a:r>
            <a:r>
              <a:rPr lang="en-US" sz="40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orbel" panose="020B0503020204020204" pitchFamily="34" charset="0"/>
              </a:rPr>
              <a:t>bonului</a:t>
            </a:r>
            <a:r>
              <a:rPr lang="en-US" sz="4000" b="1" dirty="0">
                <a:solidFill>
                  <a:schemeClr val="bg1"/>
                </a:solidFill>
                <a:latin typeface="Corbel" panose="020B0503020204020204" pitchFamily="34" charset="0"/>
              </a:rPr>
              <a:t> de </a:t>
            </a:r>
            <a:r>
              <a:rPr lang="en-US" sz="4000" b="1" dirty="0" err="1">
                <a:solidFill>
                  <a:schemeClr val="bg1"/>
                </a:solidFill>
                <a:latin typeface="Corbel" panose="020B0503020204020204" pitchFamily="34" charset="0"/>
              </a:rPr>
              <a:t>casă</a:t>
            </a:r>
            <a:r>
              <a:rPr lang="en-US" sz="4000" b="1" dirty="0">
                <a:solidFill>
                  <a:schemeClr val="bg1"/>
                </a:solidFill>
                <a:latin typeface="Corbel" panose="020B0503020204020204" pitchFamily="34" charset="0"/>
              </a:rPr>
              <a:t> la </a:t>
            </a:r>
            <a:r>
              <a:rPr lang="en-US" sz="4000" b="1" dirty="0" err="1">
                <a:solidFill>
                  <a:schemeClr val="bg1"/>
                </a:solidFill>
                <a:latin typeface="Corbel" panose="020B0503020204020204" pitchFamily="34" charset="0"/>
              </a:rPr>
              <a:t>cumpărături</a:t>
            </a:r>
            <a:endParaRPr lang="en-US" sz="40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0" y="1119705"/>
            <a:ext cx="11219180" cy="85724"/>
          </a:xfrm>
          <a:prstGeom prst="rect">
            <a:avLst/>
          </a:prstGeom>
        </p:spPr>
      </p:pic>
      <p:sp>
        <p:nvSpPr>
          <p:cNvPr id="13" name="Google Shape;155;p12"/>
          <p:cNvSpPr txBox="1">
            <a:spLocks/>
          </p:cNvSpPr>
          <p:nvPr/>
        </p:nvSpPr>
        <p:spPr>
          <a:xfrm>
            <a:off x="963075" y="607905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1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sp>
        <p:nvSpPr>
          <p:cNvPr id="18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08" y="2463253"/>
            <a:ext cx="9426986" cy="575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6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300" dirty="0">
                <a:latin typeface="Corbel" panose="020B0503020204020204" pitchFamily="34" charset="0"/>
              </a:rPr>
              <a:t>ЮНИСЕФ опубликовало видео, где множество людей пели о мире </a:t>
            </a:r>
            <a:r>
              <a:rPr lang="ru-RU" sz="4300" dirty="0" smtClean="0">
                <a:latin typeface="Corbel" panose="020B0503020204020204" pitchFamily="34" charset="0"/>
              </a:rPr>
              <a:t>без</a:t>
            </a:r>
            <a:endParaRPr lang="en-US" sz="43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300" dirty="0" smtClean="0">
                <a:latin typeface="Corbel" panose="020B0503020204020204" pitchFamily="34" charset="0"/>
              </a:rPr>
              <a:t>войны </a:t>
            </a:r>
            <a:r>
              <a:rPr lang="ru-RU" sz="4300" dirty="0">
                <a:latin typeface="Corbel" panose="020B0503020204020204" pitchFamily="34" charset="0"/>
              </a:rPr>
              <a:t>и нищеты. На одном из кадров можно увидеть </a:t>
            </a:r>
            <a:r>
              <a:rPr lang="ru-RU" sz="4300" dirty="0" err="1">
                <a:latin typeface="Corbel" panose="020B0503020204020204" pitchFamily="34" charset="0"/>
              </a:rPr>
              <a:t>Саманту</a:t>
            </a:r>
            <a:r>
              <a:rPr lang="ru-RU" sz="4300" dirty="0">
                <a:latin typeface="Corbel" panose="020B0503020204020204" pitchFamily="34" charset="0"/>
              </a:rPr>
              <a:t> </a:t>
            </a:r>
            <a:endParaRPr lang="en-US" sz="43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300" dirty="0" err="1" smtClean="0">
                <a:latin typeface="Corbel" panose="020B0503020204020204" pitchFamily="34" charset="0"/>
              </a:rPr>
              <a:t>Кристофоретти</a:t>
            </a:r>
            <a:r>
              <a:rPr lang="ru-RU" sz="4300" dirty="0">
                <a:latin typeface="Corbel" panose="020B0503020204020204" pitchFamily="34" charset="0"/>
              </a:rPr>
              <a:t>, за спиной которой видна темнота и огромный голубой шар. </a:t>
            </a:r>
            <a:endParaRPr lang="en-US" sz="43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300" b="1" dirty="0" smtClean="0">
                <a:latin typeface="Corbel" panose="020B0503020204020204" pitchFamily="34" charset="0"/>
              </a:rPr>
              <a:t>Кто </a:t>
            </a:r>
            <a:r>
              <a:rPr lang="ru-RU" sz="4300" b="1" dirty="0" err="1">
                <a:latin typeface="Corbel" panose="020B0503020204020204" pitchFamily="34" charset="0"/>
              </a:rPr>
              <a:t>Саманта</a:t>
            </a:r>
            <a:r>
              <a:rPr lang="ru-RU" sz="4300" b="1" dirty="0">
                <a:latin typeface="Corbel" panose="020B0503020204020204" pitchFamily="34" charset="0"/>
              </a:rPr>
              <a:t> по </a:t>
            </a:r>
            <a:r>
              <a:rPr lang="ru-RU" sz="4300" b="1" dirty="0" smtClean="0">
                <a:latin typeface="Corbel" panose="020B0503020204020204" pitchFamily="34" charset="0"/>
              </a:rPr>
              <a:t>профессии?</a:t>
            </a:r>
            <a:endParaRPr lang="en-US" sz="4300" b="1" dirty="0">
              <a:latin typeface="Corbel" panose="020B0503020204020204" pitchFamily="34" charset="0"/>
            </a:endParaRPr>
          </a:p>
          <a:p>
            <a:pPr fontAlgn="base"/>
            <a:r>
              <a:rPr lang="en-US" sz="4300" dirty="0" smtClean="0">
                <a:latin typeface="Corbel" panose="020B0503020204020204" pitchFamily="34" charset="0"/>
              </a:rPr>
              <a:t>UNICEF </a:t>
            </a:r>
            <a:r>
              <a:rPr lang="en-US" sz="4300" dirty="0">
                <a:latin typeface="Corbel" panose="020B0503020204020204" pitchFamily="34" charset="0"/>
              </a:rPr>
              <a:t>a </a:t>
            </a:r>
            <a:r>
              <a:rPr lang="en-US" sz="4300" dirty="0" err="1">
                <a:latin typeface="Corbel" panose="020B0503020204020204" pitchFamily="34" charset="0"/>
              </a:rPr>
              <a:t>publicat</a:t>
            </a:r>
            <a:r>
              <a:rPr lang="en-US" sz="4300" dirty="0">
                <a:latin typeface="Corbel" panose="020B0503020204020204" pitchFamily="34" charset="0"/>
              </a:rPr>
              <a:t> un video, </a:t>
            </a:r>
            <a:r>
              <a:rPr lang="en-US" sz="4300" dirty="0" err="1">
                <a:latin typeface="Corbel" panose="020B0503020204020204" pitchFamily="34" charset="0"/>
              </a:rPr>
              <a:t>în</a:t>
            </a:r>
            <a:r>
              <a:rPr lang="en-US" sz="4300" dirty="0">
                <a:latin typeface="Corbel" panose="020B0503020204020204" pitchFamily="34" charset="0"/>
              </a:rPr>
              <a:t> care </a:t>
            </a:r>
            <a:r>
              <a:rPr lang="en-US" sz="4300" dirty="0" err="1">
                <a:latin typeface="Corbel" panose="020B0503020204020204" pitchFamily="34" charset="0"/>
              </a:rPr>
              <a:t>mai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multe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persoane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cântă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despre</a:t>
            </a:r>
            <a:r>
              <a:rPr lang="en-US" sz="4300" dirty="0">
                <a:latin typeface="Corbel" panose="020B0503020204020204" pitchFamily="34" charset="0"/>
              </a:rPr>
              <a:t> o </a:t>
            </a:r>
            <a:r>
              <a:rPr lang="en-US" sz="4300" dirty="0" err="1">
                <a:latin typeface="Corbel" panose="020B0503020204020204" pitchFamily="34" charset="0"/>
              </a:rPr>
              <a:t>lume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 smtClean="0">
                <a:latin typeface="Corbel" panose="020B0503020204020204" pitchFamily="34" charset="0"/>
              </a:rPr>
              <a:t>fără</a:t>
            </a:r>
            <a:endParaRPr lang="en-US" sz="4300" dirty="0">
              <a:latin typeface="Corbel" panose="020B0503020204020204" pitchFamily="34" charset="0"/>
            </a:endParaRPr>
          </a:p>
          <a:p>
            <a:pPr fontAlgn="base"/>
            <a:r>
              <a:rPr lang="en-US" sz="4300" dirty="0" smtClean="0">
                <a:latin typeface="Corbel" panose="020B0503020204020204" pitchFamily="34" charset="0"/>
              </a:rPr>
              <a:t>de </a:t>
            </a:r>
            <a:r>
              <a:rPr lang="en-US" sz="4300" dirty="0" err="1">
                <a:latin typeface="Corbel" panose="020B0503020204020204" pitchFamily="34" charset="0"/>
              </a:rPr>
              <a:t>război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și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sărăcie</a:t>
            </a:r>
            <a:r>
              <a:rPr lang="en-US" sz="4300" dirty="0">
                <a:latin typeface="Corbel" panose="020B0503020204020204" pitchFamily="34" charset="0"/>
              </a:rPr>
              <a:t>. </a:t>
            </a:r>
            <a:r>
              <a:rPr lang="en-US" sz="4300" dirty="0" err="1">
                <a:latin typeface="Corbel" panose="020B0503020204020204" pitchFamily="34" charset="0"/>
              </a:rPr>
              <a:t>Într</a:t>
            </a:r>
            <a:r>
              <a:rPr lang="en-US" sz="4300" dirty="0">
                <a:latin typeface="Corbel" panose="020B0503020204020204" pitchFamily="34" charset="0"/>
              </a:rPr>
              <a:t>-un moment al </a:t>
            </a:r>
            <a:r>
              <a:rPr lang="en-US" sz="4300" dirty="0" err="1">
                <a:latin typeface="Corbel" panose="020B0503020204020204" pitchFamily="34" charset="0"/>
              </a:rPr>
              <a:t>acestuia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apare</a:t>
            </a:r>
            <a:r>
              <a:rPr lang="en-US" sz="4300" dirty="0">
                <a:latin typeface="Corbel" panose="020B0503020204020204" pitchFamily="34" charset="0"/>
              </a:rPr>
              <a:t> Samantha </a:t>
            </a:r>
            <a:r>
              <a:rPr lang="en-US" sz="4300" dirty="0" err="1">
                <a:latin typeface="Corbel" panose="020B0503020204020204" pitchFamily="34" charset="0"/>
              </a:rPr>
              <a:t>Cristoforetti</a:t>
            </a:r>
            <a:r>
              <a:rPr lang="en-US" sz="4300" dirty="0">
                <a:latin typeface="Corbel" panose="020B0503020204020204" pitchFamily="34" charset="0"/>
              </a:rPr>
              <a:t>, </a:t>
            </a:r>
            <a:r>
              <a:rPr lang="en-US" sz="4300" dirty="0" err="1" smtClean="0">
                <a:latin typeface="Corbel" panose="020B0503020204020204" pitchFamily="34" charset="0"/>
              </a:rPr>
              <a:t>în</a:t>
            </a:r>
            <a:endParaRPr lang="en-US" sz="4300" dirty="0">
              <a:latin typeface="Corbel" panose="020B0503020204020204" pitchFamily="34" charset="0"/>
            </a:endParaRPr>
          </a:p>
          <a:p>
            <a:pPr fontAlgn="base"/>
            <a:r>
              <a:rPr lang="en-US" sz="4300" dirty="0" err="1" smtClean="0">
                <a:latin typeface="Corbel" panose="020B0503020204020204" pitchFamily="34" charset="0"/>
              </a:rPr>
              <a:t>spatele</a:t>
            </a:r>
            <a:r>
              <a:rPr lang="en-US" sz="4300" dirty="0" smtClean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căreia</a:t>
            </a:r>
            <a:r>
              <a:rPr lang="en-US" sz="4300" dirty="0">
                <a:latin typeface="Corbel" panose="020B0503020204020204" pitchFamily="34" charset="0"/>
              </a:rPr>
              <a:t> e </a:t>
            </a:r>
            <a:r>
              <a:rPr lang="en-US" sz="4300" dirty="0" err="1">
                <a:latin typeface="Corbel" panose="020B0503020204020204" pitchFamily="34" charset="0"/>
              </a:rPr>
              <a:t>întuneric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și</a:t>
            </a:r>
            <a:r>
              <a:rPr lang="en-US" sz="4300" dirty="0">
                <a:latin typeface="Corbel" panose="020B0503020204020204" pitchFamily="34" charset="0"/>
              </a:rPr>
              <a:t> se </a:t>
            </a:r>
            <a:r>
              <a:rPr lang="en-US" sz="4300" dirty="0" err="1">
                <a:latin typeface="Corbel" panose="020B0503020204020204" pitchFamily="34" charset="0"/>
              </a:rPr>
              <a:t>vede</a:t>
            </a:r>
            <a:r>
              <a:rPr lang="en-US" sz="4300" dirty="0">
                <a:latin typeface="Corbel" panose="020B0503020204020204" pitchFamily="34" charset="0"/>
              </a:rPr>
              <a:t> o </a:t>
            </a:r>
            <a:r>
              <a:rPr lang="en-US" sz="4300" dirty="0" err="1">
                <a:latin typeface="Corbel" panose="020B0503020204020204" pitchFamily="34" charset="0"/>
              </a:rPr>
              <a:t>sferă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albastră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imensă</a:t>
            </a:r>
            <a:r>
              <a:rPr lang="en-US" sz="4300" dirty="0">
                <a:latin typeface="Corbel" panose="020B0503020204020204" pitchFamily="34" charset="0"/>
              </a:rPr>
              <a:t>. </a:t>
            </a:r>
            <a:r>
              <a:rPr lang="en-US" sz="4300" b="1" dirty="0">
                <a:latin typeface="Corbel" panose="020B0503020204020204" pitchFamily="34" charset="0"/>
              </a:rPr>
              <a:t>Care e </a:t>
            </a:r>
            <a:r>
              <a:rPr lang="en-US" sz="4300" b="1" dirty="0" err="1" smtClean="0">
                <a:latin typeface="Corbel" panose="020B0503020204020204" pitchFamily="34" charset="0"/>
              </a:rPr>
              <a:t>profesia</a:t>
            </a:r>
            <a:endParaRPr lang="en-US" sz="4300" b="1" dirty="0">
              <a:latin typeface="Corbel" panose="020B0503020204020204" pitchFamily="34" charset="0"/>
            </a:endParaRPr>
          </a:p>
          <a:p>
            <a:pPr fontAlgn="base"/>
            <a:r>
              <a:rPr lang="en-US" sz="4300" b="1" dirty="0" err="1" smtClean="0">
                <a:latin typeface="Corbel" panose="020B0503020204020204" pitchFamily="34" charset="0"/>
              </a:rPr>
              <a:t>Samanthei</a:t>
            </a:r>
            <a:r>
              <a:rPr lang="en-US" sz="4300" b="1" dirty="0">
                <a:latin typeface="Corbel" panose="020B0503020204020204" pitchFamily="34" charset="0"/>
              </a:rPr>
              <a:t>? </a:t>
            </a:r>
            <a:endParaRPr lang="en-US" sz="43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300" dirty="0" smtClean="0">
                <a:latin typeface="Corbel" panose="020B0503020204020204" pitchFamily="34" charset="0"/>
              </a:rPr>
              <a:t>1. </a:t>
            </a:r>
            <a:r>
              <a:rPr lang="ru-RU" sz="4300" dirty="0" smtClean="0">
                <a:latin typeface="Corbel" panose="020B0503020204020204" pitchFamily="34" charset="0"/>
              </a:rPr>
              <a:t>Кондитер/</a:t>
            </a:r>
            <a:r>
              <a:rPr lang="en-US" sz="4300" dirty="0" err="1" smtClean="0">
                <a:latin typeface="Corbel" panose="020B0503020204020204" pitchFamily="34" charset="0"/>
              </a:rPr>
              <a:t>Cofetar</a:t>
            </a:r>
            <a:endParaRPr lang="en-US" sz="4300" dirty="0">
              <a:latin typeface="Corbel" panose="020B0503020204020204" pitchFamily="34" charset="0"/>
            </a:endParaRPr>
          </a:p>
          <a:p>
            <a:pPr fontAlgn="base"/>
            <a:r>
              <a:rPr lang="en-US" sz="4300" dirty="0" smtClean="0">
                <a:latin typeface="Corbel" panose="020B0503020204020204" pitchFamily="34" charset="0"/>
              </a:rPr>
              <a:t>2</a:t>
            </a:r>
            <a:r>
              <a:rPr lang="en-US" sz="4300" dirty="0">
                <a:latin typeface="Corbel" panose="020B0503020204020204" pitchFamily="34" charset="0"/>
              </a:rPr>
              <a:t>. </a:t>
            </a:r>
            <a:r>
              <a:rPr lang="ru-RU" sz="4300" dirty="0">
                <a:latin typeface="Corbel" panose="020B0503020204020204" pitchFamily="34" charset="0"/>
              </a:rPr>
              <a:t>Учитель географии/</a:t>
            </a:r>
            <a:r>
              <a:rPr lang="en-US" sz="4300" dirty="0" err="1">
                <a:latin typeface="Corbel" panose="020B0503020204020204" pitchFamily="34" charset="0"/>
              </a:rPr>
              <a:t>Profesor</a:t>
            </a:r>
            <a:r>
              <a:rPr lang="en-US" sz="4300" dirty="0">
                <a:latin typeface="Corbel" panose="020B0503020204020204" pitchFamily="34" charset="0"/>
              </a:rPr>
              <a:t> de </a:t>
            </a:r>
            <a:r>
              <a:rPr lang="en-US" sz="4300" dirty="0" err="1" smtClean="0">
                <a:latin typeface="Corbel" panose="020B0503020204020204" pitchFamily="34" charset="0"/>
              </a:rPr>
              <a:t>geografie</a:t>
            </a:r>
            <a:endParaRPr lang="en-US" sz="4300" dirty="0">
              <a:latin typeface="Corbel" panose="020B0503020204020204" pitchFamily="34" charset="0"/>
            </a:endParaRPr>
          </a:p>
          <a:p>
            <a:pPr fontAlgn="base"/>
            <a:r>
              <a:rPr lang="en-US" sz="4300" dirty="0" smtClean="0">
                <a:latin typeface="Corbel" panose="020B0503020204020204" pitchFamily="34" charset="0"/>
              </a:rPr>
              <a:t>3</a:t>
            </a:r>
            <a:r>
              <a:rPr lang="en-US" sz="4300" dirty="0">
                <a:latin typeface="Corbel" panose="020B0503020204020204" pitchFamily="34" charset="0"/>
              </a:rPr>
              <a:t>. </a:t>
            </a:r>
            <a:r>
              <a:rPr lang="ru-RU" sz="4300" dirty="0">
                <a:latin typeface="Corbel" panose="020B0503020204020204" pitchFamily="34" charset="0"/>
              </a:rPr>
              <a:t>Космонавт/</a:t>
            </a:r>
            <a:r>
              <a:rPr lang="en-US" sz="4300" dirty="0" smtClean="0">
                <a:latin typeface="Corbel" panose="020B0503020204020204" pitchFamily="34" charset="0"/>
              </a:rPr>
              <a:t>Astronaut</a:t>
            </a:r>
          </a:p>
          <a:p>
            <a:pPr fontAlgn="base"/>
            <a:r>
              <a:rPr lang="en-US" sz="4300" dirty="0" smtClean="0">
                <a:latin typeface="Corbel" panose="020B0503020204020204" pitchFamily="34" charset="0"/>
              </a:rPr>
              <a:t>4</a:t>
            </a:r>
            <a:r>
              <a:rPr lang="en-US" sz="4300" dirty="0">
                <a:latin typeface="Corbel" panose="020B0503020204020204" pitchFamily="34" charset="0"/>
              </a:rPr>
              <a:t>. </a:t>
            </a:r>
            <a:r>
              <a:rPr lang="ru-RU" sz="4300" dirty="0">
                <a:latin typeface="Corbel" panose="020B0503020204020204" pitchFamily="34" charset="0"/>
              </a:rPr>
              <a:t>Сторож/</a:t>
            </a:r>
            <a:r>
              <a:rPr lang="en-US" sz="4300" dirty="0" err="1">
                <a:latin typeface="Corbel" panose="020B0503020204020204" pitchFamily="34" charset="0"/>
              </a:rPr>
              <a:t>Paznic</a:t>
            </a:r>
            <a:endParaRPr lang="en-US" sz="4300" dirty="0">
              <a:latin typeface="Corbel" panose="020B05030202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0" y="1119705"/>
            <a:ext cx="11219180" cy="857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495"/>
            <a:ext cx="2720266" cy="11526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208"/>
            <a:ext cx="2375344" cy="1044142"/>
          </a:xfrm>
          <a:prstGeom prst="rect">
            <a:avLst/>
          </a:prstGeom>
        </p:spPr>
      </p:pic>
      <p:sp>
        <p:nvSpPr>
          <p:cNvPr id="14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5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41789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495"/>
            <a:ext cx="2720266" cy="11526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208"/>
            <a:ext cx="2375344" cy="10441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38" y="3868810"/>
            <a:ext cx="10229248" cy="3864609"/>
          </a:xfrm>
          <a:prstGeom prst="rect">
            <a:avLst/>
          </a:prstGeom>
        </p:spPr>
      </p:pic>
      <p:sp>
        <p:nvSpPr>
          <p:cNvPr id="15" name="Google Shape;117;p9"/>
          <p:cNvSpPr txBox="1"/>
          <p:nvPr/>
        </p:nvSpPr>
        <p:spPr>
          <a:xfrm>
            <a:off x="10450560" y="3990865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en-US" sz="5400" b="1" dirty="0">
                <a:solidFill>
                  <a:schemeClr val="bg1"/>
                </a:solidFill>
                <a:latin typeface="Corbel" panose="020B0503020204020204" pitchFamily="34" charset="0"/>
              </a:rPr>
              <a:t>3. </a:t>
            </a:r>
            <a:r>
              <a:rPr lang="ru-RU" sz="5400" b="1" dirty="0">
                <a:solidFill>
                  <a:schemeClr val="bg1"/>
                </a:solidFill>
                <a:latin typeface="Corbel" panose="020B0503020204020204" pitchFamily="34" charset="0"/>
              </a:rPr>
              <a:t>Космонавт/</a:t>
            </a:r>
            <a:r>
              <a:rPr lang="en-US" sz="5400" b="1" dirty="0">
                <a:solidFill>
                  <a:schemeClr val="bg1"/>
                </a:solidFill>
                <a:latin typeface="Corbel" panose="020B0503020204020204" pitchFamily="34" charset="0"/>
              </a:rPr>
              <a:t>Astronaut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0" y="1119705"/>
            <a:ext cx="11219180" cy="85724"/>
          </a:xfrm>
          <a:prstGeom prst="rect">
            <a:avLst/>
          </a:prstGeom>
        </p:spPr>
      </p:pic>
      <p:sp>
        <p:nvSpPr>
          <p:cNvPr id="13" name="Google Shape;155;p12"/>
          <p:cNvSpPr txBox="1">
            <a:spLocks/>
          </p:cNvSpPr>
          <p:nvPr/>
        </p:nvSpPr>
        <p:spPr>
          <a:xfrm>
            <a:off x="963075" y="607905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sp>
        <p:nvSpPr>
          <p:cNvPr id="18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08" y="2406120"/>
            <a:ext cx="8167322" cy="702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13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3600" i="1" dirty="0">
                <a:latin typeface="Corbel" panose="020B0503020204020204" pitchFamily="34" charset="0"/>
              </a:rPr>
              <a:t>Внимание! В этом вопросе может быть больше правильных вариантов ответа, или </a:t>
            </a:r>
            <a:r>
              <a:rPr lang="ru-RU" sz="3600" i="1" dirty="0" smtClean="0">
                <a:latin typeface="Corbel" panose="020B0503020204020204" pitchFamily="34" charset="0"/>
              </a:rPr>
              <a:t>не</a:t>
            </a:r>
            <a:endParaRPr lang="en-US" sz="36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3600" i="1" dirty="0" smtClean="0">
                <a:latin typeface="Corbel" panose="020B0503020204020204" pitchFamily="34" charset="0"/>
              </a:rPr>
              <a:t>быть </a:t>
            </a:r>
            <a:r>
              <a:rPr lang="ru-RU" sz="3600" i="1" dirty="0">
                <a:latin typeface="Corbel" panose="020B0503020204020204" pitchFamily="34" charset="0"/>
              </a:rPr>
              <a:t>их вовсе. Если вариантов больше одного, выберите все </a:t>
            </a:r>
            <a:r>
              <a:rPr lang="ru-RU" sz="3600" i="1" dirty="0" smtClean="0">
                <a:latin typeface="Corbel" panose="020B0503020204020204" pitchFamily="34" charset="0"/>
              </a:rPr>
              <a:t>правильные.</a:t>
            </a:r>
            <a:endParaRPr lang="en-US" sz="36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3600" b="1" dirty="0" smtClean="0">
                <a:latin typeface="Corbel" panose="020B0503020204020204" pitchFamily="34" charset="0"/>
              </a:rPr>
              <a:t>Чтобы </a:t>
            </a:r>
            <a:r>
              <a:rPr lang="ru-RU" sz="3600" b="1" dirty="0">
                <a:latin typeface="Corbel" panose="020B0503020204020204" pitchFamily="34" charset="0"/>
              </a:rPr>
              <a:t>ликвидировать нищету среди </a:t>
            </a:r>
            <a:r>
              <a:rPr lang="ru-RU" sz="3600" b="1" dirty="0" smtClean="0">
                <a:latin typeface="Corbel" panose="020B0503020204020204" pitchFamily="34" charset="0"/>
              </a:rPr>
              <a:t>нацменьшинств</a:t>
            </a:r>
            <a:r>
              <a:rPr lang="ru-RU" sz="3600" b="1" dirty="0">
                <a:latin typeface="Corbel" panose="020B0503020204020204" pitchFamily="34" charset="0"/>
              </a:rPr>
              <a:t>, ЮНИСЕФ советует: </a:t>
            </a:r>
            <a:endParaRPr lang="en-US" sz="36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3600" i="1" dirty="0" err="1" smtClean="0">
                <a:latin typeface="Corbel" panose="020B0503020204020204" pitchFamily="34" charset="0"/>
              </a:rPr>
              <a:t>tenție</a:t>
            </a:r>
            <a:r>
              <a:rPr lang="en-US" sz="3600" i="1" dirty="0">
                <a:latin typeface="Corbel" panose="020B0503020204020204" pitchFamily="34" charset="0"/>
              </a:rPr>
              <a:t>! </a:t>
            </a:r>
            <a:r>
              <a:rPr lang="en-US" sz="3600" i="1" dirty="0" err="1">
                <a:latin typeface="Corbel" panose="020B0503020204020204" pitchFamily="34" charset="0"/>
              </a:rPr>
              <a:t>Această</a:t>
            </a:r>
            <a:r>
              <a:rPr lang="en-US" sz="3600" i="1" dirty="0">
                <a:latin typeface="Corbel" panose="020B0503020204020204" pitchFamily="34" charset="0"/>
              </a:rPr>
              <a:t> </a:t>
            </a:r>
            <a:r>
              <a:rPr lang="en-US" sz="3600" i="1" dirty="0" err="1">
                <a:latin typeface="Corbel" panose="020B0503020204020204" pitchFamily="34" charset="0"/>
              </a:rPr>
              <a:t>întrebare</a:t>
            </a:r>
            <a:r>
              <a:rPr lang="en-US" sz="3600" i="1" dirty="0">
                <a:latin typeface="Corbel" panose="020B0503020204020204" pitchFamily="34" charset="0"/>
              </a:rPr>
              <a:t> </a:t>
            </a:r>
            <a:r>
              <a:rPr lang="en-US" sz="3600" i="1" dirty="0" err="1">
                <a:latin typeface="Corbel" panose="020B0503020204020204" pitchFamily="34" charset="0"/>
              </a:rPr>
              <a:t>poate</a:t>
            </a:r>
            <a:r>
              <a:rPr lang="en-US" sz="3600" i="1" dirty="0">
                <a:latin typeface="Corbel" panose="020B0503020204020204" pitchFamily="34" charset="0"/>
              </a:rPr>
              <a:t> </a:t>
            </a:r>
            <a:r>
              <a:rPr lang="en-US" sz="3600" i="1" dirty="0" err="1">
                <a:latin typeface="Corbel" panose="020B0503020204020204" pitchFamily="34" charset="0"/>
              </a:rPr>
              <a:t>avea</a:t>
            </a:r>
            <a:r>
              <a:rPr lang="en-US" sz="3600" i="1" dirty="0">
                <a:latin typeface="Corbel" panose="020B0503020204020204" pitchFamily="34" charset="0"/>
              </a:rPr>
              <a:t> </a:t>
            </a:r>
            <a:r>
              <a:rPr lang="en-US" sz="3600" i="1" dirty="0" err="1">
                <a:latin typeface="Corbel" panose="020B0503020204020204" pitchFamily="34" charset="0"/>
              </a:rPr>
              <a:t>mai</a:t>
            </a:r>
            <a:r>
              <a:rPr lang="en-US" sz="3600" i="1" dirty="0">
                <a:latin typeface="Corbel" panose="020B0503020204020204" pitchFamily="34" charset="0"/>
              </a:rPr>
              <a:t> </a:t>
            </a:r>
            <a:r>
              <a:rPr lang="en-US" sz="3600" i="1" dirty="0" err="1">
                <a:latin typeface="Corbel" panose="020B0503020204020204" pitchFamily="34" charset="0"/>
              </a:rPr>
              <a:t>multe</a:t>
            </a:r>
            <a:r>
              <a:rPr lang="en-US" sz="3600" i="1" dirty="0">
                <a:latin typeface="Corbel" panose="020B0503020204020204" pitchFamily="34" charset="0"/>
              </a:rPr>
              <a:t> </a:t>
            </a:r>
            <a:r>
              <a:rPr lang="en-US" sz="3600" i="1" dirty="0" err="1">
                <a:latin typeface="Corbel" panose="020B0503020204020204" pitchFamily="34" charset="0"/>
              </a:rPr>
              <a:t>opțiuni</a:t>
            </a:r>
            <a:r>
              <a:rPr lang="en-US" sz="3600" i="1" dirty="0">
                <a:latin typeface="Corbel" panose="020B0503020204020204" pitchFamily="34" charset="0"/>
              </a:rPr>
              <a:t> de </a:t>
            </a:r>
            <a:r>
              <a:rPr lang="en-US" sz="3600" i="1" dirty="0" err="1">
                <a:latin typeface="Corbel" panose="020B0503020204020204" pitchFamily="34" charset="0"/>
              </a:rPr>
              <a:t>răspuns</a:t>
            </a:r>
            <a:r>
              <a:rPr lang="en-US" sz="3600" i="1" dirty="0">
                <a:latin typeface="Corbel" panose="020B0503020204020204" pitchFamily="34" charset="0"/>
              </a:rPr>
              <a:t> </a:t>
            </a:r>
            <a:r>
              <a:rPr lang="en-US" sz="3600" i="1" dirty="0" err="1">
                <a:latin typeface="Corbel" panose="020B0503020204020204" pitchFamily="34" charset="0"/>
              </a:rPr>
              <a:t>corecte</a:t>
            </a:r>
            <a:r>
              <a:rPr lang="en-US" sz="3600" i="1" dirty="0">
                <a:latin typeface="Corbel" panose="020B0503020204020204" pitchFamily="34" charset="0"/>
              </a:rPr>
              <a:t>, </a:t>
            </a:r>
            <a:r>
              <a:rPr lang="en-US" sz="3600" i="1" dirty="0" err="1">
                <a:latin typeface="Corbel" panose="020B0503020204020204" pitchFamily="34" charset="0"/>
              </a:rPr>
              <a:t>sau</a:t>
            </a:r>
            <a:r>
              <a:rPr lang="en-US" sz="3600" i="1" dirty="0">
                <a:latin typeface="Corbel" panose="020B0503020204020204" pitchFamily="34" charset="0"/>
              </a:rPr>
              <a:t> </a:t>
            </a:r>
            <a:r>
              <a:rPr lang="en-US" sz="3600" i="1" dirty="0" err="1">
                <a:latin typeface="Corbel" panose="020B0503020204020204" pitchFamily="34" charset="0"/>
              </a:rPr>
              <a:t>nici</a:t>
            </a:r>
            <a:r>
              <a:rPr lang="en-US" sz="3600" i="1" dirty="0">
                <a:latin typeface="Corbel" panose="020B0503020204020204" pitchFamily="34" charset="0"/>
              </a:rPr>
              <a:t> </a:t>
            </a:r>
            <a:r>
              <a:rPr lang="en-US" sz="3600" i="1" dirty="0" err="1">
                <a:latin typeface="Corbel" panose="020B0503020204020204" pitchFamily="34" charset="0"/>
              </a:rPr>
              <a:t>una</a:t>
            </a:r>
            <a:r>
              <a:rPr lang="en-US" sz="3600" i="1" dirty="0">
                <a:latin typeface="Corbel" panose="020B0503020204020204" pitchFamily="34" charset="0"/>
              </a:rPr>
              <a:t>. </a:t>
            </a:r>
            <a:r>
              <a:rPr lang="en-US" sz="3600" i="1" dirty="0" err="1">
                <a:latin typeface="Corbel" panose="020B0503020204020204" pitchFamily="34" charset="0"/>
              </a:rPr>
              <a:t>Dacă</a:t>
            </a:r>
            <a:r>
              <a:rPr lang="en-US" sz="3600" i="1" dirty="0">
                <a:latin typeface="Corbel" panose="020B0503020204020204" pitchFamily="34" charset="0"/>
              </a:rPr>
              <a:t> </a:t>
            </a:r>
            <a:r>
              <a:rPr lang="en-US" sz="3600" i="1" dirty="0" err="1">
                <a:latin typeface="Corbel" panose="020B0503020204020204" pitchFamily="34" charset="0"/>
              </a:rPr>
              <a:t>există</a:t>
            </a:r>
            <a:r>
              <a:rPr lang="en-US" sz="3600" i="1" dirty="0">
                <a:latin typeface="Corbel" panose="020B0503020204020204" pitchFamily="34" charset="0"/>
              </a:rPr>
              <a:t> </a:t>
            </a:r>
            <a:endParaRPr lang="en-US" sz="3600" i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3600" b="1" dirty="0" err="1" smtClean="0">
                <a:latin typeface="Corbel" panose="020B0503020204020204" pitchFamily="34" charset="0"/>
              </a:rPr>
              <a:t>Pentru</a:t>
            </a:r>
            <a:r>
              <a:rPr lang="en-US" sz="3600" b="1" dirty="0" smtClean="0">
                <a:latin typeface="Corbel" panose="020B0503020204020204" pitchFamily="34" charset="0"/>
              </a:rPr>
              <a:t> </a:t>
            </a:r>
            <a:r>
              <a:rPr lang="en-US" sz="3600" b="1" dirty="0">
                <a:latin typeface="Corbel" panose="020B0503020204020204" pitchFamily="34" charset="0"/>
              </a:rPr>
              <a:t>a </a:t>
            </a:r>
            <a:r>
              <a:rPr lang="en-US" sz="3600" b="1" dirty="0" err="1">
                <a:latin typeface="Corbel" panose="020B0503020204020204" pitchFamily="34" charset="0"/>
              </a:rPr>
              <a:t>elimina</a:t>
            </a:r>
            <a:r>
              <a:rPr lang="en-US" sz="3600" b="1" dirty="0">
                <a:latin typeface="Corbel" panose="020B0503020204020204" pitchFamily="34" charset="0"/>
              </a:rPr>
              <a:t> </a:t>
            </a:r>
            <a:r>
              <a:rPr lang="en-US" sz="3600" b="1" dirty="0" err="1">
                <a:latin typeface="Corbel" panose="020B0503020204020204" pitchFamily="34" charset="0"/>
              </a:rPr>
              <a:t>sărăcia</a:t>
            </a:r>
            <a:r>
              <a:rPr lang="en-US" sz="3600" b="1" dirty="0">
                <a:latin typeface="Corbel" panose="020B0503020204020204" pitchFamily="34" charset="0"/>
              </a:rPr>
              <a:t> </a:t>
            </a:r>
            <a:r>
              <a:rPr lang="en-US" sz="3600" b="1" dirty="0" err="1">
                <a:latin typeface="Corbel" panose="020B0503020204020204" pitchFamily="34" charset="0"/>
              </a:rPr>
              <a:t>în</a:t>
            </a:r>
            <a:r>
              <a:rPr lang="en-US" sz="3600" b="1" dirty="0">
                <a:latin typeface="Corbel" panose="020B0503020204020204" pitchFamily="34" charset="0"/>
              </a:rPr>
              <a:t> </a:t>
            </a:r>
            <a:r>
              <a:rPr lang="en-US" sz="3600" b="1" dirty="0" err="1">
                <a:latin typeface="Corbel" panose="020B0503020204020204" pitchFamily="34" charset="0"/>
              </a:rPr>
              <a:t>rândul</a:t>
            </a:r>
            <a:r>
              <a:rPr lang="en-US" sz="3600" b="1" dirty="0">
                <a:latin typeface="Corbel" panose="020B0503020204020204" pitchFamily="34" charset="0"/>
              </a:rPr>
              <a:t> </a:t>
            </a:r>
            <a:r>
              <a:rPr lang="en-US" sz="3600" b="1" dirty="0" err="1">
                <a:latin typeface="Corbel" panose="020B0503020204020204" pitchFamily="34" charset="0"/>
              </a:rPr>
              <a:t>minorităților</a:t>
            </a:r>
            <a:r>
              <a:rPr lang="en-US" sz="3600" b="1" dirty="0">
                <a:latin typeface="Corbel" panose="020B0503020204020204" pitchFamily="34" charset="0"/>
              </a:rPr>
              <a:t> </a:t>
            </a:r>
            <a:r>
              <a:rPr lang="en-US" sz="3600" b="1" dirty="0" err="1">
                <a:latin typeface="Corbel" panose="020B0503020204020204" pitchFamily="34" charset="0"/>
              </a:rPr>
              <a:t>etnice</a:t>
            </a:r>
            <a:r>
              <a:rPr lang="en-US" sz="3600" b="1" dirty="0">
                <a:latin typeface="Corbel" panose="020B0503020204020204" pitchFamily="34" charset="0"/>
              </a:rPr>
              <a:t> UNICEF </a:t>
            </a:r>
            <a:r>
              <a:rPr lang="en-US" sz="3600" b="1" dirty="0" err="1">
                <a:latin typeface="Corbel" panose="020B0503020204020204" pitchFamily="34" charset="0"/>
              </a:rPr>
              <a:t>recomandă</a:t>
            </a:r>
            <a:r>
              <a:rPr lang="en-US" sz="3600" dirty="0">
                <a:latin typeface="Corbel" panose="020B0503020204020204" pitchFamily="34" charset="0"/>
              </a:rPr>
              <a:t>: </a:t>
            </a:r>
          </a:p>
          <a:p>
            <a:pPr fontAlgn="base"/>
            <a:r>
              <a:rPr lang="en-US" sz="3600" dirty="0" smtClean="0">
                <a:latin typeface="Corbel" panose="020B0503020204020204" pitchFamily="34" charset="0"/>
              </a:rPr>
              <a:t>1. </a:t>
            </a:r>
            <a:r>
              <a:rPr lang="ru-RU" sz="3600" dirty="0" smtClean="0">
                <a:latin typeface="Corbel" panose="020B0503020204020204" pitchFamily="34" charset="0"/>
              </a:rPr>
              <a:t>обеспечить </a:t>
            </a:r>
            <a:r>
              <a:rPr lang="ru-RU" sz="3600" dirty="0">
                <a:latin typeface="Corbel" panose="020B0503020204020204" pitchFamily="34" charset="0"/>
              </a:rPr>
              <a:t>доступ детей к качественному образованию/</a:t>
            </a:r>
            <a:r>
              <a:rPr lang="en-US" sz="3600" dirty="0" err="1">
                <a:latin typeface="Corbel" panose="020B0503020204020204" pitchFamily="34" charset="0"/>
              </a:rPr>
              <a:t>asigurarea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accesului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copiilor</a:t>
            </a:r>
            <a:r>
              <a:rPr lang="en-US" sz="3600" dirty="0">
                <a:latin typeface="Corbel" panose="020B0503020204020204" pitchFamily="34" charset="0"/>
              </a:rPr>
              <a:t> la </a:t>
            </a:r>
            <a:r>
              <a:rPr lang="en-US" sz="3600" dirty="0" err="1">
                <a:latin typeface="Corbel" panose="020B0503020204020204" pitchFamily="34" charset="0"/>
              </a:rPr>
              <a:t>educație</a:t>
            </a:r>
            <a:r>
              <a:rPr lang="en-US" sz="3600" dirty="0">
                <a:latin typeface="Corbel" panose="020B0503020204020204" pitchFamily="34" charset="0"/>
              </a:rPr>
              <a:t> de </a:t>
            </a:r>
            <a:r>
              <a:rPr lang="en-US" sz="3600" dirty="0" err="1">
                <a:latin typeface="Corbel" panose="020B0503020204020204" pitchFamily="34" charset="0"/>
              </a:rPr>
              <a:t>calitate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endParaRPr lang="en-US" sz="36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3600" dirty="0" smtClean="0">
                <a:latin typeface="Corbel" panose="020B0503020204020204" pitchFamily="34" charset="0"/>
              </a:rPr>
              <a:t>2</a:t>
            </a:r>
            <a:r>
              <a:rPr lang="en-US" sz="3600" dirty="0">
                <a:latin typeface="Corbel" panose="020B0503020204020204" pitchFamily="34" charset="0"/>
              </a:rPr>
              <a:t>. </a:t>
            </a:r>
            <a:r>
              <a:rPr lang="ru-RU" sz="3600" dirty="0">
                <a:latin typeface="Corbel" panose="020B0503020204020204" pitchFamily="34" charset="0"/>
              </a:rPr>
              <a:t>обеспечить их доступ к качественным медицинским услугам/</a:t>
            </a:r>
            <a:r>
              <a:rPr lang="en-US" sz="3600" dirty="0" err="1">
                <a:latin typeface="Corbel" panose="020B0503020204020204" pitchFamily="34" charset="0"/>
              </a:rPr>
              <a:t>asigurarea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accesului</a:t>
            </a:r>
            <a:r>
              <a:rPr lang="en-US" sz="3600" dirty="0">
                <a:latin typeface="Corbel" panose="020B0503020204020204" pitchFamily="34" charset="0"/>
              </a:rPr>
              <a:t> la </a:t>
            </a:r>
            <a:r>
              <a:rPr lang="en-US" sz="3600" dirty="0" err="1">
                <a:latin typeface="Corbel" panose="020B0503020204020204" pitchFamily="34" charset="0"/>
              </a:rPr>
              <a:t>servicii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medicale</a:t>
            </a:r>
            <a:r>
              <a:rPr lang="en-US" sz="3600" dirty="0">
                <a:latin typeface="Corbel" panose="020B0503020204020204" pitchFamily="34" charset="0"/>
              </a:rPr>
              <a:t> de </a:t>
            </a:r>
            <a:r>
              <a:rPr lang="en-US" sz="3600" dirty="0" err="1">
                <a:latin typeface="Corbel" panose="020B0503020204020204" pitchFamily="34" charset="0"/>
              </a:rPr>
              <a:t>calitate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endParaRPr lang="en-US" sz="36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3600" dirty="0" smtClean="0">
                <a:latin typeface="Corbel" panose="020B0503020204020204" pitchFamily="34" charset="0"/>
              </a:rPr>
              <a:t>3</a:t>
            </a:r>
            <a:r>
              <a:rPr lang="en-US" sz="3600" dirty="0">
                <a:latin typeface="Corbel" panose="020B0503020204020204" pitchFamily="34" charset="0"/>
              </a:rPr>
              <a:t>. </a:t>
            </a:r>
            <a:r>
              <a:rPr lang="ru-RU" sz="3600" dirty="0">
                <a:latin typeface="Corbel" panose="020B0503020204020204" pitchFamily="34" charset="0"/>
              </a:rPr>
              <a:t>интегрировать представителей </a:t>
            </a:r>
            <a:r>
              <a:rPr lang="ru-RU" sz="3600" dirty="0" smtClean="0">
                <a:latin typeface="Corbel" panose="020B0503020204020204" pitchFamily="34" charset="0"/>
              </a:rPr>
              <a:t>нацменьшинств </a:t>
            </a:r>
            <a:r>
              <a:rPr lang="ru-RU" sz="3600" dirty="0">
                <a:latin typeface="Corbel" panose="020B0503020204020204" pitchFamily="34" charset="0"/>
              </a:rPr>
              <a:t>в организации с правом принимать решения/</a:t>
            </a:r>
            <a:r>
              <a:rPr lang="en-US" sz="3600" dirty="0" err="1">
                <a:latin typeface="Corbel" panose="020B0503020204020204" pitchFamily="34" charset="0"/>
              </a:rPr>
              <a:t>integrarea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reprezentanților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minorităților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etnice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în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organizațiile</a:t>
            </a:r>
            <a:r>
              <a:rPr lang="en-US" sz="3600" dirty="0">
                <a:latin typeface="Corbel" panose="020B0503020204020204" pitchFamily="34" charset="0"/>
              </a:rPr>
              <a:t> cu </a:t>
            </a:r>
            <a:r>
              <a:rPr lang="en-US" sz="3600" dirty="0" err="1">
                <a:latin typeface="Corbel" panose="020B0503020204020204" pitchFamily="34" charset="0"/>
              </a:rPr>
              <a:t>putere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decizională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endParaRPr lang="en-US" sz="36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3600" dirty="0" smtClean="0">
                <a:latin typeface="Corbel" panose="020B0503020204020204" pitchFamily="34" charset="0"/>
              </a:rPr>
              <a:t>4</a:t>
            </a:r>
            <a:r>
              <a:rPr lang="en-US" sz="3600" dirty="0">
                <a:latin typeface="Corbel" panose="020B0503020204020204" pitchFamily="34" charset="0"/>
              </a:rPr>
              <a:t>. </a:t>
            </a:r>
            <a:r>
              <a:rPr lang="ru-RU" sz="3600" dirty="0">
                <a:latin typeface="Corbel" panose="020B0503020204020204" pitchFamily="34" charset="0"/>
              </a:rPr>
              <a:t>искоренить дискриминацию по расовому признаку/</a:t>
            </a:r>
            <a:r>
              <a:rPr lang="en-US" sz="3600" dirty="0" err="1">
                <a:latin typeface="Corbel" panose="020B0503020204020204" pitchFamily="34" charset="0"/>
              </a:rPr>
              <a:t>eliminarea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discriminării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pe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bază</a:t>
            </a:r>
            <a:r>
              <a:rPr lang="en-US" sz="3600" dirty="0">
                <a:latin typeface="Corbel" panose="020B0503020204020204" pitchFamily="34" charset="0"/>
              </a:rPr>
              <a:t> de </a:t>
            </a:r>
            <a:r>
              <a:rPr lang="en-US" sz="3600" dirty="0" err="1">
                <a:latin typeface="Corbel" panose="020B0503020204020204" pitchFamily="34" charset="0"/>
              </a:rPr>
              <a:t>etnie</a:t>
            </a:r>
            <a:r>
              <a:rPr lang="en-US" sz="3600" dirty="0">
                <a:latin typeface="Corbel" panose="020B0503020204020204" pitchFamily="34" charset="0"/>
              </a:rPr>
              <a:t>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0" y="1119705"/>
            <a:ext cx="11219180" cy="857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495"/>
            <a:ext cx="2720266" cy="11526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208"/>
            <a:ext cx="2375344" cy="1044142"/>
          </a:xfrm>
          <a:prstGeom prst="rect">
            <a:avLst/>
          </a:prstGeom>
        </p:spPr>
      </p:pic>
      <p:sp>
        <p:nvSpPr>
          <p:cNvPr id="14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5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4106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495"/>
            <a:ext cx="2720266" cy="11526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208"/>
            <a:ext cx="2375344" cy="10441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38" y="3868810"/>
            <a:ext cx="10229248" cy="3864609"/>
          </a:xfrm>
          <a:prstGeom prst="rect">
            <a:avLst/>
          </a:prstGeom>
        </p:spPr>
      </p:pic>
      <p:sp>
        <p:nvSpPr>
          <p:cNvPr id="15" name="Google Shape;117;p9"/>
          <p:cNvSpPr txBox="1"/>
          <p:nvPr/>
        </p:nvSpPr>
        <p:spPr>
          <a:xfrm>
            <a:off x="10450560" y="3990865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  <a:latin typeface="Corbel" pitchFamily="34" charset="0"/>
              </a:rPr>
              <a:t>1,2,3,4</a:t>
            </a:r>
            <a:endParaRPr lang="ru-RU" sz="9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0" y="1119705"/>
            <a:ext cx="11219180" cy="85724"/>
          </a:xfrm>
          <a:prstGeom prst="rect">
            <a:avLst/>
          </a:prstGeom>
        </p:spPr>
      </p:pic>
      <p:sp>
        <p:nvSpPr>
          <p:cNvPr id="13" name="Google Shape;155;p12"/>
          <p:cNvSpPr txBox="1">
            <a:spLocks/>
          </p:cNvSpPr>
          <p:nvPr/>
        </p:nvSpPr>
        <p:spPr>
          <a:xfrm>
            <a:off x="963075" y="607905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sp>
        <p:nvSpPr>
          <p:cNvPr id="18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4" y="2986088"/>
            <a:ext cx="9712556" cy="647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5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400" i="1" dirty="0">
                <a:latin typeface="Corbel" panose="020B0503020204020204" pitchFamily="34" charset="0"/>
              </a:rPr>
              <a:t>Внимание! В этом вопросе может быть больше правильных </a:t>
            </a:r>
            <a:r>
              <a:rPr lang="ru-RU" sz="4400" i="1" dirty="0" smtClean="0">
                <a:latin typeface="Corbel" panose="020B0503020204020204" pitchFamily="34" charset="0"/>
              </a:rPr>
              <a:t>вариантов</a:t>
            </a:r>
            <a:endParaRPr lang="en-US" sz="44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400" i="1" dirty="0" smtClean="0">
                <a:latin typeface="Corbel" panose="020B0503020204020204" pitchFamily="34" charset="0"/>
              </a:rPr>
              <a:t>ответа</a:t>
            </a:r>
            <a:r>
              <a:rPr lang="ru-RU" sz="4400" i="1" dirty="0">
                <a:latin typeface="Corbel" panose="020B0503020204020204" pitchFamily="34" charset="0"/>
              </a:rPr>
              <a:t>, или не быть их вовсе. Если вариантов больше одного, </a:t>
            </a:r>
            <a:r>
              <a:rPr lang="ru-RU" sz="4400" i="1" dirty="0" smtClean="0">
                <a:latin typeface="Corbel" panose="020B0503020204020204" pitchFamily="34" charset="0"/>
              </a:rPr>
              <a:t>выберите</a:t>
            </a:r>
            <a:endParaRPr lang="en-US" sz="44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400" i="1" dirty="0" smtClean="0">
                <a:latin typeface="Corbel" panose="020B0503020204020204" pitchFamily="34" charset="0"/>
              </a:rPr>
              <a:t>все правильные.</a:t>
            </a:r>
            <a:endParaRPr lang="en-US" sz="44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400" b="1" dirty="0" smtClean="0">
                <a:latin typeface="Corbel" panose="020B0503020204020204" pitchFamily="34" charset="0"/>
              </a:rPr>
              <a:t>Что </a:t>
            </a:r>
            <a:r>
              <a:rPr lang="ru-RU" sz="4400" b="1" dirty="0">
                <a:latin typeface="Corbel" panose="020B0503020204020204" pitchFamily="34" charset="0"/>
              </a:rPr>
              <a:t>может привести к обнищанию </a:t>
            </a:r>
            <a:r>
              <a:rPr lang="ru-RU" sz="4400" b="1" dirty="0" smtClean="0">
                <a:latin typeface="Corbel" panose="020B0503020204020204" pitchFamily="34" charset="0"/>
              </a:rPr>
              <a:t>людей?</a:t>
            </a:r>
            <a:endParaRPr lang="en-US" sz="44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400" i="1" dirty="0" err="1" smtClean="0">
                <a:latin typeface="Corbel" panose="020B0503020204020204" pitchFamily="34" charset="0"/>
              </a:rPr>
              <a:t>Atenție</a:t>
            </a:r>
            <a:r>
              <a:rPr lang="en-US" sz="4400" i="1" dirty="0">
                <a:latin typeface="Corbel" panose="020B0503020204020204" pitchFamily="34" charset="0"/>
              </a:rPr>
              <a:t>! </a:t>
            </a:r>
            <a:r>
              <a:rPr lang="en-US" sz="4400" i="1" dirty="0" err="1">
                <a:latin typeface="Corbel" panose="020B0503020204020204" pitchFamily="34" charset="0"/>
              </a:rPr>
              <a:t>Această</a:t>
            </a:r>
            <a:r>
              <a:rPr lang="en-US" sz="4400" i="1" dirty="0">
                <a:latin typeface="Corbel" panose="020B0503020204020204" pitchFamily="34" charset="0"/>
              </a:rPr>
              <a:t> </a:t>
            </a:r>
            <a:r>
              <a:rPr lang="en-US" sz="4400" i="1" dirty="0" err="1">
                <a:latin typeface="Corbel" panose="020B0503020204020204" pitchFamily="34" charset="0"/>
              </a:rPr>
              <a:t>întrebare</a:t>
            </a:r>
            <a:r>
              <a:rPr lang="en-US" sz="4400" i="1" dirty="0">
                <a:latin typeface="Corbel" panose="020B0503020204020204" pitchFamily="34" charset="0"/>
              </a:rPr>
              <a:t> </a:t>
            </a:r>
            <a:r>
              <a:rPr lang="en-US" sz="4400" i="1" dirty="0" err="1">
                <a:latin typeface="Corbel" panose="020B0503020204020204" pitchFamily="34" charset="0"/>
              </a:rPr>
              <a:t>poate</a:t>
            </a:r>
            <a:r>
              <a:rPr lang="en-US" sz="4400" i="1" dirty="0">
                <a:latin typeface="Corbel" panose="020B0503020204020204" pitchFamily="34" charset="0"/>
              </a:rPr>
              <a:t> </a:t>
            </a:r>
            <a:r>
              <a:rPr lang="en-US" sz="4400" i="1" dirty="0" err="1">
                <a:latin typeface="Corbel" panose="020B0503020204020204" pitchFamily="34" charset="0"/>
              </a:rPr>
              <a:t>avea</a:t>
            </a:r>
            <a:r>
              <a:rPr lang="en-US" sz="4400" i="1" dirty="0">
                <a:latin typeface="Corbel" panose="020B0503020204020204" pitchFamily="34" charset="0"/>
              </a:rPr>
              <a:t> </a:t>
            </a:r>
            <a:r>
              <a:rPr lang="en-US" sz="4400" i="1" dirty="0" err="1">
                <a:latin typeface="Corbel" panose="020B0503020204020204" pitchFamily="34" charset="0"/>
              </a:rPr>
              <a:t>mai</a:t>
            </a:r>
            <a:r>
              <a:rPr lang="en-US" sz="4400" i="1" dirty="0">
                <a:latin typeface="Corbel" panose="020B0503020204020204" pitchFamily="34" charset="0"/>
              </a:rPr>
              <a:t> </a:t>
            </a:r>
            <a:r>
              <a:rPr lang="en-US" sz="4400" i="1" dirty="0" err="1">
                <a:latin typeface="Corbel" panose="020B0503020204020204" pitchFamily="34" charset="0"/>
              </a:rPr>
              <a:t>multe</a:t>
            </a:r>
            <a:r>
              <a:rPr lang="en-US" sz="4400" i="1" dirty="0">
                <a:latin typeface="Corbel" panose="020B0503020204020204" pitchFamily="34" charset="0"/>
              </a:rPr>
              <a:t> </a:t>
            </a:r>
            <a:r>
              <a:rPr lang="en-US" sz="4400" i="1" dirty="0" err="1">
                <a:latin typeface="Corbel" panose="020B0503020204020204" pitchFamily="34" charset="0"/>
              </a:rPr>
              <a:t>opțiuni</a:t>
            </a:r>
            <a:r>
              <a:rPr lang="en-US" sz="4400" i="1" dirty="0">
                <a:latin typeface="Corbel" panose="020B0503020204020204" pitchFamily="34" charset="0"/>
              </a:rPr>
              <a:t> de </a:t>
            </a:r>
            <a:r>
              <a:rPr lang="en-US" sz="4400" i="1" dirty="0" err="1">
                <a:latin typeface="Corbel" panose="020B0503020204020204" pitchFamily="34" charset="0"/>
              </a:rPr>
              <a:t>răspuns</a:t>
            </a:r>
            <a:r>
              <a:rPr lang="en-US" sz="4400" i="1" dirty="0">
                <a:latin typeface="Corbel" panose="020B0503020204020204" pitchFamily="34" charset="0"/>
              </a:rPr>
              <a:t> </a:t>
            </a:r>
            <a:r>
              <a:rPr lang="en-US" sz="4400" i="1" dirty="0" err="1">
                <a:latin typeface="Corbel" panose="020B0503020204020204" pitchFamily="34" charset="0"/>
              </a:rPr>
              <a:t>corecte</a:t>
            </a:r>
            <a:r>
              <a:rPr lang="en-US" sz="4400" i="1" dirty="0">
                <a:latin typeface="Corbel" panose="020B0503020204020204" pitchFamily="34" charset="0"/>
              </a:rPr>
              <a:t>, </a:t>
            </a:r>
            <a:r>
              <a:rPr lang="en-US" sz="4400" i="1" dirty="0" err="1">
                <a:latin typeface="Corbel" panose="020B0503020204020204" pitchFamily="34" charset="0"/>
              </a:rPr>
              <a:t>sau</a:t>
            </a:r>
            <a:r>
              <a:rPr lang="en-US" sz="4400" i="1" dirty="0">
                <a:latin typeface="Corbel" panose="020B0503020204020204" pitchFamily="34" charset="0"/>
              </a:rPr>
              <a:t> </a:t>
            </a:r>
            <a:r>
              <a:rPr lang="en-US" sz="4400" i="1" dirty="0" err="1" smtClean="0">
                <a:latin typeface="Corbel" panose="020B0503020204020204" pitchFamily="34" charset="0"/>
              </a:rPr>
              <a:t>nici</a:t>
            </a:r>
            <a:endParaRPr lang="en-US" sz="4400" i="1" dirty="0">
              <a:latin typeface="Corbel" panose="020B0503020204020204" pitchFamily="34" charset="0"/>
            </a:endParaRPr>
          </a:p>
          <a:p>
            <a:pPr fontAlgn="base"/>
            <a:r>
              <a:rPr lang="en-US" sz="4400" i="1" dirty="0" err="1" smtClean="0">
                <a:latin typeface="Corbel" panose="020B0503020204020204" pitchFamily="34" charset="0"/>
              </a:rPr>
              <a:t>una</a:t>
            </a:r>
            <a:r>
              <a:rPr lang="en-US" sz="4400" i="1" dirty="0">
                <a:latin typeface="Corbel" panose="020B0503020204020204" pitchFamily="34" charset="0"/>
              </a:rPr>
              <a:t>. </a:t>
            </a:r>
            <a:r>
              <a:rPr lang="en-US" sz="4400" i="1" dirty="0" err="1">
                <a:latin typeface="Corbel" panose="020B0503020204020204" pitchFamily="34" charset="0"/>
              </a:rPr>
              <a:t>Dacă</a:t>
            </a:r>
            <a:r>
              <a:rPr lang="en-US" sz="4400" i="1" dirty="0">
                <a:latin typeface="Corbel" panose="020B0503020204020204" pitchFamily="34" charset="0"/>
              </a:rPr>
              <a:t> </a:t>
            </a:r>
            <a:r>
              <a:rPr lang="en-US" sz="4400" i="1" dirty="0" err="1">
                <a:latin typeface="Corbel" panose="020B0503020204020204" pitchFamily="34" charset="0"/>
              </a:rPr>
              <a:t>există</a:t>
            </a:r>
            <a:r>
              <a:rPr lang="en-US" sz="4400" i="1" dirty="0">
                <a:latin typeface="Corbel" panose="020B0503020204020204" pitchFamily="34" charset="0"/>
              </a:rPr>
              <a:t> </a:t>
            </a:r>
            <a:r>
              <a:rPr lang="en-US" sz="4400" i="1" dirty="0" err="1">
                <a:latin typeface="Corbel" panose="020B0503020204020204" pitchFamily="34" charset="0"/>
              </a:rPr>
              <a:t>mai</a:t>
            </a:r>
            <a:r>
              <a:rPr lang="en-US" sz="4400" i="1" dirty="0">
                <a:latin typeface="Corbel" panose="020B0503020204020204" pitchFamily="34" charset="0"/>
              </a:rPr>
              <a:t> </a:t>
            </a:r>
            <a:r>
              <a:rPr lang="en-US" sz="4400" i="1" dirty="0" err="1">
                <a:latin typeface="Corbel" panose="020B0503020204020204" pitchFamily="34" charset="0"/>
              </a:rPr>
              <a:t>multe</a:t>
            </a:r>
            <a:r>
              <a:rPr lang="en-US" sz="4400" i="1" dirty="0">
                <a:latin typeface="Corbel" panose="020B0503020204020204" pitchFamily="34" charset="0"/>
              </a:rPr>
              <a:t> - </a:t>
            </a:r>
            <a:r>
              <a:rPr lang="en-US" sz="4400" i="1" dirty="0" err="1">
                <a:latin typeface="Corbel" panose="020B0503020204020204" pitchFamily="34" charset="0"/>
              </a:rPr>
              <a:t>selectați</a:t>
            </a:r>
            <a:r>
              <a:rPr lang="en-US" sz="4400" i="1" dirty="0">
                <a:latin typeface="Corbel" panose="020B0503020204020204" pitchFamily="34" charset="0"/>
              </a:rPr>
              <a:t>-le </a:t>
            </a:r>
            <a:r>
              <a:rPr lang="en-US" sz="4400" i="1" dirty="0" err="1">
                <a:latin typeface="Corbel" panose="020B0503020204020204" pitchFamily="34" charset="0"/>
              </a:rPr>
              <a:t>pe</a:t>
            </a:r>
            <a:r>
              <a:rPr lang="en-US" sz="4400" i="1" dirty="0">
                <a:latin typeface="Corbel" panose="020B0503020204020204" pitchFamily="34" charset="0"/>
              </a:rPr>
              <a:t> </a:t>
            </a:r>
            <a:r>
              <a:rPr lang="en-US" sz="4400" i="1" dirty="0" err="1">
                <a:latin typeface="Corbel" panose="020B0503020204020204" pitchFamily="34" charset="0"/>
              </a:rPr>
              <a:t>toate</a:t>
            </a:r>
            <a:r>
              <a:rPr lang="en-US" sz="4400" i="1" dirty="0">
                <a:latin typeface="Corbel" panose="020B0503020204020204" pitchFamily="34" charset="0"/>
              </a:rPr>
              <a:t> </a:t>
            </a:r>
            <a:r>
              <a:rPr lang="en-US" sz="4400" i="1" dirty="0" err="1" smtClean="0">
                <a:latin typeface="Corbel" panose="020B0503020204020204" pitchFamily="34" charset="0"/>
              </a:rPr>
              <a:t>corecte</a:t>
            </a:r>
            <a:r>
              <a:rPr lang="en-US" sz="4400" i="1" dirty="0" smtClean="0">
                <a:latin typeface="Corbel" panose="020B0503020204020204" pitchFamily="34" charset="0"/>
              </a:rPr>
              <a:t>.</a:t>
            </a:r>
          </a:p>
          <a:p>
            <a:pPr fontAlgn="base"/>
            <a:r>
              <a:rPr lang="en-US" sz="4400" b="1" dirty="0" smtClean="0">
                <a:latin typeface="Corbel" panose="020B0503020204020204" pitchFamily="34" charset="0"/>
              </a:rPr>
              <a:t>Ce </a:t>
            </a:r>
            <a:r>
              <a:rPr lang="en-US" sz="4400" b="1" dirty="0" err="1">
                <a:latin typeface="Corbel" panose="020B0503020204020204" pitchFamily="34" charset="0"/>
              </a:rPr>
              <a:t>poate</a:t>
            </a:r>
            <a:r>
              <a:rPr lang="en-US" sz="4400" b="1" dirty="0">
                <a:latin typeface="Corbel" panose="020B0503020204020204" pitchFamily="34" charset="0"/>
              </a:rPr>
              <a:t> duce la </a:t>
            </a:r>
            <a:r>
              <a:rPr lang="en-US" sz="4400" b="1" dirty="0" err="1">
                <a:latin typeface="Corbel" panose="020B0503020204020204" pitchFamily="34" charset="0"/>
              </a:rPr>
              <a:t>sărăcirea</a:t>
            </a:r>
            <a:r>
              <a:rPr lang="en-US" sz="4400" b="1" dirty="0">
                <a:latin typeface="Corbel" panose="020B0503020204020204" pitchFamily="34" charset="0"/>
              </a:rPr>
              <a:t> </a:t>
            </a:r>
            <a:r>
              <a:rPr lang="en-US" sz="4400" b="1" dirty="0" err="1" smtClean="0">
                <a:latin typeface="Corbel" panose="020B0503020204020204" pitchFamily="34" charset="0"/>
              </a:rPr>
              <a:t>oamenilor</a:t>
            </a:r>
            <a:r>
              <a:rPr lang="en-US" sz="4400" b="1" dirty="0" smtClean="0">
                <a:latin typeface="Corbel" panose="020B0503020204020204" pitchFamily="34" charset="0"/>
              </a:rPr>
              <a:t>?</a:t>
            </a:r>
          </a:p>
          <a:p>
            <a:pPr fontAlgn="base"/>
            <a:r>
              <a:rPr lang="en-US" sz="4400" dirty="0" smtClean="0">
                <a:latin typeface="Corbel" panose="020B0503020204020204" pitchFamily="34" charset="0"/>
              </a:rPr>
              <a:t>1. </a:t>
            </a:r>
            <a:r>
              <a:rPr lang="ru-RU" sz="4400" dirty="0" smtClean="0">
                <a:latin typeface="Corbel" panose="020B0503020204020204" pitchFamily="34" charset="0"/>
              </a:rPr>
              <a:t>Неправильная </a:t>
            </a:r>
            <a:r>
              <a:rPr lang="ru-RU" sz="4400" dirty="0">
                <a:latin typeface="Corbel" panose="020B0503020204020204" pitchFamily="34" charset="0"/>
              </a:rPr>
              <a:t>политика властей/</a:t>
            </a:r>
            <a:r>
              <a:rPr lang="en-US" sz="4400" dirty="0" err="1">
                <a:latin typeface="Corbel" panose="020B0503020204020204" pitchFamily="34" charset="0"/>
              </a:rPr>
              <a:t>Politica</a:t>
            </a:r>
            <a:r>
              <a:rPr lang="en-US" sz="4400" dirty="0">
                <a:latin typeface="Corbel" panose="020B0503020204020204" pitchFamily="34" charset="0"/>
              </a:rPr>
              <a:t> </a:t>
            </a:r>
            <a:r>
              <a:rPr lang="en-US" sz="4400" dirty="0" err="1">
                <a:latin typeface="Corbel" panose="020B0503020204020204" pitchFamily="34" charset="0"/>
              </a:rPr>
              <a:t>greșită</a:t>
            </a:r>
            <a:r>
              <a:rPr lang="en-US" sz="4400" dirty="0">
                <a:latin typeface="Corbel" panose="020B0503020204020204" pitchFamily="34" charset="0"/>
              </a:rPr>
              <a:t> a </a:t>
            </a:r>
            <a:r>
              <a:rPr lang="en-US" sz="4400" dirty="0" err="1" smtClean="0">
                <a:latin typeface="Corbel" panose="020B0503020204020204" pitchFamily="34" charset="0"/>
              </a:rPr>
              <a:t>autorităților</a:t>
            </a:r>
            <a:endParaRPr lang="en-US" sz="4400" dirty="0">
              <a:latin typeface="Corbel" panose="020B0503020204020204" pitchFamily="34" charset="0"/>
            </a:endParaRPr>
          </a:p>
          <a:p>
            <a:pPr fontAlgn="base"/>
            <a:r>
              <a:rPr lang="en-US" sz="4400" dirty="0" smtClean="0">
                <a:latin typeface="Corbel" panose="020B0503020204020204" pitchFamily="34" charset="0"/>
              </a:rPr>
              <a:t>2</a:t>
            </a:r>
            <a:r>
              <a:rPr lang="en-US" sz="4400" dirty="0">
                <a:latin typeface="Corbel" panose="020B0503020204020204" pitchFamily="34" charset="0"/>
              </a:rPr>
              <a:t>. </a:t>
            </a:r>
            <a:r>
              <a:rPr lang="ru-RU" sz="4400" dirty="0">
                <a:latin typeface="Corbel" panose="020B0503020204020204" pitchFamily="34" charset="0"/>
              </a:rPr>
              <a:t>Безработица/</a:t>
            </a:r>
            <a:r>
              <a:rPr lang="en-US" sz="4400" dirty="0" err="1">
                <a:latin typeface="Corbel" panose="020B0503020204020204" pitchFamily="34" charset="0"/>
              </a:rPr>
              <a:t>Șomajul</a:t>
            </a:r>
            <a:r>
              <a:rPr lang="en-US" sz="4400" dirty="0">
                <a:latin typeface="Corbel" panose="020B0503020204020204" pitchFamily="34" charset="0"/>
              </a:rPr>
              <a:t> </a:t>
            </a:r>
            <a:endParaRPr lang="en-US" sz="44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400" dirty="0" smtClean="0">
                <a:latin typeface="Corbel" panose="020B0503020204020204" pitchFamily="34" charset="0"/>
              </a:rPr>
              <a:t>3</a:t>
            </a:r>
            <a:r>
              <a:rPr lang="en-US" sz="4400" dirty="0">
                <a:latin typeface="Corbel" panose="020B0503020204020204" pitchFamily="34" charset="0"/>
              </a:rPr>
              <a:t>. </a:t>
            </a:r>
            <a:r>
              <a:rPr lang="ru-RU" sz="4400" dirty="0">
                <a:latin typeface="Corbel" panose="020B0503020204020204" pitchFamily="34" charset="0"/>
              </a:rPr>
              <a:t>Высокие цены/</a:t>
            </a:r>
            <a:r>
              <a:rPr lang="en-US" sz="4400" dirty="0" err="1">
                <a:latin typeface="Corbel" panose="020B0503020204020204" pitchFamily="34" charset="0"/>
              </a:rPr>
              <a:t>Prețurile</a:t>
            </a:r>
            <a:r>
              <a:rPr lang="en-US" sz="4400" dirty="0">
                <a:latin typeface="Corbel" panose="020B0503020204020204" pitchFamily="34" charset="0"/>
              </a:rPr>
              <a:t> </a:t>
            </a:r>
            <a:r>
              <a:rPr lang="en-US" sz="4400" dirty="0" err="1" smtClean="0">
                <a:latin typeface="Corbel" panose="020B0503020204020204" pitchFamily="34" charset="0"/>
              </a:rPr>
              <a:t>mari</a:t>
            </a:r>
            <a:endParaRPr lang="en-US" sz="4400" dirty="0">
              <a:latin typeface="Corbel" panose="020B0503020204020204" pitchFamily="34" charset="0"/>
            </a:endParaRPr>
          </a:p>
          <a:p>
            <a:pPr fontAlgn="base"/>
            <a:r>
              <a:rPr lang="en-US" sz="4400" dirty="0" smtClean="0">
                <a:latin typeface="Corbel" panose="020B0503020204020204" pitchFamily="34" charset="0"/>
              </a:rPr>
              <a:t>4</a:t>
            </a:r>
            <a:r>
              <a:rPr lang="en-US" sz="4400" dirty="0">
                <a:latin typeface="Corbel" panose="020B0503020204020204" pitchFamily="34" charset="0"/>
              </a:rPr>
              <a:t>. </a:t>
            </a:r>
            <a:r>
              <a:rPr lang="ru-RU" sz="4400" dirty="0">
                <a:latin typeface="Corbel" panose="020B0503020204020204" pitchFamily="34" charset="0"/>
              </a:rPr>
              <a:t>Алкоголизм/</a:t>
            </a:r>
            <a:r>
              <a:rPr lang="en-US" sz="4400" dirty="0" err="1">
                <a:latin typeface="Corbel" panose="020B0503020204020204" pitchFamily="34" charset="0"/>
              </a:rPr>
              <a:t>Alcoolismul</a:t>
            </a:r>
            <a:endParaRPr lang="ru-RU" sz="44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0" y="1119705"/>
            <a:ext cx="11219180" cy="857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495"/>
            <a:ext cx="2720266" cy="11526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208"/>
            <a:ext cx="2375344" cy="1044142"/>
          </a:xfrm>
          <a:prstGeom prst="rect">
            <a:avLst/>
          </a:prstGeom>
        </p:spPr>
      </p:pic>
      <p:sp>
        <p:nvSpPr>
          <p:cNvPr id="14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5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1828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495"/>
            <a:ext cx="2720266" cy="11526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208"/>
            <a:ext cx="2375344" cy="10441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38" y="3868810"/>
            <a:ext cx="10229248" cy="3864609"/>
          </a:xfrm>
          <a:prstGeom prst="rect">
            <a:avLst/>
          </a:prstGeom>
        </p:spPr>
      </p:pic>
      <p:sp>
        <p:nvSpPr>
          <p:cNvPr id="15" name="Google Shape;117;p9"/>
          <p:cNvSpPr txBox="1"/>
          <p:nvPr/>
        </p:nvSpPr>
        <p:spPr>
          <a:xfrm>
            <a:off x="10450560" y="3990865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  <a:latin typeface="Corbel" pitchFamily="34" charset="0"/>
              </a:rPr>
              <a:t>1,2,3,4</a:t>
            </a:r>
            <a:endParaRPr lang="ru-RU" sz="9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0" y="1119705"/>
            <a:ext cx="11219180" cy="85724"/>
          </a:xfrm>
          <a:prstGeom prst="rect">
            <a:avLst/>
          </a:prstGeom>
        </p:spPr>
      </p:pic>
      <p:sp>
        <p:nvSpPr>
          <p:cNvPr id="13" name="Google Shape;155;p12"/>
          <p:cNvSpPr txBox="1">
            <a:spLocks/>
          </p:cNvSpPr>
          <p:nvPr/>
        </p:nvSpPr>
        <p:spPr>
          <a:xfrm>
            <a:off x="963075" y="607905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sp>
        <p:nvSpPr>
          <p:cNvPr id="18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1" y="2814638"/>
            <a:ext cx="987551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2908</TotalTime>
  <Words>679</Words>
  <Application>Microsoft Office PowerPoint</Application>
  <PresentationFormat>Произвольный</PresentationFormat>
  <Paragraphs>102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User</cp:lastModifiedBy>
  <cp:revision>392</cp:revision>
  <dcterms:modified xsi:type="dcterms:W3CDTF">2021-01-06T09:54:55Z</dcterms:modified>
</cp:coreProperties>
</file>