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7" r:id="rId3"/>
    <p:sldId id="278" r:id="rId4"/>
    <p:sldId id="288" r:id="rId5"/>
    <p:sldId id="289" r:id="rId6"/>
    <p:sldId id="290" r:id="rId7"/>
    <p:sldId id="284" r:id="rId8"/>
    <p:sldId id="279" r:id="rId9"/>
    <p:sldId id="281" r:id="rId10"/>
    <p:sldId id="293" r:id="rId11"/>
    <p:sldId id="294" r:id="rId12"/>
    <p:sldId id="295" r:id="rId13"/>
    <p:sldId id="285" r:id="rId14"/>
    <p:sldId id="286" r:id="rId15"/>
    <p:sldId id="291" r:id="rId16"/>
    <p:sldId id="292" r:id="rId17"/>
    <p:sldId id="282" r:id="rId18"/>
    <p:sldId id="287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88E"/>
    <a:srgbClr val="CCFFCC"/>
    <a:srgbClr val="898989"/>
    <a:srgbClr val="FFFFFF"/>
    <a:srgbClr val="660066"/>
    <a:srgbClr val="800080"/>
    <a:srgbClr val="6E5552"/>
    <a:srgbClr val="FF9933"/>
    <a:srgbClr val="62C53B"/>
    <a:srgbClr val="422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3979" autoAdjust="0"/>
  </p:normalViewPr>
  <p:slideViewPr>
    <p:cSldViewPr>
      <p:cViewPr varScale="1">
        <p:scale>
          <a:sx n="70" d="100"/>
          <a:sy n="70" d="100"/>
        </p:scale>
        <p:origin x="11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1BC9E-3C35-40D7-B629-2F66BA324C4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0C97F8B0-CF32-424E-96DF-C427767247B3}">
          <dgm:prSet phldrT="[Текст]">
            <dgm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l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11)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După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scumpire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14:m>
                <m:oMath xmlns:m="http://schemas.openxmlformats.org/officeDocument/2006/math">
                  <m:r>
                    <a:rPr lang="ru-RU" i="1">
                      <a:latin typeface="Cambria Math" panose="02040503050406030204" pitchFamily="18" charset="0"/>
                    </a:rPr>
                    <m:t>16%</m:t>
                  </m:r>
                </m:oMath>
              </a14:m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un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produs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costă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406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lei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Determinați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câți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lei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fost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scumpit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produsul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dirty="0"/>
            </a:p>
          </dgm:t>
        </dgm:pt>
      </mc:Choice>
      <mc:Fallback xmlns="">
        <dgm:pt modelId="{0C97F8B0-CF32-424E-96DF-C427767247B3}">
          <dgm:prSet phldrT="[Текст]">
            <dgm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l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11)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După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scumpire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i="0">
                  <a:latin typeface="Cambria Math" panose="02040503050406030204" pitchFamily="18" charset="0"/>
                </a:rPr>
                <a:t>16%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un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produs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costă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406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lei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Determinați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câți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lei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fost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scumpit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produsul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dirty="0"/>
            </a:p>
          </dgm:t>
        </dgm:pt>
      </mc:Fallback>
    </mc:AlternateContent>
    <dgm:pt modelId="{A6770334-69DC-4B0B-8D95-61EDF2ECC46F}" type="parTrans" cxnId="{84E9985A-ED7E-44A5-8440-9C43E1B7C07E}">
      <dgm:prSet/>
      <dgm:spPr/>
      <dgm:t>
        <a:bodyPr/>
        <a:lstStyle/>
        <a:p>
          <a:endParaRPr lang="ru-RU"/>
        </a:p>
      </dgm:t>
    </dgm:pt>
    <dgm:pt modelId="{EF74B168-E227-464E-8DBA-2D54D7962CFF}" type="sibTrans" cxnId="{84E9985A-ED7E-44A5-8440-9C43E1B7C07E}">
      <dgm:prSet/>
      <dgm:spPr/>
      <dgm:t>
        <a:bodyPr/>
        <a:lstStyle/>
        <a:p>
          <a:endParaRPr lang="ru-RU"/>
        </a:p>
      </dgm:t>
    </dgm:pt>
    <dgm:pt modelId="{D7A2B5C4-5986-4380-A2F5-60C868325E4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12)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Prețul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unui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calculator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era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10250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lei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apoi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devenit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9020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lei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Determinați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câte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procente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s-a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ieftinit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calculatorul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/>
        </a:p>
      </dgm:t>
    </dgm:pt>
    <dgm:pt modelId="{0791604E-186C-4D48-80F8-D015400BC08C}" type="parTrans" cxnId="{DF74CA2E-84ED-4E9E-983D-95A79B337534}">
      <dgm:prSet/>
      <dgm:spPr/>
      <dgm:t>
        <a:bodyPr/>
        <a:lstStyle/>
        <a:p>
          <a:endParaRPr lang="ru-RU"/>
        </a:p>
      </dgm:t>
    </dgm:pt>
    <dgm:pt modelId="{B9B6FF9D-0B37-41F2-AB8B-BAD787924ADF}" type="sibTrans" cxnId="{DF74CA2E-84ED-4E9E-983D-95A79B337534}">
      <dgm:prSet/>
      <dgm:spPr/>
      <dgm:t>
        <a:bodyPr/>
        <a:lstStyle/>
        <a:p>
          <a:endParaRPr lang="ru-RU"/>
        </a:p>
      </dgm:t>
    </dgm:pt>
    <dgm:pt modelId="{878A29DD-D480-4D7D-BFD7-E54908D42D7E}" type="pres">
      <dgm:prSet presAssocID="{1871BC9E-3C35-40D7-B629-2F66BA324C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0C87D0-D464-46B7-BE35-9681521432B4}" type="pres">
      <dgm:prSet presAssocID="{0C97F8B0-CF32-424E-96DF-C427767247B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5488C-77BF-416C-B4C7-6218F9E16F46}" type="pres">
      <dgm:prSet presAssocID="{EF74B168-E227-464E-8DBA-2D54D7962CFF}" presName="sibTrans" presStyleCnt="0"/>
      <dgm:spPr/>
    </dgm:pt>
    <dgm:pt modelId="{95081883-C0DB-43EA-A0CA-35CE3BEDF146}" type="pres">
      <dgm:prSet presAssocID="{D7A2B5C4-5986-4380-A2F5-60C868325E4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74CA2E-84ED-4E9E-983D-95A79B337534}" srcId="{1871BC9E-3C35-40D7-B629-2F66BA324C44}" destId="{D7A2B5C4-5986-4380-A2F5-60C868325E4B}" srcOrd="1" destOrd="0" parTransId="{0791604E-186C-4D48-80F8-D015400BC08C}" sibTransId="{B9B6FF9D-0B37-41F2-AB8B-BAD787924ADF}"/>
    <dgm:cxn modelId="{84E9985A-ED7E-44A5-8440-9C43E1B7C07E}" srcId="{1871BC9E-3C35-40D7-B629-2F66BA324C44}" destId="{0C97F8B0-CF32-424E-96DF-C427767247B3}" srcOrd="0" destOrd="0" parTransId="{A6770334-69DC-4B0B-8D95-61EDF2ECC46F}" sibTransId="{EF74B168-E227-464E-8DBA-2D54D7962CFF}"/>
    <dgm:cxn modelId="{5EDBDC59-1B99-4B3A-9574-15B2844806B5}" type="presOf" srcId="{D7A2B5C4-5986-4380-A2F5-60C868325E4B}" destId="{95081883-C0DB-43EA-A0CA-35CE3BEDF146}" srcOrd="0" destOrd="0" presId="urn:microsoft.com/office/officeart/2005/8/layout/hList6"/>
    <dgm:cxn modelId="{F3D3A892-F7CF-4C66-A133-BB42D81B2E88}" type="presOf" srcId="{1871BC9E-3C35-40D7-B629-2F66BA324C44}" destId="{878A29DD-D480-4D7D-BFD7-E54908D42D7E}" srcOrd="0" destOrd="0" presId="urn:microsoft.com/office/officeart/2005/8/layout/hList6"/>
    <dgm:cxn modelId="{C827E06A-DACE-4AD8-BB05-013BDEB7EB89}" type="presOf" srcId="{0C97F8B0-CF32-424E-96DF-C427767247B3}" destId="{820C87D0-D464-46B7-BE35-9681521432B4}" srcOrd="0" destOrd="0" presId="urn:microsoft.com/office/officeart/2005/8/layout/hList6"/>
    <dgm:cxn modelId="{C1E8D5BC-63B6-47EA-BC7C-2DBD371E3920}" type="presParOf" srcId="{878A29DD-D480-4D7D-BFD7-E54908D42D7E}" destId="{820C87D0-D464-46B7-BE35-9681521432B4}" srcOrd="0" destOrd="0" presId="urn:microsoft.com/office/officeart/2005/8/layout/hList6"/>
    <dgm:cxn modelId="{356229FB-77B6-4DF1-B049-70DD7DB7095E}" type="presParOf" srcId="{878A29DD-D480-4D7D-BFD7-E54908D42D7E}" destId="{B905488C-77BF-416C-B4C7-6218F9E16F46}" srcOrd="1" destOrd="0" presId="urn:microsoft.com/office/officeart/2005/8/layout/hList6"/>
    <dgm:cxn modelId="{3B482308-E5A3-4E34-A2F0-6647B5B12084}" type="presParOf" srcId="{878A29DD-D480-4D7D-BFD7-E54908D42D7E}" destId="{95081883-C0DB-43EA-A0CA-35CE3BEDF146}" srcOrd="2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71BC9E-3C35-40D7-B629-2F66BA324C4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97F8B0-CF32-424E-96DF-C427767247B3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 l="-798"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A6770334-69DC-4B0B-8D95-61EDF2ECC46F}" type="parTrans" cxnId="{84E9985A-ED7E-44A5-8440-9C43E1B7C07E}">
      <dgm:prSet/>
      <dgm:spPr/>
      <dgm:t>
        <a:bodyPr/>
        <a:lstStyle/>
        <a:p>
          <a:endParaRPr lang="ru-RU"/>
        </a:p>
      </dgm:t>
    </dgm:pt>
    <dgm:pt modelId="{EF74B168-E227-464E-8DBA-2D54D7962CFF}" type="sibTrans" cxnId="{84E9985A-ED7E-44A5-8440-9C43E1B7C07E}">
      <dgm:prSet/>
      <dgm:spPr/>
      <dgm:t>
        <a:bodyPr/>
        <a:lstStyle/>
        <a:p>
          <a:endParaRPr lang="ru-RU"/>
        </a:p>
      </dgm:t>
    </dgm:pt>
    <dgm:pt modelId="{D7A2B5C4-5986-4380-A2F5-60C868325E4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12)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Prețul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unui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calculator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era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10250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lei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apoi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devenit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9020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lei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Determinați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câte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procente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s-a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ieftinit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calculatorul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/>
        </a:p>
      </dgm:t>
    </dgm:pt>
    <dgm:pt modelId="{0791604E-186C-4D48-80F8-D015400BC08C}" type="parTrans" cxnId="{DF74CA2E-84ED-4E9E-983D-95A79B337534}">
      <dgm:prSet/>
      <dgm:spPr/>
      <dgm:t>
        <a:bodyPr/>
        <a:lstStyle/>
        <a:p>
          <a:endParaRPr lang="ru-RU"/>
        </a:p>
      </dgm:t>
    </dgm:pt>
    <dgm:pt modelId="{B9B6FF9D-0B37-41F2-AB8B-BAD787924ADF}" type="sibTrans" cxnId="{DF74CA2E-84ED-4E9E-983D-95A79B337534}">
      <dgm:prSet/>
      <dgm:spPr/>
      <dgm:t>
        <a:bodyPr/>
        <a:lstStyle/>
        <a:p>
          <a:endParaRPr lang="ru-RU"/>
        </a:p>
      </dgm:t>
    </dgm:pt>
    <dgm:pt modelId="{878A29DD-D480-4D7D-BFD7-E54908D42D7E}" type="pres">
      <dgm:prSet presAssocID="{1871BC9E-3C35-40D7-B629-2F66BA324C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0C87D0-D464-46B7-BE35-9681521432B4}" type="pres">
      <dgm:prSet presAssocID="{0C97F8B0-CF32-424E-96DF-C427767247B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5488C-77BF-416C-B4C7-6218F9E16F46}" type="pres">
      <dgm:prSet presAssocID="{EF74B168-E227-464E-8DBA-2D54D7962CFF}" presName="sibTrans" presStyleCnt="0"/>
      <dgm:spPr/>
    </dgm:pt>
    <dgm:pt modelId="{95081883-C0DB-43EA-A0CA-35CE3BEDF146}" type="pres">
      <dgm:prSet presAssocID="{D7A2B5C4-5986-4380-A2F5-60C868325E4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3A892-F7CF-4C66-A133-BB42D81B2E88}" type="presOf" srcId="{1871BC9E-3C35-40D7-B629-2F66BA324C44}" destId="{878A29DD-D480-4D7D-BFD7-E54908D42D7E}" srcOrd="0" destOrd="0" presId="urn:microsoft.com/office/officeart/2005/8/layout/hList6"/>
    <dgm:cxn modelId="{DF74CA2E-84ED-4E9E-983D-95A79B337534}" srcId="{1871BC9E-3C35-40D7-B629-2F66BA324C44}" destId="{D7A2B5C4-5986-4380-A2F5-60C868325E4B}" srcOrd="1" destOrd="0" parTransId="{0791604E-186C-4D48-80F8-D015400BC08C}" sibTransId="{B9B6FF9D-0B37-41F2-AB8B-BAD787924ADF}"/>
    <dgm:cxn modelId="{5EDBDC59-1B99-4B3A-9574-15B2844806B5}" type="presOf" srcId="{D7A2B5C4-5986-4380-A2F5-60C868325E4B}" destId="{95081883-C0DB-43EA-A0CA-35CE3BEDF146}" srcOrd="0" destOrd="0" presId="urn:microsoft.com/office/officeart/2005/8/layout/hList6"/>
    <dgm:cxn modelId="{84E9985A-ED7E-44A5-8440-9C43E1B7C07E}" srcId="{1871BC9E-3C35-40D7-B629-2F66BA324C44}" destId="{0C97F8B0-CF32-424E-96DF-C427767247B3}" srcOrd="0" destOrd="0" parTransId="{A6770334-69DC-4B0B-8D95-61EDF2ECC46F}" sibTransId="{EF74B168-E227-464E-8DBA-2D54D7962CFF}"/>
    <dgm:cxn modelId="{C827E06A-DACE-4AD8-BB05-013BDEB7EB89}" type="presOf" srcId="{0C97F8B0-CF32-424E-96DF-C427767247B3}" destId="{820C87D0-D464-46B7-BE35-9681521432B4}" srcOrd="0" destOrd="0" presId="urn:microsoft.com/office/officeart/2005/8/layout/hList6"/>
    <dgm:cxn modelId="{C1E8D5BC-63B6-47EA-BC7C-2DBD371E3920}" type="presParOf" srcId="{878A29DD-D480-4D7D-BFD7-E54908D42D7E}" destId="{820C87D0-D464-46B7-BE35-9681521432B4}" srcOrd="0" destOrd="0" presId="urn:microsoft.com/office/officeart/2005/8/layout/hList6"/>
    <dgm:cxn modelId="{356229FB-77B6-4DF1-B049-70DD7DB7095E}" type="presParOf" srcId="{878A29DD-D480-4D7D-BFD7-E54908D42D7E}" destId="{B905488C-77BF-416C-B4C7-6218F9E16F46}" srcOrd="1" destOrd="0" presId="urn:microsoft.com/office/officeart/2005/8/layout/hList6"/>
    <dgm:cxn modelId="{3B482308-E5A3-4E34-A2F0-6647B5B12084}" type="presParOf" srcId="{878A29DD-D480-4D7D-BFD7-E54908D42D7E}" destId="{95081883-C0DB-43EA-A0CA-35CE3BEDF146}" srcOrd="2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C87D0-D464-46B7-BE35-9681521432B4}">
      <dsp:nvSpPr>
        <dsp:cNvPr id="0" name=""/>
        <dsp:cNvSpPr/>
      </dsp:nvSpPr>
      <dsp:spPr>
        <a:xfrm rot="16200000">
          <a:off x="-1086625" y="1089787"/>
          <a:ext cx="5221699" cy="3042123"/>
        </a:xfrm>
        <a:prstGeom prst="flowChartManualOperation">
          <a:avLst/>
        </a:prstGeom>
        <a:gradFill rotWithShape="1">
          <a:gsLst>
            <a:gs pos="0">
              <a:schemeClr val="accent2">
                <a:tint val="60000"/>
                <a:lumMod val="104000"/>
              </a:schemeClr>
            </a:gs>
            <a:gs pos="100000">
              <a:schemeClr val="accent2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tint val="6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84150" tIns="0" rIns="186444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11)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După</a:t>
          </a: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scumpire</a:t>
          </a: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</a:t>
          </a: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ru-RU" sz="2900" i="1" kern="1200">
                  <a:latin typeface="Cambria Math" panose="02040503050406030204" pitchFamily="18" charset="0"/>
                </a:rPr>
                <m:t>16%</m:t>
              </m:r>
            </m:oMath>
          </a14:m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</a:t>
          </a: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produs</a:t>
          </a: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costă</a:t>
          </a: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406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</a:t>
          </a: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lei</a:t>
          </a: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Determinați</a:t>
          </a: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</a:t>
          </a: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câți</a:t>
          </a: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lei</a:t>
          </a: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fost</a:t>
          </a: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scumpit</a:t>
          </a: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produsul</a:t>
          </a: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900" kern="1200" dirty="0"/>
        </a:p>
      </dsp:txBody>
      <dsp:txXfrm rot="5400000">
        <a:off x="3163" y="1044339"/>
        <a:ext cx="3042123" cy="3133019"/>
      </dsp:txXfrm>
    </dsp:sp>
    <dsp:sp modelId="{95081883-C0DB-43EA-A0CA-35CE3BEDF146}">
      <dsp:nvSpPr>
        <dsp:cNvPr id="0" name=""/>
        <dsp:cNvSpPr/>
      </dsp:nvSpPr>
      <dsp:spPr>
        <a:xfrm rot="16200000">
          <a:off x="2183658" y="1089787"/>
          <a:ext cx="5221699" cy="3042123"/>
        </a:xfrm>
        <a:prstGeom prst="flowChartManualOperation">
          <a:avLst/>
        </a:prstGeom>
        <a:gradFill rotWithShape="1">
          <a:gsLst>
            <a:gs pos="0">
              <a:schemeClr val="accent2">
                <a:tint val="60000"/>
                <a:lumMod val="104000"/>
              </a:schemeClr>
            </a:gs>
            <a:gs pos="100000">
              <a:schemeClr val="accent2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tint val="6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84150" tIns="0" rIns="186444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12)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Prețul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unui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calculator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era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10250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lei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apoi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devenit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9020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lei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Determinați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câte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procente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s-a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ieftinit</a:t>
          </a: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calculatorul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900" kern="1200" dirty="0"/>
        </a:p>
      </dsp:txBody>
      <dsp:txXfrm rot="5400000">
        <a:off x="3273446" y="1044339"/>
        <a:ext cx="3042123" cy="3133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E30C1-24B3-452D-9F9D-BA3FB2885FC8}" type="datetimeFigureOut">
              <a:rPr lang="ro-RO" smtClean="0"/>
              <a:pPr/>
              <a:t>01.12.2022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D537-9531-41BC-A7B4-08EB7AE74EE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48213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531A7-A7BD-480D-A46B-2D3DCC727AB2}" type="datetimeFigureOut">
              <a:rPr lang="ro-RO" smtClean="0"/>
              <a:pPr/>
              <a:t>01.12.2022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DB27F-EA4A-41FA-AEF6-A6210D5A694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94801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r>
              <a:rPr lang="vi-VN" smtClean="0"/>
              <a:t>Proba practică – prezentarea produsului/ proiectului de succes din practica educațională. Concept. Conținut. Evaluare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2EEBF982-C364-44F3-9CC4-8D024F5438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66103668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Proba practică – prezentarea produsului/ proiectului de succes din practica educațională. Concept. Conținut. Evaluare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F982-C364-44F3-9CC4-8D024F5438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90443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Proba practică – prezentarea produsului/ proiectului de succes din practica educațională. Concept. Conținut. Evaluare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F982-C364-44F3-9CC4-8D024F5438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25498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Proba practică – prezentarea produsului/ proiectului de succes din practica educațională. Concept. Conținut. Evaluare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F982-C364-44F3-9CC4-8D024F5438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99616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Proba practică – prezentarea produsului/ proiectului de succes din practica educațională. Concept. Conținut. Evaluare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F982-C364-44F3-9CC4-8D024F5438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91285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Proba practică – prezentarea produsului/ proiectului de succes din practica educațională. Concept. Conținut. Evaluare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F982-C364-44F3-9CC4-8D024F5438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08866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Proba practică – prezentarea produsului/ proiectului de succes din practica educațională. Concept. Conținut. Evaluare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F982-C364-44F3-9CC4-8D024F5438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6623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Proba practică – prezentarea produsului/ proiectului de succes din practica educațională. Concept. Conținut. Evaluare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F982-C364-44F3-9CC4-8D024F5438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377862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Proba practică – prezentarea produsului/ proiectului de succes din practica educațională. Concept. Conținut. Evaluare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F982-C364-44F3-9CC4-8D024F5438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61341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r>
              <a:rPr lang="vi-VN" smtClean="0"/>
              <a:t>Proba practică – prezentarea produsului/ proiectului de succes din practica educațională. Concept. Conținut. Evaluare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2EEBF982-C364-44F3-9CC4-8D024F5438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13596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Proba practică – prezentarea produsului/ proiectului de succes din practica educațională. Concept. Conținut. Evaluare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2EEBF982-C364-44F3-9CC4-8D024F5438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76963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Proba practică – prezentarea produsului/ proiectului de succes din practica educațională. Concept. Conținut. Evaluare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F982-C364-44F3-9CC4-8D024F5438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35199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Proba practică – prezentarea produsului/ proiectului de succes din practica educațională. Concept. Conținut. Evaluare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F982-C364-44F3-9CC4-8D024F5438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18783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Proba practică – prezentarea produsului/ proiectului de succes din practica educațională. Concept. Conținut. Evaluare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F982-C364-44F3-9CC4-8D024F5438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43449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Proba practică – prezentarea produsului/ proiectului de succes din practica educațională. Concept. Conținut. Evaluare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F982-C364-44F3-9CC4-8D024F5438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63015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Proba practică – prezentarea produsului/ proiectului de succes din practica educațională. Concept. Conținut. Evaluare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F982-C364-44F3-9CC4-8D024F5438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83678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Proba practică – prezentarea produsului/ proiectului de succes din practica educațională. Concept. Conținut. Evaluare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F982-C364-44F3-9CC4-8D024F5438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00164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vi-VN" smtClean="0"/>
              <a:t>Proba practică – prezentarea produsului/ proiectului de succes din practica educațională. Concept. Conținut. Evaluare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EEBF982-C364-44F3-9CC4-8D024F5438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23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educationgateway.eu/ro/pub/latest/practices/steamlear-%20ning-science-art.htm" TargetMode="External"/><Relationship Id="rId2" Type="http://schemas.openxmlformats.org/officeDocument/2006/relationships/hyperlink" Target="https://creeracord.com/2018/10/26/rezolvarea-unei-probleme-stem-planul-delectie-nr-1-in-pbl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tm.md/blog/2016/10/12/prezentarea-conceptului-privind-educatiaste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6"/>
          <p:cNvSpPr>
            <a:spLocks noChangeArrowheads="1"/>
          </p:cNvSpPr>
          <p:nvPr/>
        </p:nvSpPr>
        <p:spPr bwMode="auto">
          <a:xfrm>
            <a:off x="2339752" y="1556792"/>
            <a:ext cx="6192688" cy="18722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o-RO" sz="40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Matematică</a:t>
            </a:r>
          </a:p>
          <a:p>
            <a:pPr algn="ctr"/>
            <a:r>
              <a:rPr lang="ro-RO" sz="40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Ghid pentru profesori</a:t>
            </a:r>
          </a:p>
          <a:p>
            <a:pPr algn="ctr"/>
            <a:r>
              <a:rPr lang="ro-RO" sz="40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Clasa X-a, profil umanist</a:t>
            </a:r>
            <a:endParaRPr lang="ru-RU" sz="4000" b="1" i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5126056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ȘTEFAN GHEREGA,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profesor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matematic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grad didactic superior, IPLT  ,,Mihai Viteazul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Chi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șinău</a:t>
            </a:r>
            <a:r>
              <a:rPr lang="en-US" b="1" dirty="0">
                <a:latin typeface="Myriad Pro" pitchFamily="34" charset="0"/>
              </a:rPr>
              <a:t/>
            </a:r>
            <a:br>
              <a:rPr lang="en-US" b="1" dirty="0">
                <a:latin typeface="Myriad Pro" pitchFamily="34" charset="0"/>
              </a:rPr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547664" y="404664"/>
            <a:ext cx="6768752" cy="365125"/>
          </a:xfrm>
        </p:spPr>
        <p:txBody>
          <a:bodyPr/>
          <a:lstStyle/>
          <a:p>
            <a:pPr>
              <a:defRPr/>
            </a:pPr>
            <a:r>
              <a:rPr lang="ro-M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§5. Puteri cu exponent nr.rațional. Radicali de ordinul 2 și 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99592" y="980728"/>
                <a:ext cx="8244408" cy="5443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o-MD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r>
                  <a:rPr lang="ro-MD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Calculați: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b)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c)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81</m:t>
                        </m:r>
                      </m:e>
                      <m:sup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d)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−4∙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81</m:t>
                        </m:r>
                      </m:e>
                      <m:sup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</m:t>
                    </m:r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e)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−6∙(2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1,5</m:t>
                        </m:r>
                      </m:sup>
                    </m:sSup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o-MD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  <m:f>
                                      <m:fPr>
                                        <m:ctrlPr>
                                          <a:rPr lang="ru-RU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o-MD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ro-MD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9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o-MD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o-MD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o-MD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f>
                                      <m:fPr>
                                        <m:ctrlPr>
                                          <a:rPr lang="ru-RU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o-MD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ro-MD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9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o-MD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o-MD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g)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27</m:t>
                            </m:r>
                          </m:e>
                          <m:sup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125</m:t>
                            </m:r>
                          </m:e>
                          <m:sup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e>
                          <m:sup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−0,25</m:t>
                        </m:r>
                      </m:sup>
                    </m:sSup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h)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2,25</m:t>
                                </m:r>
                              </m:e>
                            </m:d>
                          </m:e>
                          <m:sup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−1,5</m:t>
                            </m:r>
                          </m:sup>
                        </m:s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Calculați: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0,027</m:t>
                            </m:r>
                          </m:e>
                        </m:d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256</m:t>
                        </m:r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0,25</m:t>
                        </m:r>
                      </m:sup>
                    </m:sSup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(8,2)</m:t>
                        </m:r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2,5</m:t>
                        </m:r>
                      </m:sup>
                    </m:sSup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−1,5</m:t>
                        </m:r>
                      </m:sup>
                    </m:sSup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9,5</m:t>
                        </m:r>
                      </m:sup>
                    </m:sSup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0,8</m:t>
                            </m:r>
                          </m:e>
                        </m:d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9,5</m:t>
                        </m:r>
                      </m:sup>
                    </m:sSup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d)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Comparați numerele </a:t>
                </a:r>
                <a:r>
                  <a:rPr lang="ro-MD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și </a:t>
                </a:r>
                <a:r>
                  <a:rPr lang="ro-MD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dacă: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și    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b)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0,5</m:t>
                            </m:r>
                          </m:e>
                        </m:d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sup>
                    </m:sSup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și     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0,5</m:t>
                            </m:r>
                          </m:e>
                        </m:d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  <m:sup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și    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0,25</m:t>
                            </m:r>
                          </m:e>
                        </m:d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−0,5</m:t>
                        </m:r>
                      </m:sup>
                    </m:sSup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d) 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sup>
                    </m:sSup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și     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sup>
                    </m:sSup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e) 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49</m:t>
                        </m:r>
                      </m:e>
                      <m:sup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și    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81</m:t>
                        </m:r>
                      </m:e>
                      <m:sup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980728"/>
                <a:ext cx="8244408" cy="5443413"/>
              </a:xfrm>
              <a:prstGeom prst="rect">
                <a:avLst/>
              </a:prstGeom>
              <a:blipFill rotWithShape="0">
                <a:blip r:embed="rId2"/>
                <a:stretch>
                  <a:fillRect l="-666" t="-672" b="-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95536" y="1015080"/>
            <a:ext cx="504056" cy="3787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C78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dirty="0">
              <a:solidFill>
                <a:srgbClr val="0C78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21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97057" y="404664"/>
                <a:ext cx="8352928" cy="5883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o-MD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4)</a:t>
                </a: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Calculați: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b)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c)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−125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d)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e)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441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f)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125</m:t>
                            </m:r>
                          </m:den>
                        </m:f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g)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64</m:t>
                            </m:r>
                          </m:den>
                        </m:f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h)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17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27</m:t>
                            </m:r>
                          </m:den>
                        </m:f>
                      </m:e>
                    </m:rad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Calculați: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b)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64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125</m:t>
                            </m:r>
                          </m:e>
                        </m:rad>
                      </m:den>
                    </m:f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c)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0,09</m:t>
                        </m:r>
                      </m:e>
                    </m:rad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1000</m:t>
                            </m:r>
                          </m:den>
                        </m:f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</m:rad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49</m:t>
                        </m:r>
                      </m:e>
                    </m:rad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−1000</m:t>
                        </m:r>
                      </m:e>
                    </m:rad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o-MD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f)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81</m:t>
                            </m:r>
                          </m:e>
                        </m:rad>
                      </m:e>
                    </m:rad>
                    <m:r>
                      <a:rPr lang="ro-MD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e>
                        </m:rad>
                      </m:e>
                    </m:rad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6)</a:t>
                </a: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Calculați: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</m:e>
                    </m:rad>
                    <m:r>
                      <a:rPr lang="ro-MD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b)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8∙27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c)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rad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</m:e>
                    </m:rad>
                    <m:r>
                      <a:rPr lang="ro-MD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e)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64</m:t>
                            </m:r>
                          </m:e>
                        </m:rad>
                      </m:e>
                    </m:rad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7)</a:t>
                </a: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Scoateți factorii sub radical: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52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b)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c)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54 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e)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f)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81</m:t>
                        </m:r>
                      </m:e>
                    </m:rad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8)</a:t>
                </a: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Introduceți factorii sub radical: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b)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c)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d)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e)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f)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g)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4−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i)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57" y="404664"/>
                <a:ext cx="8352928" cy="5883727"/>
              </a:xfrm>
              <a:prstGeom prst="rect">
                <a:avLst/>
              </a:prstGeom>
              <a:blipFill rotWithShape="0">
                <a:blip r:embed="rId2"/>
                <a:stretch>
                  <a:fillRect l="-657" t="-5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93001" y="405093"/>
            <a:ext cx="504056" cy="404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C78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dirty="0">
              <a:solidFill>
                <a:srgbClr val="0C78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20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71600" y="764704"/>
                <a:ext cx="7776864" cy="4013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o-MD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9)</a:t>
                </a: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Comparați numerele </a:t>
                </a:r>
                <a:r>
                  <a:rPr lang="ro-MD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și </a:t>
                </a:r>
                <a:r>
                  <a:rPr lang="ro-MD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și   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b)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27</m:t>
                            </m:r>
                          </m:den>
                        </m:f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și    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=2∙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54</m:t>
                            </m:r>
                          </m:den>
                        </m:f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și   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375</m:t>
                            </m:r>
                          </m:den>
                        </m:f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d)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</m:t>
                    </m:r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și     </a:t>
                </a:r>
                <a14:m>
                  <m:oMath xmlns:m="http://schemas.openxmlformats.org/officeDocument/2006/math"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=−6</m:t>
                    </m:r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MD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10)</a:t>
                </a:r>
                <a:r>
                  <a:rPr lang="ro-MD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Calculați: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48</m:t>
                        </m:r>
                      </m:e>
                    </m:rad>
                    <m:r>
                      <a:rPr lang="ro-MD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135</m:t>
                        </m:r>
                      </m:e>
                    </m:rad>
                    <m:r>
                      <a:rPr lang="ro-MD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384</m:t>
                        </m:r>
                      </m:e>
                    </m:rad>
                    <m:r>
                      <a:rPr lang="ro-MD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</m:ra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b)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729</m:t>
                            </m:r>
                          </m:e>
                        </m:rad>
                      </m:e>
                    </m:rad>
                    <m:r>
                      <a:rPr lang="ro-M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64</m:t>
                            </m:r>
                          </m:e>
                        </m:rad>
                      </m:e>
                    </m:rad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ro-MD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d)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ro-M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MD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11) </a:t>
                </a:r>
                <a:r>
                  <a:rPr lang="ro-MD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Raționalizați numitorul raportului: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M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MD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ro-MD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b)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MD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ro-MD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ro-MD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ro-MD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c)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MD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ro-MD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MD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ro-MD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ro-MD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rad>
                      </m:den>
                    </m:f>
                  </m:oMath>
                </a14:m>
                <a:r>
                  <a:rPr lang="ro-MD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e)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MD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ro-MD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ro-MD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f)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MD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ro-MD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ro-MD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ro-MD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ro-MD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ro-MD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764704"/>
                <a:ext cx="7776864" cy="4013086"/>
              </a:xfrm>
              <a:prstGeom prst="rect">
                <a:avLst/>
              </a:prstGeom>
              <a:blipFill rotWithShape="0">
                <a:blip r:embed="rId2"/>
                <a:stretch>
                  <a:fillRect l="-784" t="-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55076" y="764704"/>
            <a:ext cx="504056" cy="404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C78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dirty="0">
              <a:solidFill>
                <a:srgbClr val="0C78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71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04667" cy="1266691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Схема 4"/>
              <p:cNvGraphicFramePr/>
              <p:nvPr>
                <p:extLst>
                  <p:ext uri="{D42A27DB-BD31-4B8C-83A1-F6EECF244321}">
                    <p14:modId xmlns:p14="http://schemas.microsoft.com/office/powerpoint/2010/main" val="2823176159"/>
                  </p:ext>
                </p:extLst>
              </p:nvPr>
            </p:nvGraphicFramePr>
            <p:xfrm>
              <a:off x="1808583" y="1454974"/>
              <a:ext cx="6318732" cy="522169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Схема 4"/>
              <p:cNvGraphicFramePr/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823176159"/>
                  </p:ext>
                </p:extLst>
              </p:nvPr>
            </p:nvGraphicFramePr>
            <p:xfrm>
              <a:off x="1808583" y="1454974"/>
              <a:ext cx="6318732" cy="522169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315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39333" y="1548862"/>
                <a:ext cx="7704667" cy="3168352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ro-MD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ro-MD" sz="6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 </a:t>
                </a:r>
                <a:r>
                  <a:rPr lang="ro-MD" sz="6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sumativ</a:t>
                </a:r>
                <a:r>
                  <a:rPr lang="ro-MD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</a:t>
                </a:r>
                <a:r>
                  <a:rPr lang="ro-MD" sz="6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Timp efectiv de lucru: 45min</a:t>
                </a:r>
                <a:endParaRPr lang="ru-RU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sz="6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ro-MD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Calculați:                                                                                           6 </a:t>
                </a:r>
                <a:r>
                  <a:rPr lang="ro-MD" sz="6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punct</a:t>
                </a:r>
                <a:r>
                  <a:rPr lang="en-US" sz="6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US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6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o-MD" sz="6400" i="1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ro-MD" sz="6400" i="1">
                          <a:latin typeface="Cambria Math" panose="02040503050406030204" pitchFamily="18" charset="0"/>
                        </a:rPr>
                        <m:t>+ </m:t>
                      </m:r>
                      <m:rad>
                        <m:radPr>
                          <m:ctrlPr>
                            <a:rPr lang="ru-RU" sz="6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ro-MD" sz="64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ro-MD" sz="6400" i="1">
                              <a:latin typeface="Cambria Math" panose="02040503050406030204" pitchFamily="18" charset="0"/>
                            </a:rPr>
                            <m:t>−8 </m:t>
                          </m:r>
                        </m:e>
                      </m:rad>
                      <m:r>
                        <a:rPr lang="ro-MD" sz="6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6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MD" sz="6400" i="1">
                              <a:latin typeface="Cambria Math" panose="02040503050406030204" pitchFamily="18" charset="0"/>
                            </a:rPr>
                            <m:t>125</m:t>
                          </m:r>
                        </m:e>
                        <m:sup>
                          <m:f>
                            <m:fPr>
                              <m:ctrlPr>
                                <a:rPr lang="ru-RU" sz="6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MD" sz="6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o-MD" sz="6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ro-MD" sz="6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6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sz="6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o-MD" sz="6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o-MD" sz="6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ro-MD" sz="6400" i="1">
                              <a:latin typeface="Cambria Math" panose="02040503050406030204" pitchFamily="18" charset="0"/>
                            </a:rPr>
                            <m:t>25+</m:t>
                          </m:r>
                          <m:rad>
                            <m:radPr>
                              <m:degHide m:val="on"/>
                              <m:ctrlPr>
                                <a:rPr lang="ru-RU" sz="6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o-MD" sz="6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ru-RU" sz="6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MD" sz="6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o-MD" sz="6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rad>
                          <m:r>
                            <a:rPr lang="ro-MD" sz="6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ro-MD" sz="6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6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MD" sz="6400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func>
                            <m:funcPr>
                              <m:ctrlPr>
                                <a:rPr lang="ru-RU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ru-RU" sz="6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o-MD" sz="6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o-MD" sz="64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ro-MD" sz="6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ru-RU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MD" sz="6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ro-MD" sz="6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Aduceți </a:t>
                </a:r>
                <a:r>
                  <a:rPr lang="ro-MD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o formă mai simplă expresia:                       </a:t>
                </a:r>
                <a:r>
                  <a:rPr lang="en-US" sz="6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ro-MD" sz="6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o-MD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ro-MD" sz="6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puncte</a:t>
                </a:r>
                <a:endParaRPr lang="en-US" sz="6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ro-MD" sz="640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6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MD" sz="64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ro-MD" sz="6400" i="1">
                        <a:latin typeface="Cambria Math" panose="02040503050406030204" pitchFamily="18" charset="0"/>
                      </a:rPr>
                      <m:t>−4</m:t>
                    </m:r>
                    <m:rad>
                      <m:radPr>
                        <m:degHide m:val="on"/>
                        <m:ctrlPr>
                          <a:rPr lang="ru-RU" sz="6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MD" sz="6400" i="1">
                            <a:latin typeface="Cambria Math" panose="02040503050406030204" pitchFamily="18" charset="0"/>
                          </a:rPr>
                          <m:t>28</m:t>
                        </m:r>
                      </m:e>
                    </m:rad>
                    <m:r>
                      <a:rPr lang="ro-MD" sz="6400" i="1">
                        <a:latin typeface="Cambria Math" panose="02040503050406030204" pitchFamily="18" charset="0"/>
                      </a:rPr>
                      <m:t>+9</m:t>
                    </m:r>
                    <m:rad>
                      <m:radPr>
                        <m:degHide m:val="on"/>
                        <m:ctrlPr>
                          <a:rPr lang="ru-RU" sz="6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MD" sz="64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ru-RU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sz="64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sz="6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sz="6400" i="1">
                                <a:latin typeface="Cambria Math" panose="02040503050406030204" pitchFamily="18" charset="0"/>
                              </a:rPr>
                              <m:t>18</m:t>
                            </m:r>
                          </m:e>
                        </m:rad>
                        <m:r>
                          <a:rPr lang="ro-MD" sz="6400" i="1">
                            <a:latin typeface="Cambria Math" panose="02040503050406030204" pitchFamily="18" charset="0"/>
                          </a:rPr>
                          <m:t>−5</m:t>
                        </m:r>
                        <m:rad>
                          <m:radPr>
                            <m:degHide m:val="on"/>
                            <m:ctrlPr>
                              <a:rPr lang="ru-RU" sz="6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sz="6400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</m:rad>
                      </m:num>
                      <m:den>
                        <m:r>
                          <a:rPr lang="ro-MD" sz="6400" i="1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ru-RU" sz="6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sz="6400" i="1">
                                <a:latin typeface="Cambria Math" panose="02040503050406030204" pitchFamily="18" charset="0"/>
                              </a:rPr>
                              <m:t>32</m:t>
                            </m:r>
                          </m:e>
                        </m:rad>
                        <m:r>
                          <a:rPr lang="ro-MD" sz="6400" i="1">
                            <a:latin typeface="Cambria Math" panose="02040503050406030204" pitchFamily="18" charset="0"/>
                          </a:rPr>
                          <m:t>+6</m:t>
                        </m:r>
                        <m:rad>
                          <m:radPr>
                            <m:degHide m:val="on"/>
                            <m:ctrlPr>
                              <a:rPr lang="ru-RU" sz="6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sz="6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rad>
                      </m:den>
                    </m:f>
                  </m:oMath>
                </a14:m>
                <a:endParaRPr lang="ru-RU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sz="6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ro-MD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Comparați numerele:                                                                          4 </a:t>
                </a:r>
                <a:r>
                  <a:rPr lang="ro-MD" sz="6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puncte</a:t>
                </a:r>
                <a:endParaRPr lang="ru-RU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a=</a:t>
                </a:r>
                <a14:m>
                  <m:oMath xmlns:m="http://schemas.openxmlformats.org/officeDocument/2006/math">
                    <m:r>
                      <a:rPr lang="ro-MD" sz="6400" i="1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ru-RU" sz="6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MD" sz="64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ro-MD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b=8</a:t>
                </a:r>
                <a:endParaRPr lang="ru-RU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a=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6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6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o-MD" sz="6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ru-RU" sz="6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MD" sz="6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o-MD" sz="6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sub>
                        </m:sSub>
                      </m:fName>
                      <m:e>
                        <m:f>
                          <m:fPr>
                            <m:ctrlPr>
                              <a:rPr lang="ru-RU" sz="6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o-MD" sz="6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sz="6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func>
                  </m:oMath>
                </a14:m>
                <a:r>
                  <a:rPr lang="ro-MD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b=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6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6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o-MD" sz="6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o-MD" sz="6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ro-MD" sz="64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</m:oMath>
                </a14:m>
                <a:endParaRPr lang="en-US" sz="6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sz="6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</a:t>
                </a:r>
                <a:r>
                  <a:rPr lang="ro-MD" sz="6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Aflați </a:t>
                </a:r>
                <a:r>
                  <a:rPr lang="ro-MD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din proporția:                                                                         8 </a:t>
                </a:r>
                <a:r>
                  <a:rPr lang="ro-MD" sz="6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punct</a:t>
                </a:r>
                <a:r>
                  <a:rPr lang="en-US" sz="6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US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6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sz="6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func>
                          <m:funcPr>
                            <m:ctrlPr>
                              <a:rPr lang="ru-RU" sz="6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6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o-MD" sz="6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o-MD" sz="6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fName>
                          <m:e>
                            <m:r>
                              <a:rPr lang="ro-MD" sz="6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den>
                    </m:f>
                    <m:r>
                      <a:rPr lang="ro-MD" sz="6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6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6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6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o-MD" sz="6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o-MD" sz="6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ro-MD" sz="6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</m:num>
                      <m:den>
                        <m:rad>
                          <m:radPr>
                            <m:ctrlPr>
                              <a:rPr lang="ru-RU" sz="6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ro-MD" sz="6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ro-MD" sz="6400" i="1">
                                <a:latin typeface="Cambria Math" panose="02040503050406030204" pitchFamily="18" charset="0"/>
                              </a:rPr>
                              <m:t>27</m:t>
                            </m:r>
                          </m:e>
                        </m:rad>
                      </m:den>
                    </m:f>
                  </m:oMath>
                </a14:m>
                <a:r>
                  <a:rPr lang="ro-MD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b)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sz="6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o-MD" sz="6400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ro-MD" sz="6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o-MD" sz="6400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ro-MD" sz="6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6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sz="6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o-MD" sz="6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6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sz="6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ro-MD" sz="6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Prețul </a:t>
                </a:r>
                <a:r>
                  <a:rPr lang="ro-MD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unui telefon mobil este de 11900 de lei. Prețul telefonului     </a:t>
                </a:r>
                <a:r>
                  <a:rPr lang="en-US" sz="6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o-MD" sz="6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:r>
                  <a:rPr lang="ro-MD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puncte                          </a:t>
                </a:r>
                <a:r>
                  <a:rPr lang="en-US" sz="6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o-MD" sz="6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MD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crește cu 6 %, apoi scade cu 6 %. Care este prețul actual al telefonului?</a:t>
                </a:r>
                <a:endParaRPr lang="ru-RU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7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9333" y="1548862"/>
                <a:ext cx="7704667" cy="3168352"/>
              </a:xfrm>
              <a:blipFill rotWithShape="0">
                <a:blip r:embed="rId2"/>
                <a:stretch>
                  <a:fillRect l="-396" t="-46538" r="-4984" b="-31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303284"/>
              </p:ext>
            </p:extLst>
          </p:nvPr>
        </p:nvGraphicFramePr>
        <p:xfrm>
          <a:off x="1619672" y="5877272"/>
          <a:ext cx="7272809" cy="684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/>
                <a:gridCol w="706226"/>
                <a:gridCol w="715675"/>
                <a:gridCol w="714834"/>
                <a:gridCol w="715675"/>
                <a:gridCol w="834255"/>
                <a:gridCol w="715675"/>
                <a:gridCol w="595414"/>
                <a:gridCol w="596257"/>
                <a:gridCol w="479359"/>
                <a:gridCol w="479359"/>
              </a:tblGrid>
              <a:tr h="17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 de puncte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34-31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50203" y="5512877"/>
            <a:ext cx="14653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Barem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notare</a:t>
            </a:r>
            <a:endParaRPr kumimoji="0" lang="ru-RU" alt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051720" y="476672"/>
            <a:ext cx="5314517" cy="365125"/>
          </a:xfrm>
        </p:spPr>
        <p:txBody>
          <a:bodyPr/>
          <a:lstStyle/>
          <a:p>
            <a:pPr algn="ctr">
              <a:defRPr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corectare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9753416"/>
                  </p:ext>
                </p:extLst>
              </p:nvPr>
            </p:nvGraphicFramePr>
            <p:xfrm>
              <a:off x="827584" y="1052736"/>
              <a:ext cx="8136904" cy="45985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4056"/>
                    <a:gridCol w="827754"/>
                    <a:gridCol w="3819074"/>
                    <a:gridCol w="1119758"/>
                    <a:gridCol w="732243"/>
                    <a:gridCol w="1134019"/>
                  </a:tblGrid>
                  <a:tr h="4767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Item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o-RO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Răspuns corect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Etapele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rezolvării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Punctaj acumulat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Scor maxim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Observații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</a:tr>
                  <a:tr h="1066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 7,5</m:t>
                              </m:r>
                            </m:oMath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</a:t>
                          </a: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Calcularea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rad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Calcularea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rad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Calcularea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</a:t>
                          </a: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Calcularea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func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Calcularea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2,25</m:t>
                                  </m:r>
                                </m:e>
                              </m:rad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=1,5</m:t>
                              </m:r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Calcularea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</a:tr>
                  <a:tr h="12061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f>
                                <m:f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</a:t>
                          </a: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Calcularea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28</m:t>
                                  </m:r>
                                </m:e>
                              </m:rad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Calcularea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ro-RO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ăspuns corect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</a:t>
                          </a: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Calcularea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e>
                              </m:rad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e>
                              </m:rad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=−16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Calcularea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 4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e>
                              </m:rad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=28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Calcularea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−16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d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28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d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ro-RO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ăspuns corect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9753416"/>
                  </p:ext>
                </p:extLst>
              </p:nvPr>
            </p:nvGraphicFramePr>
            <p:xfrm>
              <a:off x="827584" y="1052736"/>
              <a:ext cx="8136904" cy="46599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4056"/>
                    <a:gridCol w="827754"/>
                    <a:gridCol w="3819074"/>
                    <a:gridCol w="1119758"/>
                    <a:gridCol w="732243"/>
                    <a:gridCol w="1134019"/>
                  </a:tblGrid>
                  <a:tr h="5218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Item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o-RO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Răspuns corect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Etapele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rezolvării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Punctaj acumulat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Scor maxim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Observații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</a:tr>
                  <a:tr h="18346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583" marR="23583" marT="0" marB="0">
                        <a:blipFill rotWithShape="0">
                          <a:blip r:embed="rId2"/>
                          <a:stretch>
                            <a:fillRect l="-61765" t="-31894" r="-824265" b="-126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583" marR="23583" marT="0" marB="0">
                        <a:blipFill rotWithShape="0">
                          <a:blip r:embed="rId2"/>
                          <a:stretch>
                            <a:fillRect l="-35088" t="-31894" r="-78788" b="-126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</a:tr>
                  <a:tr h="23034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583" marR="23583" marT="0" marB="0">
                        <a:blipFill rotWithShape="0">
                          <a:blip r:embed="rId2"/>
                          <a:stretch>
                            <a:fillRect l="-61765" t="-104749" r="-824265" b="-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583" marR="23583" marT="0" marB="0">
                        <a:blipFill rotWithShape="0">
                          <a:blip r:embed="rId2"/>
                          <a:stretch>
                            <a:fillRect l="-35088" t="-104749" r="-78788" b="-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58863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850217"/>
                  </p:ext>
                </p:extLst>
              </p:nvPr>
            </p:nvGraphicFramePr>
            <p:xfrm>
              <a:off x="1115616" y="1124744"/>
              <a:ext cx="7704856" cy="46271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95620"/>
                    <a:gridCol w="889046"/>
                    <a:gridCol w="4279082"/>
                    <a:gridCol w="658947"/>
                    <a:gridCol w="532300"/>
                    <a:gridCol w="949861"/>
                  </a:tblGrid>
                  <a:tr h="8838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o-RO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a)Compararea numerelor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ro-RO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și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63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=8=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e>
                              </m:rad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o-RO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 Compararea numerelor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ro-RO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și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ru-RU" sz="16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6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f>
                                    <m:f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func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</a:tr>
                  <a:tr h="834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 </a:t>
                          </a: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Scrierea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func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 × </m:t>
                                  </m:r>
                                  <m:func>
                                    <m:func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func>
                                </m:num>
                                <m:den>
                                  <m:rad>
                                    <m:rad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g>
                                    <m:e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27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</a:t>
                          </a:r>
                          <a:r>
                            <a:rPr lang="ro-RO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ținerea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 </a:t>
                          </a: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Scrierea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=4(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</a:t>
                          </a:r>
                          <a:r>
                            <a:rPr lang="ro-RO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ținerea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</a:tr>
                  <a:tr h="10663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11857,16 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𝑙𝑒𝑖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Calcularea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100%+6%=106%</m:t>
                              </m:r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Calcularea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1,06×11900=12614(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𝑙𝑒𝑖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Calcularea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100%−6%=94%</m:t>
                              </m:r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Calcularea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0,94×12614=11857,16(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𝑙𝑒𝑖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Răspuns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corect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850217"/>
                  </p:ext>
                </p:extLst>
              </p:nvPr>
            </p:nvGraphicFramePr>
            <p:xfrm>
              <a:off x="1115616" y="1124744"/>
              <a:ext cx="7704856" cy="45920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95620"/>
                    <a:gridCol w="889046"/>
                    <a:gridCol w="4279082"/>
                    <a:gridCol w="658947"/>
                    <a:gridCol w="532300"/>
                    <a:gridCol w="949861"/>
                  </a:tblGrid>
                  <a:tr h="12377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583" marR="23583" marT="0" marB="0">
                        <a:blipFill rotWithShape="0">
                          <a:blip r:embed="rId2"/>
                          <a:stretch>
                            <a:fillRect l="-45890" t="-4926" r="-724658" b="-2817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583" marR="23583" marT="0" marB="0">
                        <a:blipFill rotWithShape="0">
                          <a:blip r:embed="rId2"/>
                          <a:stretch>
                            <a:fillRect l="-30342" t="-4926" r="-50712" b="-2817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</a:tr>
                  <a:tr h="1545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583" marR="23583" marT="0" marB="0">
                        <a:blipFill rotWithShape="0">
                          <a:blip r:embed="rId2"/>
                          <a:stretch>
                            <a:fillRect l="-45890" t="-83858" r="-724658" b="-125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583" marR="23583" marT="0" marB="0">
                        <a:blipFill rotWithShape="0">
                          <a:blip r:embed="rId2"/>
                          <a:stretch>
                            <a:fillRect l="-30342" t="-83858" r="-50712" b="-125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8p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</a:tr>
                  <a:tr h="18088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583" marR="23583" marT="0" marB="0">
                        <a:blipFill rotWithShape="0">
                          <a:blip r:embed="rId2"/>
                          <a:stretch>
                            <a:fillRect l="-45890" t="-157239" r="-724658" b="-7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3583" marR="23583" marT="0" marB="0">
                        <a:blipFill rotWithShape="0">
                          <a:blip r:embed="rId2"/>
                          <a:stretch>
                            <a:fillRect l="-30342" t="-157239" r="-50712" b="-7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10p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3583" marR="23583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7417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704667" cy="33328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Eficienţa procesului este determinată de un şir de factori printre care şi capabilitatea subiecţilor (prin demersul oferit beneficiarilor: implementarea actelor normative şi reglatorii, a conţinuturilor, asigurarea demersului metodologic etc.) de a obţine rezultatul scontat, de a contribui la formarea idealului educaţional, de a acoperi aşteptările beneficiarilor/societăţii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2015" y="-243408"/>
            <a:ext cx="828092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x-none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x-none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Bibliografie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Achiri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Didactica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matematicii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Chișinău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Prut, 2013.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Achiri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I. et al.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Matematică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Manual.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X-a.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Chișinău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Editura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Prut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Internațional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2013.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Achiri I</a:t>
            </a:r>
            <a:r>
              <a:rPr lang="x-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o-MD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Matematică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Teste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X-a.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Editura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Prut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Internațional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2001.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Iavorschi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Matematică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Culegere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exerciții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clasele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X-a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XII-a, 2012.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Cartaleanu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T.,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Ghicov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Predarea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centrată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elev.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metodologic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formarea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cadrelor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didactice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învățământul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preuniversitar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Chișinău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Știința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2007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Iavorschi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Algebră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Culegere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exerciții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probeleme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clasele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X-XII,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Editura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Prut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Internațional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2001.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x-none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https://creeracord.com/2018/10/26/rezolvarea-unei-probleme-stem-planul-delectie-nr-1-in-pbl</a:t>
            </a:r>
            <a:r>
              <a:rPr lang="x-none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https://www.schooleducationgateway.eu/ro/pub/latest/practices/steamlear- ning-science-art.htm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x-none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https://utm.md/blog/2016/10/12/prezentarea-conceptului-privind-educatiastem/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https://www.didactic.ro/materiale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didactice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-de-tip-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cascada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https://ru.scribd.com/document/325217413/Probleme -de-Tip-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Cascadă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102" y="223664"/>
            <a:ext cx="7704667" cy="1981200"/>
          </a:xfrm>
        </p:spPr>
        <p:txBody>
          <a:bodyPr>
            <a:normAutofit/>
          </a:bodyPr>
          <a:lstStyle/>
          <a:p>
            <a:r>
              <a:rPr lang="x-none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ARGUMENT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2204864"/>
            <a:ext cx="7704667" cy="333281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Schimbările actuale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dictează modificarea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paradigmei educaționale, asftel reforma în învățământ vizează asigurarea unui proces de calitate. Ghidul la matemati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 pentru clasa a X-a, profil umanist este elaborat în conformitate cu Curriculum la Matematică 2019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Acest ghid  reprezintă un document reglator al demersului didactic.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vizează formarea și dezvoltarea competenţelor pentru a realiza dezvoltarea deplină a personalităţii absolventului liceului și a-i permite accesul acestuia la următoarea etapă/treaptă a învăţămîntului și/sau integrarea lui socială pentru a realiza o carieră profesională adecvată.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065" y="1"/>
            <a:ext cx="7752945" cy="1484784"/>
          </a:xfrm>
        </p:spPr>
        <p:txBody>
          <a:bodyPr>
            <a:normAutofit/>
          </a:bodyPr>
          <a:lstStyle/>
          <a:p>
            <a:r>
              <a:rPr lang="x-none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SCOP ȘI OBIECTIVE</a:t>
            </a:r>
            <a:endParaRPr lang="ru-RU" sz="3200" strike="sngStrik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966" y="3080902"/>
            <a:ext cx="7704667" cy="3332816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Obiective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o-MD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ezvoltarea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profesorilor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sigurarea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predare–învăţare–evaluare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calitativ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relevant;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abilităţilor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autoînvăţare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 țintă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Profesori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matematic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ă,  clasa a X-a, profil umanist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512117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ghidului rezidă în eficeintizarea predării matematicii pentru clasa a X-a, profil umanist prin exemple de exerciții și probleme</a:t>
            </a:r>
            <a:r>
              <a:rPr lang="ro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217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33766"/>
              </p:ext>
            </p:extLst>
          </p:nvPr>
        </p:nvGraphicFramePr>
        <p:xfrm>
          <a:off x="755576" y="1916832"/>
          <a:ext cx="8136904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966"/>
                <a:gridCol w="1886258"/>
                <a:gridCol w="1261312"/>
                <a:gridCol w="1656184"/>
                <a:gridCol w="165618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Statutul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disciplinei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Aria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Curriculară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Clasa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 de ore pe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săptămână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 de </a:t>
                      </a:r>
                      <a:r>
                        <a:rPr lang="x-none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ore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Obligatorie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Matematică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și științe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Profil umanist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7704" y="377171"/>
            <a:ext cx="605749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ADMINISTRAREA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DISCIPLINEI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0099122"/>
              </p:ext>
            </p:extLst>
          </p:nvPr>
        </p:nvGraphicFramePr>
        <p:xfrm>
          <a:off x="5292080" y="1395421"/>
          <a:ext cx="2067560" cy="401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4785"/>
                <a:gridCol w="612775"/>
              </a:tblGrid>
              <a:tr h="197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Predare-învățare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ore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4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Evaluare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ore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3222675"/>
              </p:ext>
            </p:extLst>
          </p:nvPr>
        </p:nvGraphicFramePr>
        <p:xfrm>
          <a:off x="1095664" y="2060848"/>
          <a:ext cx="7778560" cy="414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653"/>
                <a:gridCol w="1979133"/>
                <a:gridCol w="527221"/>
                <a:gridCol w="4244263"/>
                <a:gridCol w="505290"/>
              </a:tblGrid>
              <a:tr h="525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Conținuturi(Module)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Nr.de ore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6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1.1,1.6,1.8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1.1,1.2,1.3,1.5,1.8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1.2,1.3,1.4,1.5,1.7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1.2,1.3,1.6,1.7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 gimnaziu:I-VII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1.2,1.3,1.4,1.5,1.7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1.2,1.3,1.4,1.5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1.3,1.5,1.6,1.7,1.8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1.1-1.8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1.1-1.8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1.1-1.8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Numere 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reale.Mulțimele N, Z, Q, R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Operații cu numere reale.Proprietăți.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Puteri cu exponent numeri întreg.Radicali de ordinul 2.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Proporții.Procente.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Evaluare inițială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Puteri cu exponent nr.rațional.Radicali de ordinul 2 și 3.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Logaritmul unui nr. pozitiv. Proprietăți.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Aplicații ale operațiilor cu numere reale.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Oră de sinteză.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Oră de sinteză integrativă.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Evaluare sumativă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Analiza evalu</a:t>
                      </a: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ării sumative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5889" y="525419"/>
            <a:ext cx="831811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Modulul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I: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Numere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reale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Recapitulare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completări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Proiectarea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tematică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perspectivă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 </a:t>
            </a:r>
            <a:r>
              <a:rPr lang="x-non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Recomandări metodice</a:t>
            </a:r>
            <a:r>
              <a:rPr lang="x-none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Finalitățile modului I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76872"/>
            <a:ext cx="7704667" cy="403244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x-none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rezultatul studierii modului I, elevul va putea:</a:t>
            </a:r>
            <a:endParaRPr lang="ru-RU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x-none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identifice și să utilizeze terminologia aferentă noțiunei de număr în diferite contexte;</a:t>
            </a:r>
            <a:endParaRPr lang="ru-RU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x-none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identifice în diferite contexte numerele naturale, întregi, raționale, </a:t>
            </a:r>
            <a:r>
              <a:rPr lang="x-none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iraționale</a:t>
            </a:r>
            <a:r>
              <a:rPr lang="x-none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reale;</a:t>
            </a:r>
            <a:endParaRPr lang="ru-RU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x-none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ordoneze, </a:t>
            </a:r>
            <a:r>
              <a:rPr lang="ro-RO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</a:t>
            </a:r>
            <a:r>
              <a:rPr lang="x-none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lang="x-none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</a:t>
            </a:r>
            <a:r>
              <a:rPr lang="x-none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reprezinte numerele </a:t>
            </a:r>
            <a:r>
              <a:rPr lang="x-none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reale pe axă și să scrie numerele reale în diverese forme;</a:t>
            </a:r>
            <a:endParaRPr lang="ru-RU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x-none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determine </a:t>
            </a:r>
            <a:r>
              <a:rPr lang="x-none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cărei </a:t>
            </a:r>
            <a:r>
              <a:rPr lang="x-none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mulțimi de </a:t>
            </a:r>
            <a:r>
              <a:rPr lang="x-none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numere îi </a:t>
            </a:r>
            <a:r>
              <a:rPr lang="x-none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aparține </a:t>
            </a:r>
            <a:r>
              <a:rPr lang="x-none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ro-RO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x-none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x-none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calculeze cu numere și </a:t>
            </a:r>
            <a:r>
              <a:rPr lang="ro-RO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</a:t>
            </a:r>
            <a:r>
              <a:rPr lang="x-none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</a:t>
            </a:r>
            <a:r>
              <a:rPr lang="ro-RO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x-none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calcule </a:t>
            </a:r>
            <a:r>
              <a:rPr lang="x-none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x-none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x-none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proprietățil</a:t>
            </a:r>
            <a:r>
              <a:rPr lang="ro-RO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x-none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studiate</a:t>
            </a:r>
            <a:r>
              <a:rPr lang="x-none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x-none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efectueze estimări cu </a:t>
            </a:r>
            <a:r>
              <a:rPr lang="x-none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numere</a:t>
            </a:r>
            <a:r>
              <a:rPr lang="ro-RO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rotunjiri;</a:t>
            </a:r>
            <a:endParaRPr lang="ru-RU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x-none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utilizeze în calcule proprietățile operațiilor cu numere </a:t>
            </a:r>
            <a:r>
              <a:rPr lang="x-none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reale</a:t>
            </a:r>
            <a:r>
              <a:rPr lang="ro-RO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5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274" y="332656"/>
            <a:ext cx="7704667" cy="12687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Exerciții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x-none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Operații cu numere reale. Proprietăți.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79275" y="1052736"/>
                <a:ext cx="7704667" cy="41969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MD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o-MD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.Calculaț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sz="2800" dirty="0"/>
                  <a:t>a)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MD" sz="28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o-MD" sz="28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o-MD" sz="28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ro-MD" sz="2800" i="1">
                        <a:latin typeface="Cambria Math" panose="02040503050406030204" pitchFamily="18" charset="0"/>
                      </a:rPr>
                      <m:t>∙ (1+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sz="28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sz="28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ro-MD" sz="2800" dirty="0" smtClean="0"/>
                  <a:t>b</a:t>
                </a:r>
                <a:r>
                  <a:rPr lang="ro-MD" sz="2800" dirty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o-MD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o-MD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rad>
                            <m:r>
                              <a:rPr lang="ro-MD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o-MD" sz="2800" i="1">
                                    <a:latin typeface="Cambria Math" panose="02040503050406030204" pitchFamily="18" charset="0"/>
                                  </a:rPr>
                                  <m:t>2,25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o-MD" sz="2800" i="1">
                            <a:latin typeface="Cambria Math" panose="02040503050406030204" pitchFamily="18" charset="0"/>
                          </a:rPr>
                          <m:t>2023</m:t>
                        </m:r>
                      </m:sup>
                    </m:sSup>
                  </m:oMath>
                </a14:m>
                <a:r>
                  <a:rPr lang="ro-MD" sz="2800" dirty="0"/>
                  <a:t> </a:t>
                </a:r>
                <a:r>
                  <a:rPr lang="en-US" sz="2800" dirty="0"/>
                  <a:t> </a:t>
                </a:r>
                <a:endParaRPr lang="ro-RO" sz="2800" dirty="0" smtClean="0"/>
              </a:p>
              <a:p>
                <a:pPr marL="0" indent="0">
                  <a:buNone/>
                </a:pPr>
                <a:r>
                  <a:rPr lang="ro-MD" sz="2800" dirty="0" smtClean="0"/>
                  <a:t>c</a:t>
                </a:r>
                <a:r>
                  <a:rPr lang="ro-MD" sz="2800" dirty="0"/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o-MD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o-MD" sz="28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o-MD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o-MD" sz="2800" i="1">
                        <a:latin typeface="Cambria Math" panose="02040503050406030204" pitchFamily="18" charset="0"/>
                      </a:rPr>
                      <m:t> ÷(2−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sz="28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ro-MD" sz="28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ro-MD" sz="2800" i="1">
                        <a:latin typeface="Cambria Math" panose="02040503050406030204" pitchFamily="18" charset="0"/>
                      </a:rPr>
                      <m:t>)∙5</m:t>
                    </m:r>
                  </m:oMath>
                </a14:m>
                <a:endParaRPr lang="ru-RU" sz="2800" dirty="0" smtClean="0"/>
              </a:p>
              <a:p>
                <a:pPr marL="0" indent="0">
                  <a:buNone/>
                </a:pPr>
                <a:r>
                  <a:rPr lang="ro-MD" sz="2800" dirty="0"/>
                  <a:t> </a:t>
                </a:r>
                <a:r>
                  <a:rPr lang="ro-MD" sz="2800" dirty="0" smtClean="0"/>
                  <a:t>d</a:t>
                </a:r>
                <a:r>
                  <a:rPr lang="ro-MD" sz="2800" dirty="0"/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o-MD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sz="28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ro-MD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o-MD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o-MD" sz="28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ro-MD" sz="2800" i="1">
                            <a:latin typeface="Cambria Math" panose="02040503050406030204" pitchFamily="18" charset="0"/>
                          </a:rPr>
                          <m:t>÷2</m:t>
                        </m:r>
                      </m:e>
                    </m:d>
                    <m:r>
                      <a:rPr lang="ro-MD" sz="28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MD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ro-MD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MD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o-MD" sz="2800" dirty="0"/>
                  <a:t> 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              </a:t>
                </a:r>
                <a:r>
                  <a:rPr lang="ro-MD" sz="2800" dirty="0" smtClean="0"/>
                  <a:t>e</a:t>
                </a:r>
                <a:r>
                  <a:rPr lang="ro-MD" sz="2800" dirty="0"/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MD" sz="2800" i="1">
                            <a:latin typeface="Cambria Math" panose="020405030504060302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ro-MD" sz="2800" i="1">
                        <a:latin typeface="Cambria Math" panose="02040503050406030204" pitchFamily="18" charset="0"/>
                      </a:rPr>
                      <m:t> ∙ 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MD" sz="2800" i="1">
                            <a:latin typeface="Cambria Math" panose="020405030504060302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r>
                  <a:rPr lang="ro-MD" sz="2800" dirty="0"/>
                  <a:t> </a:t>
                </a:r>
                <a:endParaRPr lang="ru-RU" sz="2800" dirty="0"/>
              </a:p>
              <a:p>
                <a:pPr marL="0" indent="0">
                  <a:buNone/>
                </a:pPr>
                <a:r>
                  <a:rPr lang="ro-MD" sz="2800" dirty="0"/>
                  <a:t>f)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o-MD" sz="28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ad>
                              <m:radPr>
                                <m:degHide m:val="on"/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o-MD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o-MD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o-MD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o-MD" sz="2800" i="1">
                                <a:latin typeface="Cambria Math" panose="02040503050406030204" pitchFamily="18" charset="0"/>
                              </a:rPr>
                              <m:t>2+</m:t>
                            </m:r>
                            <m:rad>
                              <m:radPr>
                                <m:degHide m:val="on"/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o-MD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o-MD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ro-MD" sz="2800" dirty="0" smtClean="0"/>
                  <a:t>g</a:t>
                </a:r>
                <a:r>
                  <a:rPr lang="ro-MD" sz="2800" dirty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MD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ro-MD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ro-MD" sz="2800" i="1">
                                <a:latin typeface="Cambria Math" panose="02040503050406030204" pitchFamily="18" charset="0"/>
                              </a:rPr>
                              <m:t> ∙0,</m:t>
                            </m:r>
                            <m:d>
                              <m:d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o-MD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ro-MD" sz="2800" i="1">
                                <a:latin typeface="Cambria Math" panose="02040503050406030204" pitchFamily="18" charset="0"/>
                              </a:rPr>
                              <m:t>−0,1</m:t>
                            </m:r>
                          </m:e>
                        </m:d>
                      </m:e>
                      <m:sup>
                        <m:r>
                          <a:rPr lang="ro-MD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800" dirty="0"/>
              </a:p>
              <a:p>
                <a:pPr marL="0" indent="0">
                  <a:buNone/>
                </a:pPr>
                <a:r>
                  <a:rPr lang="ro-MD" sz="2800" dirty="0"/>
                  <a:t>h)</a:t>
                </a:r>
                <a14:m>
                  <m:oMath xmlns:m="http://schemas.openxmlformats.org/officeDocument/2006/math">
                    <m:r>
                      <a:rPr lang="ro-MD" sz="2800" i="1">
                        <a:latin typeface="Cambria Math" panose="02040503050406030204" pitchFamily="18" charset="0"/>
                      </a:rPr>
                      <m:t>3,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MD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ro-MD" sz="2800" i="1">
                        <a:latin typeface="Cambria Math" panose="02040503050406030204" pitchFamily="18" charset="0"/>
                      </a:rPr>
                      <m:t>+3, 1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MD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9275" y="1052736"/>
                <a:ext cx="7704667" cy="4196912"/>
              </a:xfrm>
              <a:blipFill rotWithShape="0">
                <a:blip r:embed="rId2"/>
                <a:stretch>
                  <a:fillRect l="-1424" t="-1599"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75218" y="1052254"/>
            <a:ext cx="504056" cy="404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C78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dirty="0">
              <a:solidFill>
                <a:srgbClr val="0C78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124744"/>
                <a:ext cx="7704667" cy="525658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ro-MD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o-M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.Aflați media aritmetică și media geometrică a numerelor p și q, dacă</a:t>
                </a:r>
                <a:r>
                  <a:rPr lang="ro-M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a)p=2    și    </a:t>
                </a:r>
                <a:r>
                  <a:rPr lang="ro-M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q=8</a:t>
                </a:r>
                <a:r>
                  <a:rPr lang="ro-M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o-M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b)p=</a:t>
                </a:r>
                <a14:m>
                  <m:oMath xmlns:m="http://schemas.openxmlformats.org/officeDocument/2006/math">
                    <m:r>
                      <a:rPr lang="ro-MD" sz="3200" i="1">
                        <a:latin typeface="Cambria Math" panose="02040503050406030204" pitchFamily="18" charset="0"/>
                      </a:rPr>
                      <m:t>3−</m:t>
                    </m:r>
                    <m:rad>
                      <m:radPr>
                        <m:degHide m:val="on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ro-M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și    q=</a:t>
                </a:r>
                <a14:m>
                  <m:oMath xmlns:m="http://schemas.openxmlformats.org/officeDocument/2006/math">
                    <m:r>
                      <a:rPr lang="ro-MD" sz="3200" i="1">
                        <a:latin typeface="Cambria Math" panose="02040503050406030204" pitchFamily="18" charset="0"/>
                      </a:rPr>
                      <m:t>3+</m:t>
                    </m:r>
                    <m:rad>
                      <m:radPr>
                        <m:degHide m:val="on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c)p</a:t>
                </a:r>
                <a:r>
                  <a:rPr lang="ro-M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o-M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și    q=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ro-M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d)p</a:t>
                </a:r>
                <a:r>
                  <a:rPr lang="ro-M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3−2</m:t>
                        </m:r>
                        <m:rad>
                          <m:radPr>
                            <m:degHide m:val="on"/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MD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lang="ro-M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și   q= </a:t>
                </a:r>
                <a14:m>
                  <m:oMath xmlns:m="http://schemas.openxmlformats.org/officeDocument/2006/math">
                    <m:r>
                      <a:rPr lang="ro-MD" sz="3200" i="1">
                        <a:latin typeface="Cambria Math" panose="02040503050406030204" pitchFamily="18" charset="0"/>
                      </a:rPr>
                      <m:t>3+2</m:t>
                    </m:r>
                    <m:rad>
                      <m:radPr>
                        <m:degHide m:val="on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e)p</a:t>
                </a:r>
                <a:r>
                  <a:rPr lang="ro-M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o-MD" sz="3200" i="1">
                        <a:latin typeface="Cambria Math" panose="02040503050406030204" pitchFamily="18" charset="0"/>
                      </a:rPr>
                      <m:t>0, 0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o-M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și    </a:t>
                </a:r>
                <a:r>
                  <a:rPr lang="ro-M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q=0,3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o-M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.Dacă </a:t>
                </a:r>
                <a14:m>
                  <m:oMath xmlns:m="http://schemas.openxmlformats.org/officeDocument/2006/math">
                    <m:r>
                      <a:rPr lang="ro-MD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o-MD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ro-MD" sz="32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ro-M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Calculați: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o-MD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MD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o-MD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o-M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o-M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.Dacă </a:t>
                </a:r>
                <a:r>
                  <a:rPr lang="ro-M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+ b = 6  și  </a:t>
                </a:r>
                <a14:m>
                  <m:oMath xmlns:m="http://schemas.openxmlformats.org/officeDocument/2006/math">
                    <m:r>
                      <a:rPr lang="ro-MD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o-MD" sz="32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ro-MD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ro-MD" sz="32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ro-M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Calculați: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o-MD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o-M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o-M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.Fie </a:t>
                </a:r>
                <a14:m>
                  <m:oMath xmlns:m="http://schemas.openxmlformats.org/officeDocument/2006/math">
                    <m:r>
                      <a:rPr lang="ro-MD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o-MD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o-MD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o-MD" sz="3200" i="1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ro-M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și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o-MD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o-MD" sz="3200" i="1">
                        <a:latin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MD" sz="3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o-M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Aflați valoarea diferenței </a:t>
                </a:r>
                <a14:m>
                  <m:oMath xmlns:m="http://schemas.openxmlformats.org/officeDocument/2006/math">
                    <m:r>
                      <a:rPr lang="ro-MD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o-MD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o-MD" sz="32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o-M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dirty="0"/>
                  <a:t> 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124744"/>
                <a:ext cx="7704667" cy="5256584"/>
              </a:xfrm>
              <a:blipFill rotWithShape="0">
                <a:blip r:embed="rId2"/>
                <a:stretch>
                  <a:fillRect l="-1266" t="-6613" r="-1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95536" y="3348372"/>
            <a:ext cx="504056" cy="404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C78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dirty="0">
              <a:solidFill>
                <a:srgbClr val="0C78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365104"/>
            <a:ext cx="504056" cy="404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C78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dirty="0">
              <a:solidFill>
                <a:srgbClr val="0C78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700808"/>
                <a:ext cx="7704667" cy="33328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§4. </a:t>
                </a:r>
                <a:r>
                  <a:rPr lang="ro-MD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Proporții. </a:t>
                </a:r>
                <a:r>
                  <a:rPr lang="ro-MD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Procente.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ro-MD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Dacă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o-MD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o-MD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ro-MD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calculați:</a:t>
                </a:r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ro-MD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ro-MD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b) 3 </a:t>
                </a:r>
                <a14:m>
                  <m:oMath xmlns:m="http://schemas.openxmlformats.org/officeDocument/2006/math">
                    <m:r>
                      <a:rPr lang="ro-MD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ro-MD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– 30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ro-MD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Dacă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ro-MD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o-MD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o-MD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calculați: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ro-MD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Dacă numerele a, b, c sunt direct proporționale cu 3, 5 și 4, calculați</a:t>
                </a:r>
                <a:r>
                  <a:rPr lang="ro-MD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o-MD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ro-MD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ro-MD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</a:t>
                </a:r>
                <a:r>
                  <a:rPr lang="ro-MD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ro-MD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MD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Dacă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ro-MD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=5−2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ro-MD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calculați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MD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o-MD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MD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ro-MD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  <m: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ro-MD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o-MD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o-MD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Dacă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ro-MD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o-MD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calculați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MD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o-MD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MD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o-MD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MD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o-MD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ro-M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MD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o-MD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700808"/>
                <a:ext cx="7704667" cy="3332816"/>
              </a:xfrm>
              <a:blipFill rotWithShape="0">
                <a:blip r:embed="rId2"/>
                <a:stretch>
                  <a:fillRect l="-1187" t="-35649" r="-2215" b="-19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39552" y="1322063"/>
            <a:ext cx="504056" cy="3787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C78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dirty="0">
              <a:solidFill>
                <a:srgbClr val="0C78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92896"/>
            <a:ext cx="504056" cy="404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C78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dirty="0">
              <a:solidFill>
                <a:srgbClr val="0C78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293096"/>
            <a:ext cx="504056" cy="404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C78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dirty="0">
              <a:solidFill>
                <a:srgbClr val="0C78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17097</TotalTime>
  <Words>761</Words>
  <Application>Microsoft Office PowerPoint</Application>
  <PresentationFormat>Экран (4:3)</PresentationFormat>
  <Paragraphs>335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Corbel</vt:lpstr>
      <vt:lpstr>Myriad Pro</vt:lpstr>
      <vt:lpstr>Times New Roman</vt:lpstr>
      <vt:lpstr>Wingdings</vt:lpstr>
      <vt:lpstr>Параллакс</vt:lpstr>
      <vt:lpstr>Презентация PowerPoint</vt:lpstr>
      <vt:lpstr>ARGUMENT </vt:lpstr>
      <vt:lpstr>SCOP ȘI OBIECTIVE</vt:lpstr>
      <vt:lpstr>Презентация PowerPoint</vt:lpstr>
      <vt:lpstr>Modulul I: Numere reale. Recapitulare și completări Proiectarea tematică de perspectivă</vt:lpstr>
      <vt:lpstr> Recomandări metodice.  Finalitățile modului I </vt:lpstr>
      <vt:lpstr> Exerciții §2. Operații cu numere reale. Proprietăți.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Exemple de probleme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Backgrounds</dc:title>
  <dc:creator>Free PPT Backgrounds</dc:creator>
  <dc:description>Free PPT Backgrounds_x000d_
http://www.freepptbackgrounds.net</dc:description>
  <cp:lastModifiedBy>Asus</cp:lastModifiedBy>
  <cp:revision>945</cp:revision>
  <dcterms:created xsi:type="dcterms:W3CDTF">2010-05-23T14:28:12Z</dcterms:created>
  <dcterms:modified xsi:type="dcterms:W3CDTF">2022-12-01T14:55:38Z</dcterms:modified>
</cp:coreProperties>
</file>