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8" r:id="rId7"/>
    <p:sldId id="336" r:id="rId8"/>
    <p:sldId id="337" r:id="rId9"/>
    <p:sldId id="338" r:id="rId10"/>
    <p:sldId id="339" r:id="rId11"/>
    <p:sldId id="340" r:id="rId12"/>
    <p:sldId id="341" r:id="rId13"/>
    <p:sldId id="342" r:id="rId14"/>
  </p:sldIdLst>
  <p:sldSz cx="12192000" cy="6858000"/>
  <p:notesSz cx="6858000" cy="9144000"/>
  <p:custDataLst>
    <p:tags r:id="rId15"/>
  </p:custDataLst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notesMaster" Target="notesMasters/notesMaster1.xml" /><Relationship Id="rId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54ACDB4-642F-4F82-9C8D-2DC384BF8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BB06E6-7341-4F07-8285-8B35565B9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C96358-9E58-4A48-B3D3-9B0077E17AC7}" type="datetime1">
              <a:rPr lang="ru-RU" noProof="1" smtClean="0"/>
              <a:t>вт 21.01.2025г.</a:t>
            </a:fld>
            <a:endParaRPr lang="ru-RU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C88C94-6E7C-4506-82BE-23DAD04DC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45A5C082-911A-46EA-8DF6-A63F9F9E0A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C3086C9-2826-46AE-BD8E-F12CB3F9C8B4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75910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C5C7EC-97BA-4043-910F-88EDBE4E4DD4}" type="datetime1">
              <a:rPr lang="ru-RU" noProof="1" smtClean="0"/>
              <a:t>вт 21.01.2025г.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FAD0BC5-116C-42CF-8B28-245F66D5066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99818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22888272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Рисунок 7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Прямоугольник 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Прямоугольник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0E6625-8DC5-4DBA-AA70-CA25586F91D4}" type="datetime1">
              <a:rPr lang="ru-RU" noProof="1" smtClean="0"/>
              <a:t>вт 21.01.2025г.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Рисунок 15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Прямоугольник 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8" name="Прямоугольник 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F719E5-2421-42DB-BA27-4EB9C7F6C50B}" type="datetime1">
              <a:rPr lang="ru-RU" noProof="1" smtClean="0"/>
              <a:t>вт 21.01.2025г.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3.jpe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 descr="hashOverlay-FullResolve.png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1D2D95-B136-4F2B-9766-4631CC8D5195}" type="datetime1">
              <a:rPr lang="ru-RU" noProof="1" smtClean="0"/>
              <a:t>вт 21.01.2025г.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jpeg" /><Relationship Id="rId4" Type="http://schemas.openxmlformats.org/officeDocument/2006/relationships/image" Target="../media/image5.png" /><Relationship Id="rId5" Type="http://schemas.openxmlformats.org/officeDocument/2006/relationships/image" Target="../media/image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геометрическое абстрактное изображение">
            <a:extLst>
              <a:ext uri="{FF2B5EF4-FFF2-40B4-BE49-F238E27FC236}">
                <a16:creationId xmlns:a16="http://schemas.microsoft.com/office/drawing/2014/main" id="{1F6EA444-CCD5-43A4-848C-62DE7C63DD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60" r="9091" b="10360"/>
          <a:stretch>
            <a:fillRect/>
          </a:stretch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AF5ED-FC20-4831-8454-D57E6A498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389445"/>
            <a:ext cx="8133478" cy="1093366"/>
          </a:xfrm>
        </p:spPr>
        <p:txBody>
          <a:bodyPr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5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Вклад математиков в историю</a:t>
            </a:r>
            <a:br>
              <a:rPr lang="en-US" sz="35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5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развития</a:t>
            </a:r>
            <a:r>
              <a:rPr lang="en-US" sz="3500" b="1" kern="10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b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человечества</a:t>
            </a:r>
            <a:endParaRPr lang="ru-RU" sz="35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29664F-1730-4E16-9129-9C058466E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476796"/>
            <a:ext cx="8133478" cy="291629"/>
          </a:xfrm>
        </p:spPr>
        <p:txBody>
          <a:bodyPr rtlCol="0">
            <a:normAutofit/>
          </a:bodyPr>
          <a:lstStyle/>
          <a:p>
            <a:pPr rtl="0"/>
            <a:r>
              <a:rPr 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к докладу подготовил учащийся 11 «А» класса Шкилевич Антон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1768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BFA5B-6E64-35E1-E69B-C58DC334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811DB-46B1-8FEA-993B-3FCF98EB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410" y="2526213"/>
            <a:ext cx="7011889" cy="3785811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0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Математика</a:t>
            </a:r>
            <a:r>
              <a:rPr lang="ru-RU" sz="20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это универсальный язык, с помощью которого мы описываем, анализируем и понимаем окружающий нас мир. Она позволяет нам находить закономерности, строить модели и делать прогнозы. Математика – это не просто набор формул и теорем, это способ мышления, позволяющий решать самые разнообразные задачи.</a:t>
            </a:r>
            <a:endParaRPr lang="ru-RU" sz="2000" kern="10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Изучение вклада математиков в историю важно по нескольким причинам: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000"/>
              <a:buFont typeface="Wingdings" panose="05000000000000000000" pitchFamily="2" charset="2"/>
              <a:buChar char=""/>
              <a:tabLst>
                <a:tab pos="180340"/>
              </a:tabLst>
            </a:pPr>
            <a:r>
              <a:rPr lang="ru-RU" sz="20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Понимание истоков современного мира;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000"/>
              <a:buFont typeface="Wingdings" panose="05000000000000000000" pitchFamily="2" charset="2"/>
              <a:buChar char=""/>
              <a:tabLst>
                <a:tab pos="180340"/>
              </a:tabLst>
            </a:pPr>
            <a:r>
              <a:rPr lang="ru-RU" sz="20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Вдохновение для будущих поколений;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000"/>
              <a:buFont typeface="Wingdings" panose="05000000000000000000" pitchFamily="2" charset="2"/>
              <a:buChar char=""/>
              <a:tabLst>
                <a:tab pos="180340"/>
              </a:tabLst>
            </a:pPr>
            <a:r>
              <a:rPr lang="ru-RU" sz="20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Развитие критического мышления;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000"/>
              <a:buFont typeface="Wingdings" panose="05000000000000000000" pitchFamily="2" charset="2"/>
              <a:buChar char=""/>
              <a:tabLst>
                <a:tab pos="180340"/>
              </a:tabLst>
            </a:pPr>
            <a:r>
              <a:rPr lang="ru-RU" sz="20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Понимание роли науки в обществе.</a:t>
            </a:r>
            <a:endParaRPr lang="ru-RU" sz="2000" kern="10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D2C586EF-E29C-64E2-2CBE-D923288A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252" y="2526213"/>
            <a:ext cx="4176993" cy="3785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62467"/>
      </p:ext>
    </p:extLst>
  </p:cSld>
  <p:clrMapOvr>
    <a:masterClrMapping/>
  </p:clrMapOvr>
  <p:transition spd="med">
    <p:pull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BFA5B-6E64-35E1-E69B-C58DC334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Математика в древних цивилизациях</a:t>
            </a:r>
            <a:endParaRPr 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811DB-46B1-8FEA-993B-3FCF98EB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410" y="2508457"/>
            <a:ext cx="7011889" cy="3785811"/>
          </a:xfrm>
        </p:spPr>
        <p:txBody>
          <a:bodyPr anchor="ctr">
            <a:normAutofit fontScale="925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Древние египтяне и месопотамцы были одними из первых, кто начал применять математические знания на практике. Необходимость в точных измерениях для строительства грандиозных сооружений, таких как пирамиды, а также для ведения сельского хозяйства и торговли, стимулировала развитие математики.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Математика в древних цивилизациях играла ключевую роль в развитии общества. Она использовалась для решения практических задач, таких как строительство, земледелие и торговля, а также для развития абстрактного мышления. Древние египтяне, месопотамцы, греки и индийцы заложили фундамент для дальнейшего развития математики, создав системы счисления, геометрические фигуры и алгебраические методы, которые используются и по сей день.</a:t>
            </a:r>
            <a:endParaRPr lang="ru-RU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Example of stroke that does not represent a number.">
            <a:extLst>
              <a:ext uri="{FF2B5EF4-FFF2-40B4-BE49-F238E27FC236}">
                <a16:creationId xmlns:a16="http://schemas.microsoft.com/office/drawing/2014/main" id="{9828C1B8-C766-2F64-4C93-9704A43F1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81" y="3509610"/>
            <a:ext cx="4576449" cy="178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165845"/>
      </p:ext>
    </p:extLst>
  </p:cSld>
  <p:clrMapOvr>
    <a:masterClrMapping/>
  </p:clrMapOvr>
  <p:transition spd="med">
    <p:pull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BFA5B-6E64-35E1-E69B-C58DC334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Математика в Средние века и эпоху Возрождения</a:t>
            </a:r>
            <a:endParaRPr 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811DB-46B1-8FEA-993B-3FCF98EB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410" y="2526213"/>
            <a:ext cx="7011889" cy="378581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Эпоха Возрождения ознаменовалась возрождением интереса к науке и искусству. Математика играла важную роль в этом процессе, и одним из ярких ее представителей был Леонардо да Винчи.</a:t>
            </a:r>
          </a:p>
          <a:p>
            <a:pPr marL="0" indent="0" algn="just">
              <a:buNone/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Математика в Средние века и эпоху Возрождения достигла значительных высот благодаря трудам ученых арабского мира и Европы. Арабские математики обогатили алгебру и тригонометрию, а европейские ученые, такие как Леонардо да Винчи, применили математические знания в искусстве и инженерных делах. Эти достижения заложили основу для дальнейшего развития математики в последующие века.</a:t>
            </a:r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777F890D-E59F-0543-6A6B-7C157A6BB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701" y="3089735"/>
            <a:ext cx="4044235" cy="265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707016"/>
      </p:ext>
    </p:extLst>
  </p:cSld>
  <p:clrMapOvr>
    <a:masterClrMapping/>
  </p:clrMapOvr>
  <p:transition spd="med">
    <p:pull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BFA5B-6E64-35E1-E69B-C58DC334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Математика в Новое время</a:t>
            </a:r>
            <a:endParaRPr 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811DB-46B1-8FEA-993B-3FCF98EB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410" y="2526213"/>
            <a:ext cx="7011889" cy="3785811"/>
          </a:xfrm>
        </p:spPr>
        <p:txBody>
          <a:bodyPr anchor="ctr">
            <a:normAutofit fontScale="85000" lnSpcReduction="1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XVII век ознаменовался революционным прорывом в математике, связанным с появлением дифференциального и интегрального исчисления. Двумя ключевыми фигурами в этом процессе стали Исаак Ньютон и Готфрид Лейбниц. Также выдающимися математиками, внесшими вклад в развитие математики этого периода, были:</a:t>
            </a:r>
          </a:p>
          <a:p>
            <a:pPr marL="541338" lvl="0" indent="-274638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SzPts val="1000"/>
              <a:buFont typeface="Wingdings" panose="05000000000000000000" pitchFamily="2" charset="2"/>
              <a:buChar char=""/>
              <a:tabLst>
                <a:tab pos="180340"/>
              </a:tabLst>
            </a:pPr>
            <a:r>
              <a:rPr lang="ru-RU" sz="1800" kern="10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Блез Паскаль;</a:t>
            </a:r>
          </a:p>
          <a:p>
            <a:pPr marL="541338" lvl="0" indent="-274638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SzPts val="1000"/>
              <a:buFont typeface="Wingdings" panose="05000000000000000000" pitchFamily="2" charset="2"/>
              <a:buChar char=""/>
              <a:tabLst>
                <a:tab pos="180340"/>
              </a:tabLst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Пьер-Симон Лаплас;</a:t>
            </a:r>
          </a:p>
          <a:p>
            <a:pPr marL="541338" lvl="0" indent="-274638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SzPts val="1000"/>
              <a:buFont typeface="Wingdings" panose="05000000000000000000" pitchFamily="2" charset="2"/>
              <a:buChar char=""/>
              <a:tabLst>
                <a:tab pos="180340"/>
              </a:tabLst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Карл Фридрих Гаусс.</a:t>
            </a:r>
          </a:p>
          <a:p>
            <a:pPr marL="266700" lvl="0" indent="-26670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896938"/>
              </a:tabLst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	XVII и XVIII века стали золотым веком для математики. Создание дифференциального и интегрального исчисления, развитие математического анализа и теории вероятностей позволили ученым глубже понять окружающий мир и создать новые технологии. Математика превратилась в универсальный язык науки, позволяющий описывать и изучать самые разнообразные явления.</a:t>
            </a:r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111EC2D5-A3CE-26F3-27F8-ECB349099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" y="2810298"/>
            <a:ext cx="4356364" cy="3217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391221"/>
      </p:ext>
    </p:extLst>
  </p:cSld>
  <p:clrMapOvr>
    <a:masterClrMapping/>
  </p:clrMapOvr>
  <p:transition spd="med">
    <p:pull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BFA5B-6E64-35E1-E69B-C58DC334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Математика в XX и XXI веках</a:t>
            </a:r>
            <a:endParaRPr 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811DB-46B1-8FEA-993B-3FCF98EB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410" y="2526213"/>
            <a:ext cx="7011889" cy="3785811"/>
          </a:xfrm>
        </p:spPr>
        <p:txBody>
          <a:bodyPr anchor="ctr">
            <a:normAutofit fontScale="85000" lnSpcReduction="1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X и XXI века ознаменовались бурным развитием математики, которое привело к появлению новых областей исследований и революционизировало множество сфер человеческой деятельности. Математика лежит в основе многих современных технологий, из них:</a:t>
            </a:r>
          </a:p>
          <a:p>
            <a:pPr marL="630238" lvl="0" indent="-452438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Искусственный интеллект: Йен Гудфеллоу;</a:t>
            </a:r>
          </a:p>
          <a:p>
            <a:pPr marL="630238" lvl="0" indent="-452438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Машинное обучение;</a:t>
            </a:r>
          </a:p>
          <a:p>
            <a:pPr marL="630238" lvl="0" indent="-452438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Криптография: Рональд Ривест, Ади Шамир и Леонард Адлеман.</a:t>
            </a:r>
          </a:p>
          <a:p>
            <a:pPr marL="177800" indent="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XX и XXI века стали свидетелями невероятного развития математики. Абстрактные концепции нашли практическое применение, компьютеры революционизировали математические исследования, а математика, в свою очередь, стала основой для многих современных технологий. Будущее обещает еще более тесную интеграцию математики и других научных дисциплин, открывая новые горизонты для исследований и инноваций.</a:t>
            </a:r>
            <a:endParaRPr lang="ru-RU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88DE0F-01D7-31CD-8791-B0E98B9B2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321" y="2623867"/>
            <a:ext cx="3578559" cy="357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688251"/>
      </p:ext>
    </p:extLst>
  </p:cSld>
  <p:clrMapOvr>
    <a:masterClrMapping/>
  </p:clrMapOvr>
  <p:transition spd="med">
    <p:pull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BFA5B-6E64-35E1-E69B-C58DC334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811DB-46B1-8FEA-993B-3FCF98EB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410" y="2337304"/>
            <a:ext cx="7011889" cy="4163628"/>
          </a:xfrm>
        </p:spPr>
        <p:txBody>
          <a:bodyPr anchor="ctr">
            <a:noAutofit/>
          </a:bodyPr>
          <a:lstStyle/>
          <a:p>
            <a:pPr indent="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Вклад математиков в историю развития человечества неоценим. На протяжении веков математика была движущей силой прогресса, позволяя нам глубже понимать мир, создавать новые технологии и решать сложные проблемы.</a:t>
            </a:r>
          </a:p>
          <a:p>
            <a:pPr indent="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Современная математика продолжает активно развиваться. Новые области исследований, такие как теория данных, машинное обучение и квантовая информатика, открывают перед нами невероятные возможности. Математика становится все более междисциплинарной наукой, тесно взаимодействующей с другими областями знания.</a:t>
            </a:r>
          </a:p>
          <a:p>
            <a:pPr indent="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-RU" sz="18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Математика — это не просто набор формул и теорем, это язык, на котором мы описываем мир и взаимодействуем с ним. Ее развитие будет определять будущее человечества.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774C365-13FF-5B9E-3C78-CBF63973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740" y="3019743"/>
            <a:ext cx="4305670" cy="27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06472"/>
      </p:ext>
    </p:extLst>
  </p:cSld>
  <p:clrMapOvr>
    <a:masterClrMapping/>
  </p:clrMapOvr>
  <p:transition spd="med">
    <p:pull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74DBC-D4E0-256F-C44F-3A36499773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ru-RU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48634358"/>
      </p:ext>
    </p:extLst>
  </p:cSld>
  <p:clrMapOvr>
    <a:masterClrMapping/>
  </p:clrMapOvr>
  <p:transition spd="med">
    <p:pull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_36806534_TF11161285.potx" id="{B207436D-078E-45D1-9372-0C180985C869}" vid="{267D38A0-6F58-46EE-A8C1-BAD8638E7CA8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14B9E1-7F97-4662-8FB1-AC5A81D5A1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0B8658-DE86-42E1-9D01-970FE6B6ABA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13FBCD-4DF7-4ECF-9257-7B99D5499325}">
  <ds:schemaRefs>
    <ds:schemaRef ds:uri="http://schemas.microsoft.com/sharepoint/v3/contenttype/form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Оформление Берлин</Template>
  <Company/>
  <PresentationFormat>Широкоэкранный</PresentationFormat>
  <Paragraphs>32</Paragraphs>
  <Slides>8</Slides>
  <Notes>1</Notes>
  <TotalTime>24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6">
      <vt:lpstr>Arial</vt:lpstr>
      <vt:lpstr>Trebuchet MS</vt:lpstr>
      <vt:lpstr>Calibri Light</vt:lpstr>
      <vt:lpstr>Calibri</vt:lpstr>
      <vt:lpstr>Times New Roman</vt:lpstr>
      <vt:lpstr>Aptos</vt:lpstr>
      <vt:lpstr>Wingdings</vt:lpstr>
      <vt:lpstr>Берлин</vt:lpstr>
      <vt:lpstr>Вклад математиков в историюразвития человечества</vt:lpstr>
      <vt:lpstr>Введение</vt:lpstr>
      <vt:lpstr>Математика в древних цивилизациях</vt:lpstr>
      <vt:lpstr>Математика в Средние века и эпоху Возрождения</vt:lpstr>
      <vt:lpstr>Математика в Новое время</vt:lpstr>
      <vt:lpstr>Математика в XX и XXI веках</vt:lpstr>
      <vt:lpstr>Итоги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Anton Shkilevich</dc:creator>
  <cp:lastModifiedBy>Anton Shkilevich</cp:lastModifiedBy>
  <cp:revision>5</cp:revision>
  <dcterms:created xsi:type="dcterms:W3CDTF">2025-01-21T17:18:13Z</dcterms:created>
  <dcterms:modified xsi:type="dcterms:W3CDTF">2025-01-21T17:52:48Z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0x01010079F111ED35F8CC479449609E8A0923A6</vt:lpwstr>
  </property>
</Properties>
</file>