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6" r:id="rId1"/>
  </p:sldMasterIdLst>
  <p:sldIdLst>
    <p:sldId id="256" r:id="rId2"/>
    <p:sldId id="303" r:id="rId3"/>
    <p:sldId id="259" r:id="rId4"/>
    <p:sldId id="305" r:id="rId5"/>
    <p:sldId id="260" r:id="rId6"/>
    <p:sldId id="282" r:id="rId7"/>
    <p:sldId id="306" r:id="rId8"/>
    <p:sldId id="261" r:id="rId9"/>
    <p:sldId id="262" r:id="rId10"/>
    <p:sldId id="263" r:id="rId11"/>
    <p:sldId id="264" r:id="rId12"/>
    <p:sldId id="265" r:id="rId13"/>
    <p:sldId id="299" r:id="rId14"/>
    <p:sldId id="273" r:id="rId15"/>
    <p:sldId id="294" r:id="rId16"/>
    <p:sldId id="285" r:id="rId17"/>
    <p:sldId id="274" r:id="rId18"/>
    <p:sldId id="300" r:id="rId19"/>
    <p:sldId id="301" r:id="rId20"/>
    <p:sldId id="293" r:id="rId21"/>
    <p:sldId id="302" r:id="rId22"/>
    <p:sldId id="275" r:id="rId23"/>
    <p:sldId id="276" r:id="rId24"/>
    <p:sldId id="304" r:id="rId25"/>
    <p:sldId id="278" r:id="rId26"/>
    <p:sldId id="279" r:id="rId27"/>
    <p:sldId id="280" r:id="rId28"/>
    <p:sldId id="295" r:id="rId29"/>
    <p:sldId id="298" r:id="rId30"/>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0"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6" autoAdjust="0"/>
    <p:restoredTop sz="94660"/>
  </p:normalViewPr>
  <p:slideViewPr>
    <p:cSldViewPr snapToGrid="0">
      <p:cViewPr varScale="1">
        <p:scale>
          <a:sx n="82" d="100"/>
          <a:sy n="82" d="100"/>
        </p:scale>
        <p:origin x="725"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473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436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0998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1414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7374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945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1985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3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o-RO"/>
              <a:t>Faceți clic pentru a edita stilul de titlu coordonator</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48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302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310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5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472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0462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804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smtClean="0"/>
              <a:pPr/>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601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82000"/>
            <a:lum/>
          </a:blip>
          <a:srcRect/>
          <a:tile tx="0" ty="0" sx="100000" sy="100000" flip="none" algn="tl"/>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8/19/2025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138269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cc.gov.md/sites/default/files/instructiune_teme_pentru_acasa.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cc.gov.md/sites/default/files/matematica_cl.10_real_2019-2020_final.pdf" TargetMode="External"/><Relationship Id="rId2" Type="http://schemas.openxmlformats.org/officeDocument/2006/relationships/hyperlink" Target="https://mecc.gov.md/sites/default/files/matematica_cl._v_2019-2020.pdf" TargetMode="External"/><Relationship Id="rId1" Type="http://schemas.openxmlformats.org/officeDocument/2006/relationships/slideLayout" Target="../slideLayouts/slideLayout2.xml"/><Relationship Id="rId5" Type="http://schemas.openxmlformats.org/officeDocument/2006/relationships/hyperlink" Target="https://mec.gov.md/ro/content/proiecte-didactice-de-lunga-durata" TargetMode="External"/><Relationship Id="rId4" Type="http://schemas.openxmlformats.org/officeDocument/2006/relationships/hyperlink" Target="https://mecc.gov.md/sites/default/files/matematica_cl.10_uman._2019-2020_final.pdf"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c.gov.md/ro/content/disciplin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amma.com.ai/" TargetMode="External"/><Relationship Id="rId2" Type="http://schemas.openxmlformats.org/officeDocument/2006/relationships/hyperlink" Target="https://www.canv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mecc.gov.md/sites/default/files/curriculum_optional_aritmetica_mentala_si_abacus_7-9_ani_10-14_ani.pdf" TargetMode="External"/><Relationship Id="rId2" Type="http://schemas.openxmlformats.org/officeDocument/2006/relationships/hyperlink" Target="http://www.edu.gov.md/sites/default/files/curriculum_matematica_aplicativa.pdf" TargetMode="External"/><Relationship Id="rId1" Type="http://schemas.openxmlformats.org/officeDocument/2006/relationships/slideLayout" Target="../slideLayouts/slideLayout2.xml"/><Relationship Id="rId5" Type="http://schemas.openxmlformats.org/officeDocument/2006/relationships/hyperlink" Target="http://www.edu.gov.md/sites/default/files/curriculum_istoria_matematicii.pdf" TargetMode="External"/><Relationship Id="rId4" Type="http://schemas.openxmlformats.org/officeDocument/2006/relationships/hyperlink" Target="http://www.edu.gov.md/sites/default/files/curriculum_matematica_distractiva_clasa_5_6.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edu.gov.md/sites/default/files/curriculum_matematica_distractiva_clasa_5_6.pdf" TargetMode="External"/><Relationship Id="rId2" Type="http://schemas.openxmlformats.org/officeDocument/2006/relationships/hyperlink" Target="http://www.edu.gov.md/sites/default/files/curriculum_matematica_aplicativa.pdf" TargetMode="External"/><Relationship Id="rId1" Type="http://schemas.openxmlformats.org/officeDocument/2006/relationships/slideLayout" Target="../slideLayouts/slideLayout2.xml"/><Relationship Id="rId5" Type="http://schemas.openxmlformats.org/officeDocument/2006/relationships/hyperlink" Target="http://mecc.gov.md/sites/default/files/curriculum_optional_aritmetica_mentala_si_abacus_7-9_ani_10-14_ani.pdf" TargetMode="External"/><Relationship Id="rId4" Type="http://schemas.openxmlformats.org/officeDocument/2006/relationships/hyperlink" Target="http://www.edu.gov.md/sites/default/files/curriculum_istoria_matematicii.pdf"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cc.gov.md/sites/default/files/curriculum_stiinta_tehnica_tehnologii.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c.gov.md/sites/default/files/crcn_aproba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cc.gov.md/sites/default/files/ordin_aprobare_modele_pld.pdf" TargetMode="External"/><Relationship Id="rId2" Type="http://schemas.openxmlformats.org/officeDocument/2006/relationships/hyperlink" Target="https://mecc.gov.md/sites/default/files/ordin_modificare_regulament_evaluare_1.pdf" TargetMode="External"/><Relationship Id="rId1" Type="http://schemas.openxmlformats.org/officeDocument/2006/relationships/slideLayout" Target="../slideLayouts/slideLayout2.xml"/><Relationship Id="rId5" Type="http://schemas.openxmlformats.org/officeDocument/2006/relationships/hyperlink" Target="https://www.legis.md/cautare/getResults?doc_id=145479&amp;lang=ro" TargetMode="External"/><Relationship Id="rId4" Type="http://schemas.openxmlformats.org/officeDocument/2006/relationships/hyperlink" Target="https://mec.gov.md/ro/content/proiecte-didactice-de-lunga-durat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cc.gov.md/sites/default/files/10_repere_matematica_2023-2024_ro_final_pt_site.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mec.gov.md/sites/default/files/23_04_plan-cadru_ordin_.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3568" y="1511558"/>
            <a:ext cx="10207689" cy="2939143"/>
          </a:xfr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ro-RO" dirty="0">
                <a:solidFill>
                  <a:srgbClr val="002060"/>
                </a:solidFill>
                <a:latin typeface="Times New Roman" pitchFamily="18" charset="0"/>
                <a:cs typeface="Times New Roman" pitchFamily="18" charset="0"/>
              </a:rPr>
              <a:t>Organizarea procesului educaţional la disciplina școlară Matematică </a:t>
            </a:r>
            <a:br>
              <a:rPr lang="ro-RO" dirty="0">
                <a:solidFill>
                  <a:srgbClr val="002060"/>
                </a:solidFill>
                <a:latin typeface="Times New Roman" pitchFamily="18" charset="0"/>
                <a:cs typeface="Times New Roman" pitchFamily="18" charset="0"/>
              </a:rPr>
            </a:br>
            <a:r>
              <a:rPr lang="ro-RO" sz="4800" dirty="0">
                <a:solidFill>
                  <a:srgbClr val="002060"/>
                </a:solidFill>
                <a:latin typeface="Times New Roman" pitchFamily="18" charset="0"/>
                <a:cs typeface="Times New Roman" pitchFamily="18" charset="0"/>
              </a:rPr>
              <a:t>în anul de studii 20</a:t>
            </a:r>
            <a:r>
              <a:rPr lang="en-US" sz="4800" dirty="0">
                <a:solidFill>
                  <a:srgbClr val="002060"/>
                </a:solidFill>
                <a:latin typeface="Times New Roman" pitchFamily="18" charset="0"/>
                <a:cs typeface="Times New Roman" pitchFamily="18" charset="0"/>
              </a:rPr>
              <a:t>2</a:t>
            </a:r>
            <a:r>
              <a:rPr lang="ro-MD" sz="4800" dirty="0">
                <a:solidFill>
                  <a:srgbClr val="002060"/>
                </a:solidFill>
                <a:latin typeface="Times New Roman" pitchFamily="18" charset="0"/>
                <a:cs typeface="Times New Roman" pitchFamily="18" charset="0"/>
              </a:rPr>
              <a:t>5</a:t>
            </a:r>
            <a:r>
              <a:rPr lang="ro-RO" sz="4800" dirty="0">
                <a:solidFill>
                  <a:srgbClr val="002060"/>
                </a:solidFill>
                <a:latin typeface="Times New Roman" pitchFamily="18" charset="0"/>
                <a:cs typeface="Times New Roman" pitchFamily="18" charset="0"/>
              </a:rPr>
              <a:t>-20</a:t>
            </a:r>
            <a:r>
              <a:rPr lang="en-US" sz="4800" dirty="0">
                <a:solidFill>
                  <a:srgbClr val="002060"/>
                </a:solidFill>
                <a:latin typeface="Times New Roman" pitchFamily="18" charset="0"/>
                <a:cs typeface="Times New Roman" pitchFamily="18" charset="0"/>
              </a:rPr>
              <a:t>2</a:t>
            </a:r>
            <a:r>
              <a:rPr lang="ro-MD" sz="4800" dirty="0">
                <a:solidFill>
                  <a:srgbClr val="002060"/>
                </a:solidFill>
                <a:latin typeface="Times New Roman" pitchFamily="18" charset="0"/>
                <a:cs typeface="Times New Roman" pitchFamily="18" charset="0"/>
              </a:rPr>
              <a:t>6</a:t>
            </a:r>
            <a:endParaRPr lang="ro-RO" sz="4800" dirty="0">
              <a:solidFill>
                <a:srgbClr val="002060"/>
              </a:solidFill>
            </a:endParaRPr>
          </a:p>
        </p:txBody>
      </p:sp>
    </p:spTree>
    <p:extLst>
      <p:ext uri="{BB962C8B-B14F-4D97-AF65-F5344CB8AC3E}">
        <p14:creationId xmlns:p14="http://schemas.microsoft.com/office/powerpoint/2010/main" val="1261249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2968" y="215036"/>
            <a:ext cx="8911687" cy="693682"/>
          </a:xfrm>
          <a:solidFill>
            <a:schemeClr val="accent2">
              <a:lumMod val="20000"/>
              <a:lumOff val="80000"/>
            </a:schemeClr>
          </a:solidFill>
        </p:spPr>
        <p:txBody>
          <a:bodyPr>
            <a:normAutofit/>
          </a:bodyPr>
          <a:lstStyle/>
          <a:p>
            <a:pPr algn="ctr"/>
            <a:r>
              <a:rPr lang="ro-RO" dirty="0"/>
              <a:t>Curriculum la disciplina Matematică</a:t>
            </a:r>
          </a:p>
        </p:txBody>
      </p:sp>
      <p:sp>
        <p:nvSpPr>
          <p:cNvPr id="3" name="Content Placeholder 2"/>
          <p:cNvSpPr>
            <a:spLocks noGrp="1"/>
          </p:cNvSpPr>
          <p:nvPr>
            <p:ph idx="1"/>
          </p:nvPr>
        </p:nvSpPr>
        <p:spPr>
          <a:xfrm>
            <a:off x="1045028" y="1108841"/>
            <a:ext cx="10627568" cy="5319952"/>
          </a:xfrm>
          <a:solidFill>
            <a:schemeClr val="accent2">
              <a:lumMod val="20000"/>
              <a:lumOff val="80000"/>
            </a:schemeClr>
          </a:solidFill>
        </p:spPr>
        <p:txBody>
          <a:bodyPr>
            <a:noAutofit/>
          </a:bodyPr>
          <a:lstStyle/>
          <a:p>
            <a:pPr algn="just"/>
            <a:r>
              <a:rPr lang="ro-RO" sz="2200" i="1" dirty="0">
                <a:latin typeface="Times New Roman" panose="02020603050405020304" pitchFamily="18" charset="0"/>
                <a:cs typeface="Times New Roman" panose="02020603050405020304" pitchFamily="18" charset="0"/>
              </a:rPr>
              <a:t>Articolul 11 (Finalitățile educaționale) </a:t>
            </a:r>
            <a:r>
              <a:rPr lang="en-US" sz="2200" i="1" dirty="0">
                <a:latin typeface="Times New Roman" panose="02020603050405020304" pitchFamily="18" charset="0"/>
                <a:cs typeface="Times New Roman" panose="02020603050405020304" pitchFamily="18" charset="0"/>
              </a:rPr>
              <a:t>din </a:t>
            </a:r>
            <a:r>
              <a:rPr lang="ro-RO" sz="2200" i="1" dirty="0">
                <a:latin typeface="Times New Roman" panose="02020603050405020304" pitchFamily="18" charset="0"/>
                <a:cs typeface="Times New Roman" panose="02020603050405020304" pitchFamily="18" charset="0"/>
              </a:rPr>
              <a:t>Codul Educației stipulează: (1). Educația are ca finalitate principală </a:t>
            </a:r>
            <a:r>
              <a:rPr lang="ro-RO" sz="2200" i="1" dirty="0">
                <a:solidFill>
                  <a:schemeClr val="tx1"/>
                </a:solidFill>
                <a:latin typeface="Times New Roman" panose="02020603050405020304" pitchFamily="18" charset="0"/>
                <a:cs typeface="Times New Roman" panose="02020603050405020304" pitchFamily="18" charset="0"/>
              </a:rPr>
              <a:t>formarea unui caracter integru și dezvoltarea unui sistem de competențe care include cunoștințe, abilități, atitudini și valori ce permit  participarea activă a individului la viața socială și economică.</a:t>
            </a:r>
          </a:p>
          <a:p>
            <a:pPr algn="just"/>
            <a:r>
              <a:rPr lang="ro-RO" sz="2200" i="1" dirty="0">
                <a:latin typeface="Times New Roman" panose="02020603050405020304" pitchFamily="18" charset="0"/>
                <a:cs typeface="Times New Roman" panose="02020603050405020304" pitchFamily="18" charset="0"/>
              </a:rPr>
              <a:t>Curriculum şcolar la matematică reprezintă instrumentul didactic şi documentul normativ principal ce descrie condiţiile învăţării şi performanţele de atins la matematică în învăţământul gimnazial/ liceal exprimate în competenţe, unități de competențe,  conţinuturi şi activităţi de învăţare şi evaluare.</a:t>
            </a:r>
            <a:endParaRPr lang="ro-RO" sz="2200" dirty="0">
              <a:latin typeface="Times New Roman" panose="02020603050405020304" pitchFamily="18" charset="0"/>
              <a:cs typeface="Times New Roman" panose="02020603050405020304" pitchFamily="18" charset="0"/>
            </a:endParaRPr>
          </a:p>
          <a:p>
            <a:pPr algn="just"/>
            <a:r>
              <a:rPr lang="ro-RO" sz="2200" i="1" dirty="0">
                <a:latin typeface="Times New Roman" panose="02020603050405020304" pitchFamily="18" charset="0"/>
                <a:cs typeface="Times New Roman" panose="02020603050405020304" pitchFamily="18" charset="0"/>
              </a:rPr>
              <a:t>Curriculumul la disciplina Matematică </a:t>
            </a:r>
            <a:r>
              <a:rPr lang="ro-RO" sz="2200" dirty="0">
                <a:latin typeface="Times New Roman" panose="02020603050405020304" pitchFamily="18" charset="0"/>
                <a:cs typeface="Times New Roman" panose="02020603050405020304" pitchFamily="18" charset="0"/>
              </a:rPr>
              <a:t>fundamentează și ghidează activitatea cadrului didactic, facilitează abordarea creativă a demersurilor de proiectare didactică de lungă durată și de scurtă durată, dar și de realizare propriu-zisă a procesului de predare-învățare-evaluare.</a:t>
            </a:r>
          </a:p>
          <a:p>
            <a:pPr algn="just"/>
            <a:r>
              <a:rPr lang="ro-RO" sz="2200" i="1" dirty="0">
                <a:latin typeface="Times New Roman" panose="02020603050405020304" pitchFamily="18" charset="0"/>
                <a:cs typeface="Times New Roman" panose="02020603050405020304" pitchFamily="18" charset="0"/>
              </a:rPr>
              <a:t>În curriculumul la disciplina Matematică, ediția 2019, la finele fiecărei clase sunt indicate finalitățile educaționale (achiziții).</a:t>
            </a:r>
            <a:endParaRPr lang="en-US" sz="2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77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248" y="330939"/>
            <a:ext cx="10176266" cy="844718"/>
          </a:xfrm>
          <a:solidFill>
            <a:schemeClr val="accent2">
              <a:lumMod val="20000"/>
              <a:lumOff val="80000"/>
            </a:schemeClr>
          </a:solidFill>
        </p:spPr>
        <p:txBody>
          <a:bodyPr>
            <a:normAutofit/>
          </a:bodyPr>
          <a:lstStyle/>
          <a:p>
            <a:pPr algn="ctr"/>
            <a:r>
              <a:rPr lang="vi-VN" b="1" dirty="0">
                <a:solidFill>
                  <a:schemeClr val="accent1">
                    <a:lumMod val="50000"/>
                  </a:schemeClr>
                </a:solidFill>
              </a:rPr>
              <a:t>Volumul </a:t>
            </a:r>
            <a:r>
              <a:rPr lang="en-US" b="1" dirty="0">
                <a:solidFill>
                  <a:schemeClr val="accent1">
                    <a:lumMod val="50000"/>
                  </a:schemeClr>
                </a:solidFill>
              </a:rPr>
              <a:t> </a:t>
            </a:r>
            <a:r>
              <a:rPr lang="vi-VN" b="1" dirty="0">
                <a:solidFill>
                  <a:schemeClr val="accent1">
                    <a:lumMod val="50000"/>
                  </a:schemeClr>
                </a:solidFill>
              </a:rPr>
              <a:t>zilnic </a:t>
            </a:r>
            <a:r>
              <a:rPr lang="en-US" b="1" dirty="0">
                <a:solidFill>
                  <a:schemeClr val="accent1">
                    <a:lumMod val="50000"/>
                  </a:schemeClr>
                </a:solidFill>
              </a:rPr>
              <a:t> </a:t>
            </a:r>
            <a:r>
              <a:rPr lang="vi-VN" b="1" dirty="0">
                <a:solidFill>
                  <a:schemeClr val="accent1">
                    <a:lumMod val="50000"/>
                  </a:schemeClr>
                </a:solidFill>
              </a:rPr>
              <a:t>al temelor pentru acasă</a:t>
            </a:r>
            <a:endParaRPr lang="ro-RO" dirty="0"/>
          </a:p>
        </p:txBody>
      </p:sp>
      <p:sp>
        <p:nvSpPr>
          <p:cNvPr id="3" name="Content Placeholder 2"/>
          <p:cNvSpPr>
            <a:spLocks noGrp="1"/>
          </p:cNvSpPr>
          <p:nvPr>
            <p:ph idx="1"/>
          </p:nvPr>
        </p:nvSpPr>
        <p:spPr>
          <a:xfrm>
            <a:off x="1776248" y="1418038"/>
            <a:ext cx="10176266" cy="4581546"/>
          </a:xfrm>
          <a:solidFill>
            <a:schemeClr val="accent2">
              <a:lumMod val="20000"/>
              <a:lumOff val="80000"/>
            </a:schemeClr>
          </a:solidFill>
        </p:spPr>
        <p:txBody>
          <a:bodyPr>
            <a:normAutofit/>
          </a:bodyPr>
          <a:lstStyle/>
          <a:p>
            <a:pPr algn="just"/>
            <a:r>
              <a:rPr lang="ro-RO" sz="3200" dirty="0">
                <a:latin typeface="Times New Roman" panose="02020603050405020304" pitchFamily="18" charset="0"/>
                <a:cs typeface="Times New Roman" panose="02020603050405020304" pitchFamily="18" charset="0"/>
              </a:rPr>
              <a:t>Media zilnică a timpului destinat activităților de instruire pentru un elev din învățământul gimnazial și liceal (în clasă și </a:t>
            </a:r>
            <a:r>
              <a:rPr lang="en-US" sz="3200" dirty="0">
                <a:latin typeface="Times New Roman" panose="02020603050405020304" pitchFamily="18" charset="0"/>
                <a:cs typeface="Times New Roman" panose="02020603050405020304" pitchFamily="18" charset="0"/>
              </a:rPr>
              <a:t>la domiciliu</a:t>
            </a:r>
            <a:r>
              <a:rPr lang="ro-RO" sz="3200" dirty="0">
                <a:latin typeface="Times New Roman" panose="02020603050405020304" pitchFamily="18" charset="0"/>
                <a:cs typeface="Times New Roman" panose="02020603050405020304" pitchFamily="18" charset="0"/>
              </a:rPr>
              <a:t>), însumând toate disciplinele școlare, trebuie să fie încadrată în </a:t>
            </a:r>
            <a:r>
              <a:rPr lang="ro-RO" sz="3200" dirty="0">
                <a:solidFill>
                  <a:srgbClr val="FF0000"/>
                </a:solidFill>
                <a:latin typeface="Times New Roman" panose="02020603050405020304" pitchFamily="18" charset="0"/>
                <a:cs typeface="Times New Roman" panose="02020603050405020304" pitchFamily="18" charset="0"/>
              </a:rPr>
              <a:t>6 - 8 ore</a:t>
            </a:r>
            <a:r>
              <a:rPr lang="ro-RO" sz="3200" dirty="0">
                <a:latin typeface="Times New Roman" panose="02020603050405020304" pitchFamily="18" charset="0"/>
                <a:cs typeface="Times New Roman" panose="02020603050405020304" pitchFamily="18" charset="0"/>
              </a:rPr>
              <a:t>. Volumul temelor pentru acasă pentru fiecare disciplină școlară, inclusiv pentru disciplina Matematica,  nu trebuie să depășească </a:t>
            </a:r>
            <a:r>
              <a:rPr lang="ro-RO" sz="3200" dirty="0">
                <a:solidFill>
                  <a:srgbClr val="FF0000"/>
                </a:solidFill>
                <a:latin typeface="Times New Roman" panose="02020603050405020304" pitchFamily="18" charset="0"/>
                <a:cs typeface="Times New Roman" panose="02020603050405020304" pitchFamily="18" charset="0"/>
              </a:rPr>
              <a:t>1/3 din volumul sarcinilor realizate în clasă</a:t>
            </a:r>
            <a:r>
              <a:rPr lang="ro-RO" sz="3200" dirty="0">
                <a:latin typeface="Times New Roman" panose="02020603050405020304" pitchFamily="18" charset="0"/>
                <a:cs typeface="Times New Roman" panose="02020603050405020304" pitchFamily="18" charset="0"/>
              </a:rPr>
              <a:t>, pe parcursul lecției. (conform </a:t>
            </a:r>
            <a:r>
              <a:rPr lang="ro-RO" sz="3200" i="1" dirty="0">
                <a:latin typeface="Times New Roman" panose="02020603050405020304" pitchFamily="18" charset="0"/>
                <a:cs typeface="Times New Roman" panose="02020603050405020304" pitchFamily="18" charset="0"/>
              </a:rPr>
              <a:t>Instrucțiunii privind managementul temelor pentru acasă în învățământul primar, gimnazial și liceal). </a:t>
            </a:r>
          </a:p>
          <a:p>
            <a:pPr algn="just">
              <a:buNone/>
            </a:pPr>
            <a:endParaRPr lang="ro-RO"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973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13756"/>
            <a:ext cx="8911687" cy="728636"/>
          </a:xfrm>
          <a:solidFill>
            <a:schemeClr val="accent2">
              <a:lumMod val="20000"/>
              <a:lumOff val="80000"/>
            </a:schemeClr>
          </a:solidFill>
        </p:spPr>
        <p:txBody>
          <a:bodyPr>
            <a:normAutofit/>
          </a:bodyPr>
          <a:lstStyle/>
          <a:p>
            <a:pPr algn="ctr"/>
            <a:r>
              <a:rPr lang="vi-VN" b="1" dirty="0">
                <a:solidFill>
                  <a:schemeClr val="accent1">
                    <a:lumMod val="75000"/>
                  </a:schemeClr>
                </a:solidFill>
                <a:latin typeface="Times New Roman" pitchFamily="18" charset="0"/>
                <a:cs typeface="Times New Roman" pitchFamily="18" charset="0"/>
              </a:rPr>
              <a:t>Volumul </a:t>
            </a:r>
            <a:r>
              <a:rPr lang="en-US" b="1" dirty="0">
                <a:solidFill>
                  <a:schemeClr val="accent1">
                    <a:lumMod val="75000"/>
                  </a:schemeClr>
                </a:solidFill>
                <a:latin typeface="Times New Roman" pitchFamily="18" charset="0"/>
                <a:cs typeface="Times New Roman" pitchFamily="18" charset="0"/>
              </a:rPr>
              <a:t> </a:t>
            </a:r>
            <a:r>
              <a:rPr lang="vi-VN" b="1" dirty="0">
                <a:solidFill>
                  <a:schemeClr val="accent1">
                    <a:lumMod val="75000"/>
                  </a:schemeClr>
                </a:solidFill>
                <a:latin typeface="Times New Roman" pitchFamily="18" charset="0"/>
                <a:cs typeface="Times New Roman" pitchFamily="18" charset="0"/>
              </a:rPr>
              <a:t>zilnic </a:t>
            </a:r>
            <a:r>
              <a:rPr lang="en-US" b="1" dirty="0">
                <a:solidFill>
                  <a:schemeClr val="accent1">
                    <a:lumMod val="75000"/>
                  </a:schemeClr>
                </a:solidFill>
                <a:latin typeface="Times New Roman" pitchFamily="18" charset="0"/>
                <a:cs typeface="Times New Roman" pitchFamily="18" charset="0"/>
              </a:rPr>
              <a:t> </a:t>
            </a:r>
            <a:r>
              <a:rPr lang="vi-VN" b="1" dirty="0">
                <a:solidFill>
                  <a:schemeClr val="accent1">
                    <a:lumMod val="75000"/>
                  </a:schemeClr>
                </a:solidFill>
                <a:latin typeface="Times New Roman" pitchFamily="18" charset="0"/>
                <a:cs typeface="Times New Roman" pitchFamily="18" charset="0"/>
              </a:rPr>
              <a:t>al temelor pentru acasă</a:t>
            </a:r>
            <a:endParaRPr lang="ro-RO" dirty="0">
              <a:solidFill>
                <a:schemeClr val="accent1">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998376" y="1375840"/>
            <a:ext cx="10506236" cy="5015630"/>
          </a:xfrm>
          <a:solidFill>
            <a:schemeClr val="accent2">
              <a:lumMod val="20000"/>
              <a:lumOff val="80000"/>
            </a:schemeClr>
          </a:solidFill>
        </p:spPr>
        <p:txBody>
          <a:bodyPr>
            <a:normAutofit/>
          </a:bodyPr>
          <a:lstStyle/>
          <a:p>
            <a:pPr lvl="0" algn="just"/>
            <a:r>
              <a:rPr lang="ro-RO" sz="2800" dirty="0">
                <a:latin typeface="Times New Roman" pitchFamily="18" charset="0"/>
                <a:cs typeface="Times New Roman" pitchFamily="18" charset="0"/>
              </a:rPr>
              <a:t>În ciclul gimnazial, în clasa a V-a, în primele două săptămâni de studiu nu se dau teme pentru acasă. Timpul estimat, zilnic, pentru realizarea temei, </a:t>
            </a:r>
            <a:r>
              <a:rPr lang="ro-RO" sz="2800" dirty="0">
                <a:solidFill>
                  <a:srgbClr val="FF0000"/>
                </a:solidFill>
                <a:latin typeface="Times New Roman" pitchFamily="18" charset="0"/>
                <a:cs typeface="Times New Roman" pitchFamily="18" charset="0"/>
              </a:rPr>
              <a:t>la toate disciplinele școlare</a:t>
            </a:r>
            <a:r>
              <a:rPr lang="ro-RO" sz="2800" dirty="0">
                <a:latin typeface="Times New Roman" pitchFamily="18" charset="0"/>
                <a:cs typeface="Times New Roman" pitchFamily="18" charset="0"/>
              </a:rPr>
              <a:t>, nu va depăși:</a:t>
            </a:r>
          </a:p>
          <a:p>
            <a:pPr lvl="0" algn="just"/>
            <a:r>
              <a:rPr lang="ro-RO" sz="2800" dirty="0">
                <a:latin typeface="Times New Roman" pitchFamily="18" charset="0"/>
                <a:cs typeface="Times New Roman" pitchFamily="18" charset="0"/>
              </a:rPr>
              <a:t> </a:t>
            </a:r>
            <a:r>
              <a:rPr lang="ro-RO" sz="2800" dirty="0">
                <a:solidFill>
                  <a:srgbClr val="FF0000"/>
                </a:solidFill>
                <a:latin typeface="Times New Roman" pitchFamily="18" charset="0"/>
                <a:cs typeface="Times New Roman" pitchFamily="18" charset="0"/>
              </a:rPr>
              <a:t>pentru clasele V-VI – 1,5 ore</a:t>
            </a:r>
          </a:p>
          <a:p>
            <a:pPr lvl="0" algn="just"/>
            <a:r>
              <a:rPr lang="ro-RO" sz="2800" dirty="0">
                <a:solidFill>
                  <a:srgbClr val="FF0000"/>
                </a:solidFill>
                <a:latin typeface="Times New Roman" pitchFamily="18" charset="0"/>
                <a:cs typeface="Times New Roman" pitchFamily="18" charset="0"/>
              </a:rPr>
              <a:t>pentru clasele VII-IX – 2 ore</a:t>
            </a:r>
          </a:p>
          <a:p>
            <a:pPr algn="just"/>
            <a:r>
              <a:rPr lang="ro-RO" sz="2800" dirty="0">
                <a:latin typeface="Times New Roman" pitchFamily="18" charset="0"/>
                <a:cs typeface="Times New Roman" pitchFamily="18" charset="0"/>
              </a:rPr>
              <a:t>Volumul </a:t>
            </a:r>
            <a:r>
              <a:rPr lang="ro-RO" sz="2800" dirty="0">
                <a:solidFill>
                  <a:srgbClr val="FF0000"/>
                </a:solidFill>
                <a:latin typeface="Times New Roman" pitchFamily="18" charset="0"/>
                <a:cs typeface="Times New Roman" pitchFamily="18" charset="0"/>
              </a:rPr>
              <a:t>săptămânal</a:t>
            </a:r>
            <a:r>
              <a:rPr lang="ro-RO" sz="2800" dirty="0">
                <a:latin typeface="Times New Roman" pitchFamily="18" charset="0"/>
                <a:cs typeface="Times New Roman" pitchFamily="18" charset="0"/>
              </a:rPr>
              <a:t> al temelor pentru acasă nu va depăși </a:t>
            </a:r>
            <a:r>
              <a:rPr lang="ro-RO" sz="2800" dirty="0">
                <a:solidFill>
                  <a:srgbClr val="FF0000"/>
                </a:solidFill>
                <a:latin typeface="Times New Roman" pitchFamily="18" charset="0"/>
                <a:cs typeface="Times New Roman" pitchFamily="18" charset="0"/>
              </a:rPr>
              <a:t>7,5 ore pentru clasele V-VI </a:t>
            </a:r>
            <a:r>
              <a:rPr lang="ro-RO" sz="2800" dirty="0">
                <a:latin typeface="Times New Roman" pitchFamily="18" charset="0"/>
                <a:cs typeface="Times New Roman" pitchFamily="18" charset="0"/>
              </a:rPr>
              <a:t>și </a:t>
            </a:r>
            <a:r>
              <a:rPr lang="ro-RO" sz="2800" dirty="0">
                <a:solidFill>
                  <a:srgbClr val="FF0000"/>
                </a:solidFill>
                <a:latin typeface="Times New Roman" pitchFamily="18" charset="0"/>
                <a:cs typeface="Times New Roman" pitchFamily="18" charset="0"/>
              </a:rPr>
              <a:t>10 ore de lucru pentru clasele VII - IX</a:t>
            </a:r>
            <a:r>
              <a:rPr lang="ro-RO" sz="2800" dirty="0">
                <a:latin typeface="Times New Roman" pitchFamily="18" charset="0"/>
                <a:cs typeface="Times New Roman" pitchFamily="18" charset="0"/>
              </a:rPr>
              <a:t>.</a:t>
            </a:r>
          </a:p>
          <a:p>
            <a:pPr lvl="0" algn="just"/>
            <a:r>
              <a:rPr lang="ro-RO" sz="2800" dirty="0">
                <a:solidFill>
                  <a:schemeClr val="tx1">
                    <a:lumMod val="95000"/>
                    <a:lumOff val="5000"/>
                  </a:schemeClr>
                </a:solidFill>
                <a:latin typeface="Times New Roman" pitchFamily="18" charset="0"/>
                <a:cs typeface="Times New Roman" pitchFamily="18" charset="0"/>
              </a:rPr>
              <a:t>În ciclul liceal timpul estimat, zilnic, realizării temei pentru acasă, </a:t>
            </a:r>
            <a:r>
              <a:rPr lang="ro-RO" sz="2800" dirty="0">
                <a:solidFill>
                  <a:srgbClr val="FF0000"/>
                </a:solidFill>
                <a:latin typeface="Times New Roman" pitchFamily="18" charset="0"/>
                <a:cs typeface="Times New Roman" pitchFamily="18" charset="0"/>
              </a:rPr>
              <a:t>la toate disciplinele</a:t>
            </a:r>
            <a:r>
              <a:rPr lang="ro-RO" sz="2800" dirty="0">
                <a:solidFill>
                  <a:schemeClr val="tx1">
                    <a:lumMod val="95000"/>
                    <a:lumOff val="5000"/>
                  </a:schemeClr>
                </a:solidFill>
                <a:latin typeface="Times New Roman" pitchFamily="18" charset="0"/>
                <a:cs typeface="Times New Roman" pitchFamily="18" charset="0"/>
              </a:rPr>
              <a:t>, nu va depăși 2,5 ore. Volumul săptămânal nu va depăși 12,5 ore.</a:t>
            </a:r>
          </a:p>
          <a:p>
            <a:endParaRPr lang="ro-RO" dirty="0"/>
          </a:p>
        </p:txBody>
      </p:sp>
    </p:spTree>
    <p:extLst>
      <p:ext uri="{BB962C8B-B14F-4D97-AF65-F5344CB8AC3E}">
        <p14:creationId xmlns:p14="http://schemas.microsoft.com/office/powerpoint/2010/main" val="398504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283780"/>
            <a:ext cx="7913344" cy="777766"/>
          </a:xfrm>
          <a:solidFill>
            <a:schemeClr val="accent2">
              <a:lumMod val="20000"/>
              <a:lumOff val="80000"/>
            </a:schemeClr>
          </a:solidFill>
        </p:spPr>
        <p:txBody>
          <a:bodyPr>
            <a:normAutofit/>
          </a:bodyPr>
          <a:lstStyle/>
          <a:p>
            <a:pPr algn="ctr"/>
            <a:r>
              <a:rPr lang="en-US" b="1" dirty="0">
                <a:solidFill>
                  <a:schemeClr val="accent1">
                    <a:lumMod val="75000"/>
                  </a:schemeClr>
                </a:solidFill>
                <a:latin typeface="Times New Roman" pitchFamily="18" charset="0"/>
                <a:cs typeface="Times New Roman" pitchFamily="18" charset="0"/>
              </a:rPr>
              <a:t>T</a:t>
            </a:r>
            <a:r>
              <a:rPr lang="vi-VN" b="1" dirty="0">
                <a:solidFill>
                  <a:schemeClr val="accent1">
                    <a:lumMod val="75000"/>
                  </a:schemeClr>
                </a:solidFill>
                <a:latin typeface="Times New Roman" pitchFamily="18" charset="0"/>
                <a:cs typeface="Times New Roman" pitchFamily="18" charset="0"/>
              </a:rPr>
              <a:t>eme pentru acasă</a:t>
            </a:r>
            <a:endParaRPr lang="ro-RO" dirty="0">
              <a:solidFill>
                <a:schemeClr val="accent1">
                  <a:lumMod val="75000"/>
                </a:schemeClr>
              </a:solidFill>
            </a:endParaRPr>
          </a:p>
        </p:txBody>
      </p:sp>
      <p:sp>
        <p:nvSpPr>
          <p:cNvPr id="3" name="Содержимое 2"/>
          <p:cNvSpPr>
            <a:spLocks noGrp="1"/>
          </p:cNvSpPr>
          <p:nvPr>
            <p:ph idx="1"/>
          </p:nvPr>
        </p:nvSpPr>
        <p:spPr>
          <a:xfrm>
            <a:off x="1692166" y="1303283"/>
            <a:ext cx="9812446" cy="5118538"/>
          </a:xfrm>
          <a:solidFill>
            <a:schemeClr val="accent2">
              <a:lumMod val="20000"/>
              <a:lumOff val="80000"/>
            </a:schemeClr>
          </a:solidFill>
        </p:spPr>
        <p:txBody>
          <a:bodyPr>
            <a:noAutofit/>
          </a:bodyPr>
          <a:lstStyle/>
          <a:p>
            <a:r>
              <a:rPr lang="ro-RO" sz="2400" dirty="0">
                <a:solidFill>
                  <a:schemeClr val="tx1"/>
                </a:solidFill>
                <a:latin typeface="Times New Roman" pitchFamily="18" charset="0"/>
                <a:cs typeface="Times New Roman" pitchFamily="18" charset="0"/>
              </a:rPr>
              <a:t>Profesorul de matematică nu va suprasolicita elevii cu temele date pentru acasă, respectând prevederile </a:t>
            </a:r>
            <a:r>
              <a:rPr lang="ro-RO" sz="2400" i="1" dirty="0">
                <a:solidFill>
                  <a:schemeClr val="tx1"/>
                </a:solidFill>
                <a:latin typeface="Times New Roman" pitchFamily="18" charset="0"/>
                <a:cs typeface="Times New Roman" pitchFamily="18" charset="0"/>
              </a:rPr>
              <a:t>Instrucțiunii privind managementul temelor pentru acasă în învățământul primar, gimnazial și liceal</a:t>
            </a:r>
            <a:r>
              <a:rPr lang="ro-RO" sz="2400" dirty="0">
                <a:solidFill>
                  <a:schemeClr val="tx1"/>
                </a:solidFill>
                <a:latin typeface="Times New Roman" pitchFamily="18" charset="0"/>
                <a:cs typeface="Times New Roman" pitchFamily="18" charset="0"/>
              </a:rPr>
              <a:t> și principiile școlii prietenoase copilului! </a:t>
            </a:r>
            <a:r>
              <a:rPr lang="ro-RO" sz="2400" u="sng" dirty="0">
                <a:latin typeface="Times New Roman" pitchFamily="18" charset="0"/>
                <a:cs typeface="Times New Roman" pitchFamily="18" charset="0"/>
                <a:hlinkClick r:id="rId2"/>
              </a:rPr>
              <a:t>https://mecc.gov.md/sites/default/files/instructiune_teme_pentru_acasa.pdf</a:t>
            </a:r>
            <a:r>
              <a:rPr lang="ru-RU" sz="2400" dirty="0">
                <a:latin typeface="Times New Roman" pitchFamily="18" charset="0"/>
                <a:cs typeface="Times New Roman" pitchFamily="18" charset="0"/>
              </a:rPr>
              <a:t> </a:t>
            </a:r>
            <a:endParaRPr lang="ro-RO" sz="2400" dirty="0">
              <a:latin typeface="Times New Roman" pitchFamily="18" charset="0"/>
              <a:cs typeface="Times New Roman" pitchFamily="18" charset="0"/>
            </a:endParaRPr>
          </a:p>
          <a:p>
            <a:pPr>
              <a:buNone/>
            </a:pPr>
            <a:r>
              <a:rPr lang="en-US" sz="2400" dirty="0">
                <a:solidFill>
                  <a:schemeClr val="tx1"/>
                </a:solidFill>
                <a:latin typeface="Times New Roman" pitchFamily="18" charset="0"/>
                <a:cs typeface="Times New Roman" pitchFamily="18" charset="0"/>
              </a:rPr>
              <a:t>      </a:t>
            </a:r>
            <a:r>
              <a:rPr lang="ro-RO" sz="2400" dirty="0">
                <a:solidFill>
                  <a:schemeClr val="tx1"/>
                </a:solidFill>
                <a:latin typeface="Times New Roman" pitchFamily="18" charset="0"/>
                <a:cs typeface="Times New Roman" pitchFamily="18" charset="0"/>
              </a:rPr>
              <a:t>Tema pentru acasă, de regulă, va conține următoarele componente:</a:t>
            </a:r>
          </a:p>
          <a:p>
            <a:r>
              <a:rPr lang="ro-RO" sz="2000" b="1" i="1" dirty="0">
                <a:latin typeface="Times New Roman" pitchFamily="18" charset="0"/>
                <a:cs typeface="Times New Roman" pitchFamily="18" charset="0"/>
              </a:rPr>
              <a:t>- </a:t>
            </a:r>
            <a:r>
              <a:rPr lang="ro-RO" sz="2400" b="1" i="1" dirty="0">
                <a:latin typeface="Times New Roman" pitchFamily="18" charset="0"/>
                <a:cs typeface="Times New Roman" pitchFamily="18" charset="0"/>
              </a:rPr>
              <a:t>Partea teoretică (subiectul care s-a învățat la lecție);</a:t>
            </a:r>
            <a:endParaRPr lang="ro-RO" sz="2400" dirty="0">
              <a:latin typeface="Times New Roman" pitchFamily="18" charset="0"/>
              <a:cs typeface="Times New Roman" pitchFamily="18" charset="0"/>
            </a:endParaRPr>
          </a:p>
          <a:p>
            <a:pPr algn="just"/>
            <a:r>
              <a:rPr lang="ro-RO" sz="2400" b="1" i="1" dirty="0">
                <a:latin typeface="Times New Roman" pitchFamily="18" charset="0"/>
                <a:cs typeface="Times New Roman" pitchFamily="18" charset="0"/>
              </a:rPr>
              <a:t>- Partea practică (rezolvare de exerciții aplicative, de modelare a activității cotidiene, probleme, situații-problemă, lucrări practice, proiecte);</a:t>
            </a:r>
            <a:endParaRPr lang="ro-RO" sz="2400" dirty="0">
              <a:latin typeface="Times New Roman" pitchFamily="18" charset="0"/>
              <a:cs typeface="Times New Roman" pitchFamily="18" charset="0"/>
            </a:endParaRPr>
          </a:p>
          <a:p>
            <a:pPr algn="just"/>
            <a:r>
              <a:rPr lang="ro-RO" sz="2400" b="1" i="1" dirty="0">
                <a:latin typeface="Times New Roman" pitchFamily="18" charset="0"/>
                <a:cs typeface="Times New Roman" pitchFamily="18" charset="0"/>
              </a:rPr>
              <a:t>- Partea recapitulativă (poate conține subiecte teoretice și subiecte aplicative/ practice, nu este obligatorie la fiecare lecție).</a:t>
            </a:r>
            <a:endParaRPr lang="ro-RO" sz="2400" dirty="0">
              <a:latin typeface="Times New Roman" pitchFamily="18" charset="0"/>
              <a:cs typeface="Times New Roman" pitchFamily="18" charset="0"/>
            </a:endParaRPr>
          </a:p>
          <a:p>
            <a:endParaRPr lang="ro-RO"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62759"/>
            <a:ext cx="8911687" cy="609600"/>
          </a:xfrm>
          <a:solidFill>
            <a:schemeClr val="accent2">
              <a:lumMod val="20000"/>
              <a:lumOff val="80000"/>
            </a:schemeClr>
          </a:solidFill>
        </p:spPr>
        <p:txBody>
          <a:bodyPr>
            <a:normAutofit/>
          </a:bodyPr>
          <a:lstStyle/>
          <a:p>
            <a:pPr algn="ctr"/>
            <a:r>
              <a:rPr lang="ro-RO" sz="2800" b="1" i="1" dirty="0">
                <a:solidFill>
                  <a:schemeClr val="accent1">
                    <a:lumMod val="75000"/>
                  </a:schemeClr>
                </a:solidFill>
              </a:rPr>
              <a:t>Elaborarea Proiectelor didactice de lungă durată</a:t>
            </a:r>
            <a:endParaRPr lang="ro-RO" sz="2800" dirty="0">
              <a:solidFill>
                <a:schemeClr val="accent1">
                  <a:lumMod val="75000"/>
                </a:schemeClr>
              </a:solidFill>
            </a:endParaRPr>
          </a:p>
        </p:txBody>
      </p:sp>
      <p:sp>
        <p:nvSpPr>
          <p:cNvPr id="3" name="Content Placeholder 2"/>
          <p:cNvSpPr>
            <a:spLocks noGrp="1"/>
          </p:cNvSpPr>
          <p:nvPr>
            <p:ph idx="1"/>
          </p:nvPr>
        </p:nvSpPr>
        <p:spPr>
          <a:xfrm>
            <a:off x="1380930" y="1276149"/>
            <a:ext cx="10235682" cy="5108027"/>
          </a:xfrm>
          <a:solidFill>
            <a:schemeClr val="accent2">
              <a:lumMod val="20000"/>
              <a:lumOff val="80000"/>
            </a:schemeClr>
          </a:solidFill>
        </p:spPr>
        <p:txBody>
          <a:bodyPr>
            <a:noAutofit/>
          </a:bodyPr>
          <a:lstStyle/>
          <a:p>
            <a:pPr lvl="0" algn="just"/>
            <a:r>
              <a:rPr lang="ro-RO" sz="2400" dirty="0">
                <a:latin typeface="Times New Roman" pitchFamily="18" charset="0"/>
                <a:cs typeface="Times New Roman" pitchFamily="18" charset="0"/>
              </a:rPr>
              <a:t>Realizarea obligatorie a prevederilor Planului-cadru pentru învățământul primar, gimnazial și liceal pentru anul de studii 2025-2026.</a:t>
            </a:r>
          </a:p>
          <a:p>
            <a:pPr lvl="0" algn="just"/>
            <a:r>
              <a:rPr lang="ro-RO" sz="2400" dirty="0">
                <a:latin typeface="Times New Roman" pitchFamily="18" charset="0"/>
                <a:cs typeface="Times New Roman" pitchFamily="18" charset="0"/>
              </a:rPr>
              <a:t>Proiectarea didactică „de lungă durată” poate fi realizată  pe unități de învățare sau pe unități de conținut, însă pentru toate clasele, proiectările  vor conține: </a:t>
            </a:r>
          </a:p>
          <a:p>
            <a:pPr lvl="0" algn="just"/>
            <a:r>
              <a:rPr lang="ro-RO" sz="2400" dirty="0">
                <a:solidFill>
                  <a:srgbClr val="FF0000"/>
                </a:solidFill>
                <a:latin typeface="Times New Roman" pitchFamily="18" charset="0"/>
                <a:cs typeface="Times New Roman" pitchFamily="18" charset="0"/>
              </a:rPr>
              <a:t>Recapitulare (la începutul anului de studii)</a:t>
            </a:r>
            <a:r>
              <a:rPr lang="ro-RO" sz="2400" dirty="0">
                <a:latin typeface="Times New Roman" pitchFamily="18" charset="0"/>
                <a:cs typeface="Times New Roman" pitchFamily="18" charset="0"/>
              </a:rPr>
              <a:t>, la fiecare unitate de conținut/ de învățare – </a:t>
            </a:r>
            <a:r>
              <a:rPr lang="ro-RO" sz="2400" dirty="0">
                <a:solidFill>
                  <a:srgbClr val="FF0000"/>
                </a:solidFill>
                <a:latin typeface="Times New Roman" pitchFamily="18" charset="0"/>
                <a:cs typeface="Times New Roman" pitchFamily="18" charset="0"/>
              </a:rPr>
              <a:t>ora de sinteză</a:t>
            </a:r>
            <a:r>
              <a:rPr lang="ro-RO" sz="2400" dirty="0">
                <a:latin typeface="Times New Roman" pitchFamily="18" charset="0"/>
                <a:cs typeface="Times New Roman" pitchFamily="18" charset="0"/>
              </a:rPr>
              <a:t>, </a:t>
            </a:r>
            <a:r>
              <a:rPr lang="ro-RO" sz="2400" dirty="0">
                <a:solidFill>
                  <a:srgbClr val="FF0000"/>
                </a:solidFill>
                <a:latin typeface="Times New Roman" pitchFamily="18" charset="0"/>
                <a:cs typeface="Times New Roman" pitchFamily="18" charset="0"/>
              </a:rPr>
              <a:t>ora de sinteză interactivă</a:t>
            </a:r>
            <a:r>
              <a:rPr lang="ro-RO" sz="2400" dirty="0">
                <a:latin typeface="Times New Roman" pitchFamily="18" charset="0"/>
                <a:cs typeface="Times New Roman" pitchFamily="18" charset="0"/>
              </a:rPr>
              <a:t>; </a:t>
            </a:r>
            <a:r>
              <a:rPr lang="ro-RO" sz="2400" dirty="0">
                <a:solidFill>
                  <a:srgbClr val="FF0000"/>
                </a:solidFill>
                <a:latin typeface="Times New Roman" pitchFamily="18" charset="0"/>
                <a:cs typeface="Times New Roman" pitchFamily="18" charset="0"/>
              </a:rPr>
              <a:t>evaluare sumativă              </a:t>
            </a:r>
            <a:r>
              <a:rPr lang="ro-RO" sz="2400" dirty="0">
                <a:latin typeface="Times New Roman" pitchFamily="18" charset="0"/>
                <a:cs typeface="Times New Roman" pitchFamily="18" charset="0"/>
              </a:rPr>
              <a:t>(2 evaluări sumative pentru tema/ modulul/ capitolul, la care sunt planificate mai mult decât 20 de ore) și </a:t>
            </a:r>
            <a:r>
              <a:rPr lang="ro-RO" sz="2400" dirty="0">
                <a:solidFill>
                  <a:srgbClr val="FF0000"/>
                </a:solidFill>
                <a:latin typeface="Times New Roman" pitchFamily="18" charset="0"/>
                <a:cs typeface="Times New Roman" pitchFamily="18" charset="0"/>
              </a:rPr>
              <a:t>analiza evaluării sumative </a:t>
            </a:r>
            <a:r>
              <a:rPr lang="ro-RO" sz="2400" dirty="0">
                <a:solidFill>
                  <a:schemeClr val="tx1"/>
                </a:solidFill>
                <a:latin typeface="Times New Roman" pitchFamily="18" charset="0"/>
                <a:cs typeface="Times New Roman" pitchFamily="18" charset="0"/>
              </a:rPr>
              <a:t>(care este planificată pentru o oră sau ½ oră)</a:t>
            </a:r>
            <a:r>
              <a:rPr lang="ro-RO" sz="2400" dirty="0">
                <a:latin typeface="Times New Roman" pitchFamily="18" charset="0"/>
                <a:cs typeface="Times New Roman" pitchFamily="18" charset="0"/>
              </a:rPr>
              <a:t>;</a:t>
            </a:r>
          </a:p>
          <a:p>
            <a:pPr algn="just"/>
            <a:r>
              <a:rPr lang="ro-RO" sz="2400" dirty="0">
                <a:latin typeface="Times New Roman" pitchFamily="18" charset="0"/>
                <a:cs typeface="Times New Roman" pitchFamily="18" charset="0"/>
              </a:rPr>
              <a:t>Pentru anul curent de studii, </a:t>
            </a:r>
            <a:r>
              <a:rPr lang="ro-RO" sz="2400" dirty="0">
                <a:solidFill>
                  <a:srgbClr val="FF0000"/>
                </a:solidFill>
                <a:latin typeface="Times New Roman" pitchFamily="18" charset="0"/>
                <a:cs typeface="Times New Roman" pitchFamily="18" charset="0"/>
              </a:rPr>
              <a:t>evaluarea inițială </a:t>
            </a:r>
            <a:r>
              <a:rPr lang="ro-RO" sz="2400" dirty="0">
                <a:latin typeface="Times New Roman" pitchFamily="18" charset="0"/>
                <a:cs typeface="Times New Roman" pitchFamily="18" charset="0"/>
              </a:rPr>
              <a:t>este obligatorie pentru clasa a V-a, a X-a și, </a:t>
            </a:r>
            <a:r>
              <a:rPr lang="ro-RO" sz="2400" dirty="0">
                <a:solidFill>
                  <a:schemeClr val="tx1"/>
                </a:solidFill>
                <a:latin typeface="Times New Roman" pitchFamily="18" charset="0"/>
                <a:cs typeface="Times New Roman" pitchFamily="18" charset="0"/>
              </a:rPr>
              <a:t>în cazul în care profesorul este la început de activitate în clasă.</a:t>
            </a:r>
          </a:p>
          <a:p>
            <a:pPr lvl="0" algn="just">
              <a:buNone/>
            </a:pPr>
            <a:endParaRPr lang="ro-RO" sz="2400" dirty="0">
              <a:latin typeface="Times New Roman" pitchFamily="18" charset="0"/>
              <a:cs typeface="Times New Roman" pitchFamily="18" charset="0"/>
            </a:endParaRPr>
          </a:p>
        </p:txBody>
      </p:sp>
    </p:spTree>
    <p:extLst>
      <p:ext uri="{BB962C8B-B14F-4D97-AF65-F5344CB8AC3E}">
        <p14:creationId xmlns:p14="http://schemas.microsoft.com/office/powerpoint/2010/main" val="2214567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7651" y="149719"/>
            <a:ext cx="8911687" cy="672662"/>
          </a:xfrm>
          <a:solidFill>
            <a:schemeClr val="accent2">
              <a:lumMod val="20000"/>
              <a:lumOff val="80000"/>
            </a:schemeClr>
          </a:solidFill>
        </p:spPr>
        <p:txBody>
          <a:bodyPr>
            <a:normAutofit/>
          </a:bodyPr>
          <a:lstStyle/>
          <a:p>
            <a:r>
              <a:rPr lang="ro-RO" b="1" dirty="0">
                <a:solidFill>
                  <a:schemeClr val="accent1">
                    <a:lumMod val="75000"/>
                  </a:schemeClr>
                </a:solidFill>
              </a:rPr>
              <a:t>PROIECT DIDACTIC DE LUNGĂ DURATĂ</a:t>
            </a:r>
            <a:endParaRPr lang="ro-RO" dirty="0">
              <a:solidFill>
                <a:schemeClr val="accent1">
                  <a:lumMod val="75000"/>
                </a:schemeClr>
              </a:solidFill>
            </a:endParaRPr>
          </a:p>
        </p:txBody>
      </p:sp>
      <p:sp>
        <p:nvSpPr>
          <p:cNvPr id="3" name="Содержимое 2"/>
          <p:cNvSpPr>
            <a:spLocks noGrp="1"/>
          </p:cNvSpPr>
          <p:nvPr>
            <p:ph idx="1"/>
          </p:nvPr>
        </p:nvSpPr>
        <p:spPr>
          <a:xfrm>
            <a:off x="1306286" y="1221880"/>
            <a:ext cx="10599575" cy="5486401"/>
          </a:xfrm>
          <a:solidFill>
            <a:schemeClr val="accent2">
              <a:lumMod val="20000"/>
              <a:lumOff val="80000"/>
            </a:schemeClr>
          </a:solidFill>
        </p:spPr>
        <p:txBody>
          <a:bodyPr>
            <a:noAutofit/>
          </a:bodyPr>
          <a:lstStyle/>
          <a:p>
            <a:r>
              <a:rPr lang="ro-RO" sz="2400" dirty="0"/>
              <a:t>Pentru elaborarea proiectului didactic de lungă durată, profesorul utilizează:</a:t>
            </a:r>
          </a:p>
          <a:p>
            <a:pPr>
              <a:buNone/>
            </a:pPr>
            <a:r>
              <a:rPr lang="ro-RO" sz="2400" dirty="0"/>
              <a:t>	</a:t>
            </a:r>
            <a:r>
              <a:rPr lang="ro-RO" sz="2400" dirty="0">
                <a:solidFill>
                  <a:srgbClr val="FF0000"/>
                </a:solidFill>
                <a:latin typeface="Times New Roman" pitchFamily="18" charset="0"/>
                <a:cs typeface="Times New Roman" pitchFamily="18" charset="0"/>
              </a:rPr>
              <a:t>Curriculum la Matematică;</a:t>
            </a:r>
          </a:p>
          <a:p>
            <a:pPr>
              <a:buNone/>
            </a:pPr>
            <a:r>
              <a:rPr lang="ro-RO" sz="2400" dirty="0">
                <a:solidFill>
                  <a:srgbClr val="FF0000"/>
                </a:solidFill>
                <a:latin typeface="Times New Roman" pitchFamily="18" charset="0"/>
                <a:cs typeface="Times New Roman" pitchFamily="18" charset="0"/>
              </a:rPr>
              <a:t>	Manualul școlar;</a:t>
            </a:r>
          </a:p>
          <a:p>
            <a:pPr>
              <a:buNone/>
            </a:pPr>
            <a:r>
              <a:rPr lang="ro-RO" sz="2400" dirty="0">
                <a:solidFill>
                  <a:srgbClr val="FF0000"/>
                </a:solidFill>
                <a:latin typeface="Times New Roman" pitchFamily="18" charset="0"/>
                <a:cs typeface="Times New Roman" pitchFamily="18" charset="0"/>
              </a:rPr>
              <a:t>	Ghidul de implementare a Curriculumului la Matematică;</a:t>
            </a:r>
          </a:p>
          <a:p>
            <a:pPr>
              <a:buNone/>
            </a:pPr>
            <a:r>
              <a:rPr lang="ro-RO" sz="2400" dirty="0">
                <a:solidFill>
                  <a:srgbClr val="FF0000"/>
                </a:solidFill>
                <a:latin typeface="Times New Roman" pitchFamily="18" charset="0"/>
                <a:cs typeface="Times New Roman" pitchFamily="18" charset="0"/>
              </a:rPr>
              <a:t>	Ghidul profesorului la manualul școlar (în învățământul gimnazial);</a:t>
            </a:r>
          </a:p>
          <a:p>
            <a:pPr>
              <a:buNone/>
            </a:pPr>
            <a:r>
              <a:rPr lang="ro-RO" sz="2400" dirty="0">
                <a:solidFill>
                  <a:srgbClr val="FF0000"/>
                </a:solidFill>
                <a:latin typeface="Times New Roman" pitchFamily="18" charset="0"/>
                <a:cs typeface="Times New Roman" pitchFamily="18" charset="0"/>
              </a:rPr>
              <a:t>	Reperele metodologice privind organizarea procesului educațional la disciplina școlară Matematică în anul de studii 2023-2024.</a:t>
            </a:r>
          </a:p>
          <a:p>
            <a:pPr>
              <a:buNone/>
            </a:pPr>
            <a:r>
              <a:rPr lang="ro-RO" sz="2800" dirty="0">
                <a:solidFill>
                  <a:srgbClr val="FF0000"/>
                </a:solidFill>
                <a:latin typeface="Times New Roman" pitchFamily="18" charset="0"/>
                <a:cs typeface="Times New Roman" pitchFamily="18" charset="0"/>
              </a:rPr>
              <a:t>    </a:t>
            </a:r>
            <a:r>
              <a:rPr lang="ro-RO" sz="2400" dirty="0">
                <a:solidFill>
                  <a:srgbClr val="FF0000"/>
                </a:solidFill>
                <a:latin typeface="Times New Roman" pitchFamily="18" charset="0"/>
                <a:cs typeface="Times New Roman" pitchFamily="18" charset="0"/>
              </a:rPr>
              <a:t>Modele de Proiect didactic de lungă durată </a:t>
            </a:r>
            <a:r>
              <a:rPr lang="ro-RO" sz="2400" dirty="0">
                <a:solidFill>
                  <a:schemeClr val="tx1"/>
                </a:solidFill>
                <a:latin typeface="Times New Roman" pitchFamily="18" charset="0"/>
                <a:cs typeface="Times New Roman" pitchFamily="18" charset="0"/>
              </a:rPr>
              <a:t>este pe pagina MEC (clasa a V-a </a:t>
            </a:r>
            <a:r>
              <a:rPr lang="ro-RO" sz="2400" dirty="0">
                <a:solidFill>
                  <a:schemeClr val="tx1"/>
                </a:solidFill>
                <a:latin typeface="Times New Roman" pitchFamily="18" charset="0"/>
                <a:cs typeface="Times New Roman" pitchFamily="18" charset="0"/>
                <a:hlinkClick r:id="rId2"/>
              </a:rPr>
              <a:t>aici</a:t>
            </a:r>
            <a:r>
              <a:rPr lang="ro-RO" sz="2400" dirty="0">
                <a:solidFill>
                  <a:schemeClr val="tx1"/>
                </a:solidFill>
                <a:latin typeface="Times New Roman" pitchFamily="18" charset="0"/>
                <a:cs typeface="Times New Roman" pitchFamily="18" charset="0"/>
              </a:rPr>
              <a:t> și a X-a , profil real </a:t>
            </a:r>
            <a:r>
              <a:rPr lang="ro-RO" sz="2400" dirty="0">
                <a:solidFill>
                  <a:schemeClr val="tx1"/>
                </a:solidFill>
                <a:latin typeface="Times New Roman" pitchFamily="18" charset="0"/>
                <a:cs typeface="Times New Roman" pitchFamily="18" charset="0"/>
                <a:hlinkClick r:id="rId3"/>
              </a:rPr>
              <a:t>aici</a:t>
            </a:r>
            <a:r>
              <a:rPr lang="ro-RO" sz="2400" dirty="0">
                <a:solidFill>
                  <a:schemeClr val="tx1"/>
                </a:solidFill>
                <a:latin typeface="Times New Roman" pitchFamily="18" charset="0"/>
                <a:cs typeface="Times New Roman" pitchFamily="18" charset="0"/>
              </a:rPr>
              <a:t> iar profil umanist </a:t>
            </a:r>
            <a:r>
              <a:rPr lang="ro-RO" sz="2400" dirty="0">
                <a:solidFill>
                  <a:schemeClr val="tx1"/>
                </a:solidFill>
                <a:latin typeface="Times New Roman" pitchFamily="18" charset="0"/>
                <a:cs typeface="Times New Roman" pitchFamily="18" charset="0"/>
                <a:hlinkClick r:id="rId4"/>
              </a:rPr>
              <a:t>aici</a:t>
            </a:r>
            <a:r>
              <a:rPr lang="ro-RO" sz="2400" dirty="0">
                <a:solidFill>
                  <a:schemeClr val="tx1"/>
                </a:solidFill>
                <a:latin typeface="Times New Roman" pitchFamily="18" charset="0"/>
                <a:cs typeface="Times New Roman" pitchFamily="18" charset="0"/>
              </a:rPr>
              <a:t> ) și în Ghidul de implementare a </a:t>
            </a:r>
            <a:r>
              <a:rPr lang="en-US" sz="2400" dirty="0">
                <a:solidFill>
                  <a:schemeClr val="tx1"/>
                </a:solidFill>
                <a:latin typeface="Times New Roman" pitchFamily="18" charset="0"/>
                <a:cs typeface="Times New Roman" pitchFamily="18" charset="0"/>
              </a:rPr>
              <a:t>C</a:t>
            </a:r>
            <a:r>
              <a:rPr lang="ro-RO" sz="2400" dirty="0" err="1">
                <a:solidFill>
                  <a:schemeClr val="tx1"/>
                </a:solidFill>
                <a:latin typeface="Times New Roman" pitchFamily="18" charset="0"/>
                <a:cs typeface="Times New Roman" pitchFamily="18" charset="0"/>
              </a:rPr>
              <a:t>urriculumului</a:t>
            </a:r>
            <a:r>
              <a:rPr lang="ro-RO" sz="2400" dirty="0">
                <a:solidFill>
                  <a:schemeClr val="tx1"/>
                </a:solidFill>
                <a:latin typeface="Times New Roman" pitchFamily="18" charset="0"/>
                <a:cs typeface="Times New Roman" pitchFamily="18" charset="0"/>
              </a:rPr>
              <a:t>. </a:t>
            </a:r>
          </a:p>
          <a:p>
            <a:pPr>
              <a:buNone/>
            </a:pPr>
            <a:r>
              <a:rPr lang="ro-RO" sz="2400" dirty="0">
                <a:solidFill>
                  <a:schemeClr val="tx1"/>
                </a:solidFill>
                <a:latin typeface="Times New Roman" pitchFamily="18" charset="0"/>
                <a:cs typeface="Times New Roman" pitchFamily="18" charset="0"/>
              </a:rPr>
              <a:t>                      Pentru celelalte clase sunt </a:t>
            </a:r>
            <a:r>
              <a:rPr lang="ro-RO" sz="2400" dirty="0">
                <a:solidFill>
                  <a:schemeClr val="tx1"/>
                </a:solidFill>
                <a:latin typeface="Times New Roman" pitchFamily="18" charset="0"/>
                <a:cs typeface="Times New Roman" pitchFamily="18" charset="0"/>
                <a:hlinkClick r:id="rId5"/>
              </a:rPr>
              <a:t>aici:</a:t>
            </a:r>
            <a:endParaRPr lang="ro-RO" sz="2400"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3757" y="538065"/>
            <a:ext cx="8911687" cy="704193"/>
          </a:xfrm>
          <a:solidFill>
            <a:schemeClr val="accent2">
              <a:lumMod val="20000"/>
              <a:lumOff val="80000"/>
            </a:schemeClr>
          </a:solidFill>
        </p:spPr>
        <p:txBody>
          <a:bodyPr>
            <a:normAutofit/>
          </a:bodyPr>
          <a:lstStyle/>
          <a:p>
            <a:pPr algn="ctr"/>
            <a:r>
              <a:rPr lang="ro-RO" b="1" dirty="0">
                <a:solidFill>
                  <a:schemeClr val="accent1">
                    <a:lumMod val="75000"/>
                  </a:schemeClr>
                </a:solidFill>
              </a:rPr>
              <a:t>Proiectul didactic</a:t>
            </a:r>
          </a:p>
        </p:txBody>
      </p:sp>
      <p:sp>
        <p:nvSpPr>
          <p:cNvPr id="3" name="Содержимое 2"/>
          <p:cNvSpPr>
            <a:spLocks noGrp="1"/>
          </p:cNvSpPr>
          <p:nvPr>
            <p:ph idx="1"/>
          </p:nvPr>
        </p:nvSpPr>
        <p:spPr>
          <a:xfrm>
            <a:off x="1222310" y="1665674"/>
            <a:ext cx="10282302" cy="4725796"/>
          </a:xfrm>
          <a:solidFill>
            <a:schemeClr val="accent2">
              <a:lumMod val="20000"/>
              <a:lumOff val="80000"/>
            </a:schemeClr>
          </a:solidFill>
        </p:spPr>
        <p:txBody>
          <a:bodyPr>
            <a:noAutofit/>
          </a:bodyPr>
          <a:lstStyle/>
          <a:p>
            <a:pPr algn="just"/>
            <a:r>
              <a:rPr lang="ro-RO" sz="2800" b="1" dirty="0">
                <a:latin typeface="Times New Roman" pitchFamily="18" charset="0"/>
                <a:cs typeface="Times New Roman" pitchFamily="18" charset="0"/>
              </a:rPr>
              <a:t>Pentru elaborarea</a:t>
            </a:r>
            <a:r>
              <a:rPr lang="ro-RO" sz="2800" dirty="0">
                <a:latin typeface="Times New Roman" pitchFamily="18" charset="0"/>
                <a:cs typeface="Times New Roman" pitchFamily="18" charset="0"/>
              </a:rPr>
              <a:t> Proiectului didactic de lungă durată la matematică pentru clasa a X-a, profil real, profil umanist se vor utiliza competențele specifice, unitățile de competențe, conținuturile pentru învățământul gimnazial și liceal</a:t>
            </a:r>
            <a:r>
              <a:rPr lang="en-US" sz="2800" dirty="0">
                <a:latin typeface="Times New Roman" pitchFamily="18" charset="0"/>
                <a:cs typeface="Times New Roman" pitchFamily="18" charset="0"/>
              </a:rPr>
              <a:t> (similar</a:t>
            </a:r>
            <a:r>
              <a:rPr lang="ro-RO" sz="2800" dirty="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ro-RO" sz="2800" dirty="0">
                <a:latin typeface="Times New Roman" pitchFamily="18" charset="0"/>
                <a:cs typeface="Times New Roman" pitchFamily="18" charset="0"/>
              </a:rPr>
              <a:t>î</a:t>
            </a:r>
            <a:r>
              <a:rPr lang="en-US" sz="2800" dirty="0">
                <a:latin typeface="Times New Roman" pitchFamily="18" charset="0"/>
                <a:cs typeface="Times New Roman" pitchFamily="18" charset="0"/>
              </a:rPr>
              <a:t>n clasa a V</a:t>
            </a:r>
            <a:r>
              <a:rPr lang="ro-RO" sz="2800" dirty="0">
                <a:latin typeface="Times New Roman" pitchFamily="18" charset="0"/>
                <a:cs typeface="Times New Roman" pitchFamily="18" charset="0"/>
              </a:rPr>
              <a:t>-a – pentru învățământul primar și gimnazial).</a:t>
            </a:r>
          </a:p>
          <a:p>
            <a:pPr marL="0" indent="0" algn="just">
              <a:buNone/>
            </a:pPr>
            <a:endParaRPr lang="ro-RO" sz="2800" dirty="0">
              <a:latin typeface="Times New Roman" pitchFamily="18" charset="0"/>
              <a:cs typeface="Times New Roman" pitchFamily="18" charset="0"/>
            </a:endParaRPr>
          </a:p>
          <a:p>
            <a:pPr algn="just"/>
            <a:r>
              <a:rPr lang="ro-RO" sz="2800" dirty="0">
                <a:latin typeface="Times New Roman" pitchFamily="18" charset="0"/>
                <a:cs typeface="Times New Roman" pitchFamily="18" charset="0"/>
              </a:rPr>
              <a:t>Proiectul didactic al lecției poate fi elaborat în baza  diverselor modele didactice existente și acceptate în literatura de specialitate.</a:t>
            </a:r>
          </a:p>
          <a:p>
            <a:pPr algn="just"/>
            <a:r>
              <a:rPr lang="ro-RO" sz="2800" dirty="0">
                <a:latin typeface="Times New Roman" pitchFamily="18" charset="0"/>
                <a:cs typeface="Times New Roman" pitchFamily="18" charset="0"/>
              </a:rPr>
              <a:t>Modele de proiecte de lecții la disciplina Matematică sunt </a:t>
            </a:r>
            <a:r>
              <a:rPr lang="ro-RO" sz="2800" dirty="0">
                <a:latin typeface="Times New Roman" pitchFamily="18" charset="0"/>
                <a:cs typeface="Times New Roman" pitchFamily="18" charset="0"/>
                <a:hlinkClick r:id="rId2"/>
              </a:rPr>
              <a:t>aici</a:t>
            </a:r>
            <a:r>
              <a:rPr lang="ro-RO" sz="2800" dirty="0">
                <a:latin typeface="Times New Roman" pitchFamily="18" charset="0"/>
                <a:cs typeface="Times New Roman" pitchFamily="18" charset="0"/>
              </a:rPr>
              <a:t>.</a:t>
            </a:r>
          </a:p>
          <a:p>
            <a:pPr lvl="0" algn="just"/>
            <a:endParaRPr lang="ro-RO" sz="2400" dirty="0">
              <a:latin typeface="Times New Roman" pitchFamily="18" charset="0"/>
              <a:cs typeface="Times New Roman" pitchFamily="18" charset="0"/>
            </a:endParaRPr>
          </a:p>
          <a:p>
            <a:endParaRPr lang="ro-RO" sz="2400" dirty="0">
              <a:latin typeface="Times New Roman" pitchFamily="18" charset="0"/>
              <a:cs typeface="Times New Roman" pitchFamily="18" charset="0"/>
            </a:endParaRPr>
          </a:p>
          <a:p>
            <a:endParaRPr lang="ro-RO"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11" y="210208"/>
            <a:ext cx="10039738" cy="851337"/>
          </a:xfrm>
          <a:solidFill>
            <a:schemeClr val="accent2">
              <a:lumMod val="20000"/>
              <a:lumOff val="80000"/>
            </a:schemeClr>
          </a:solidFill>
        </p:spPr>
        <p:txBody>
          <a:bodyPr>
            <a:normAutofit/>
          </a:bodyPr>
          <a:lstStyle/>
          <a:p>
            <a:pPr algn="ctr"/>
            <a:r>
              <a:rPr lang="ro-RO" sz="2400" b="1" dirty="0">
                <a:solidFill>
                  <a:schemeClr val="accent1">
                    <a:lumMod val="75000"/>
                  </a:schemeClr>
                </a:solidFill>
              </a:rPr>
              <a:t>Recomandări cu privire la</a:t>
            </a:r>
            <a:br>
              <a:rPr lang="ro-RO" sz="2400" b="1" dirty="0">
                <a:solidFill>
                  <a:schemeClr val="accent1">
                    <a:lumMod val="75000"/>
                  </a:schemeClr>
                </a:solidFill>
              </a:rPr>
            </a:br>
            <a:r>
              <a:rPr lang="ro-RO" sz="2400" b="1" dirty="0">
                <a:solidFill>
                  <a:schemeClr val="accent1">
                    <a:lumMod val="75000"/>
                  </a:schemeClr>
                </a:solidFill>
              </a:rPr>
              <a:t> predarea - învăţarea matematicii </a:t>
            </a:r>
            <a:endParaRPr lang="ro-RO" sz="2400" dirty="0">
              <a:solidFill>
                <a:schemeClr val="accent1">
                  <a:lumMod val="75000"/>
                </a:schemeClr>
              </a:solidFill>
            </a:endParaRPr>
          </a:p>
        </p:txBody>
      </p:sp>
      <p:sp>
        <p:nvSpPr>
          <p:cNvPr id="3" name="Content Placeholder 2"/>
          <p:cNvSpPr>
            <a:spLocks noGrp="1"/>
          </p:cNvSpPr>
          <p:nvPr>
            <p:ph idx="1"/>
          </p:nvPr>
        </p:nvSpPr>
        <p:spPr>
          <a:xfrm>
            <a:off x="1520889" y="1082567"/>
            <a:ext cx="10198359" cy="5391805"/>
          </a:xfrm>
          <a:solidFill>
            <a:schemeClr val="accent2">
              <a:lumMod val="20000"/>
              <a:lumOff val="80000"/>
            </a:schemeClr>
          </a:solidFill>
        </p:spPr>
        <p:txBody>
          <a:bodyPr>
            <a:normAutofit lnSpcReduction="10000"/>
          </a:bodyPr>
          <a:lstStyle/>
          <a:p>
            <a:pPr marL="0" indent="0" algn="just">
              <a:buNone/>
            </a:pPr>
            <a:r>
              <a:rPr lang="ro-RO" sz="2400" dirty="0">
                <a:latin typeface="Times New Roman" panose="02020603050405020304" pitchFamily="18" charset="0"/>
                <a:cs typeface="Times New Roman" panose="02020603050405020304" pitchFamily="18" charset="0"/>
              </a:rPr>
              <a:t>Organizarea procesului de predare-învățare-evaluare la Matematică va fi realizat în contextul dezvoltării competenţelor specifice disciplinei prin</a:t>
            </a:r>
            <a:r>
              <a:rPr lang="en-US" sz="2400" dirty="0">
                <a:latin typeface="Times New Roman" panose="02020603050405020304" pitchFamily="18" charset="0"/>
                <a:cs typeface="Times New Roman" panose="02020603050405020304" pitchFamily="18" charset="0"/>
              </a:rPr>
              <a:t>:</a:t>
            </a:r>
          </a:p>
          <a:p>
            <a:pPr lvl="0" algn="just"/>
            <a:r>
              <a:rPr lang="ro-RO" sz="2600" i="1" dirty="0">
                <a:latin typeface="Times New Roman" panose="02020603050405020304" pitchFamily="18" charset="0"/>
                <a:cs typeface="Times New Roman" panose="02020603050405020304" pitchFamily="18" charset="0"/>
              </a:rPr>
              <a:t>Organizarea rațională a demersului didactic, </a:t>
            </a:r>
            <a:r>
              <a:rPr lang="ro-RO" sz="2600" dirty="0">
                <a:latin typeface="Times New Roman" panose="02020603050405020304" pitchFamily="18" charset="0"/>
                <a:cs typeface="Times New Roman" panose="02020603050405020304" pitchFamily="18" charset="0"/>
              </a:rPr>
              <a:t>ghidând elevii spre dobândirea cunoștințelor (</a:t>
            </a:r>
            <a:r>
              <a:rPr lang="ro-RO" sz="2600" dirty="0">
                <a:solidFill>
                  <a:srgbClr val="FF0000"/>
                </a:solidFill>
                <a:latin typeface="Times New Roman" panose="02020603050405020304" pitchFamily="18" charset="0"/>
                <a:cs typeface="Times New Roman" panose="02020603050405020304" pitchFamily="18" charset="0"/>
              </a:rPr>
              <a:t>a ști</a:t>
            </a:r>
            <a:r>
              <a:rPr lang="ro-RO" sz="2600" dirty="0">
                <a:latin typeface="Times New Roman" panose="02020603050405020304" pitchFamily="18" charset="0"/>
                <a:cs typeface="Times New Roman" panose="02020603050405020304" pitchFamily="18" charset="0"/>
              </a:rPr>
              <a:t>), formarea abilităților (</a:t>
            </a:r>
            <a:r>
              <a:rPr lang="ro-RO" sz="2600" dirty="0">
                <a:solidFill>
                  <a:srgbClr val="FF0000"/>
                </a:solidFill>
                <a:latin typeface="Times New Roman" panose="02020603050405020304" pitchFamily="18" charset="0"/>
                <a:cs typeface="Times New Roman" panose="02020603050405020304" pitchFamily="18" charset="0"/>
              </a:rPr>
              <a:t>a ști să faci</a:t>
            </a:r>
            <a:r>
              <a:rPr lang="ro-RO" sz="2600" dirty="0">
                <a:latin typeface="Times New Roman" panose="02020603050405020304" pitchFamily="18" charset="0"/>
                <a:cs typeface="Times New Roman" panose="02020603050405020304" pitchFamily="18" charset="0"/>
              </a:rPr>
              <a:t>), atitudini și valori (</a:t>
            </a:r>
            <a:r>
              <a:rPr lang="ro-RO" sz="2600" dirty="0">
                <a:solidFill>
                  <a:srgbClr val="FF0000"/>
                </a:solidFill>
                <a:latin typeface="Times New Roman" panose="02020603050405020304" pitchFamily="18" charset="0"/>
                <a:cs typeface="Times New Roman" panose="02020603050405020304" pitchFamily="18" charset="0"/>
              </a:rPr>
              <a:t>a ști să fii</a:t>
            </a:r>
            <a:r>
              <a:rPr lang="ro-RO" sz="2600" dirty="0">
                <a:latin typeface="Times New Roman" panose="02020603050405020304" pitchFamily="18" charset="0"/>
                <a:cs typeface="Times New Roman" panose="02020603050405020304" pitchFamily="18" charset="0"/>
              </a:rPr>
              <a:t>) și, altfel spus – formarea competenței;</a:t>
            </a:r>
          </a:p>
          <a:p>
            <a:pPr lvl="0" algn="just"/>
            <a:r>
              <a:rPr lang="ro-RO" sz="2600" i="1" dirty="0">
                <a:latin typeface="Times New Roman" panose="02020603050405020304" pitchFamily="18" charset="0"/>
                <a:cs typeface="Times New Roman" panose="02020603050405020304" pitchFamily="18" charset="0"/>
              </a:rPr>
              <a:t>Abordarea motivată a subiectelor de studiu, </a:t>
            </a:r>
            <a:r>
              <a:rPr lang="ro-RO" sz="2600" dirty="0">
                <a:latin typeface="Times New Roman" panose="02020603050405020304" pitchFamily="18" charset="0"/>
                <a:cs typeface="Times New Roman" panose="02020603050405020304" pitchFamily="18" charset="0"/>
              </a:rPr>
              <a:t>pentru a-l face accesibil și atractiv elevilor</a:t>
            </a:r>
            <a:r>
              <a:rPr lang="en-US" sz="2600" dirty="0">
                <a:latin typeface="Times New Roman" panose="02020603050405020304" pitchFamily="18" charset="0"/>
                <a:cs typeface="Times New Roman" panose="02020603050405020304" pitchFamily="18" charset="0"/>
              </a:rPr>
              <a:t>;</a:t>
            </a:r>
          </a:p>
          <a:p>
            <a:pPr lvl="0" algn="just"/>
            <a:r>
              <a:rPr lang="ro-RO" sz="2600" i="1" dirty="0">
                <a:latin typeface="Times New Roman" panose="02020603050405020304" pitchFamily="18" charset="0"/>
                <a:cs typeface="Times New Roman" panose="02020603050405020304" pitchFamily="18" charset="0"/>
              </a:rPr>
              <a:t>Desfășurarea interactivă </a:t>
            </a:r>
            <a:r>
              <a:rPr lang="ro-RO" sz="2600" dirty="0">
                <a:latin typeface="Times New Roman" panose="02020603050405020304" pitchFamily="18" charset="0"/>
                <a:cs typeface="Times New Roman" panose="02020603050405020304" pitchFamily="18" charset="0"/>
              </a:rPr>
              <a:t>a procesului de predare-învățare;</a:t>
            </a:r>
          </a:p>
          <a:p>
            <a:pPr lvl="0" algn="just"/>
            <a:r>
              <a:rPr lang="ro-RO" sz="2600" dirty="0">
                <a:latin typeface="Times New Roman" panose="02020603050405020304" pitchFamily="18" charset="0"/>
                <a:cs typeface="Times New Roman" panose="02020603050405020304" pitchFamily="18" charset="0"/>
              </a:rPr>
              <a:t>Activități de elaborare a proiectelor STEM/STEAM (se propune utilizarea criteriului 5P (</a:t>
            </a:r>
            <a:r>
              <a:rPr lang="ro-RO" sz="2600" dirty="0">
                <a:solidFill>
                  <a:srgbClr val="FF0000"/>
                </a:solidFill>
                <a:latin typeface="Times New Roman" pitchFamily="18" charset="0"/>
                <a:cs typeface="Times New Roman" pitchFamily="18" charset="0"/>
              </a:rPr>
              <a:t>Problema</a:t>
            </a:r>
            <a:r>
              <a:rPr lang="ro-RO" sz="2600" dirty="0">
                <a:latin typeface="Times New Roman" pitchFamily="18" charset="0"/>
                <a:cs typeface="Times New Roman" pitchFamily="18" charset="0"/>
              </a:rPr>
              <a:t>, </a:t>
            </a:r>
            <a:r>
              <a:rPr lang="ro-RO" sz="2600" dirty="0">
                <a:solidFill>
                  <a:srgbClr val="FF0000"/>
                </a:solidFill>
                <a:latin typeface="Times New Roman" pitchFamily="18" charset="0"/>
                <a:cs typeface="Times New Roman" pitchFamily="18" charset="0"/>
              </a:rPr>
              <a:t>proiectarea/ planificarea</a:t>
            </a:r>
            <a:r>
              <a:rPr lang="ro-RO" sz="2600" dirty="0">
                <a:latin typeface="Times New Roman" pitchFamily="18" charset="0"/>
                <a:cs typeface="Times New Roman" pitchFamily="18" charset="0"/>
              </a:rPr>
              <a:t>, </a:t>
            </a:r>
            <a:r>
              <a:rPr lang="ro-RO" sz="2600" dirty="0">
                <a:solidFill>
                  <a:srgbClr val="FF0000"/>
                </a:solidFill>
                <a:latin typeface="Times New Roman" pitchFamily="18" charset="0"/>
                <a:cs typeface="Times New Roman" pitchFamily="18" charset="0"/>
              </a:rPr>
              <a:t>procesul</a:t>
            </a:r>
            <a:r>
              <a:rPr lang="ro-RO" sz="2600" dirty="0">
                <a:latin typeface="Times New Roman" pitchFamily="18" charset="0"/>
                <a:cs typeface="Times New Roman" pitchFamily="18" charset="0"/>
              </a:rPr>
              <a:t>, </a:t>
            </a:r>
            <a:r>
              <a:rPr lang="ro-RO" sz="2600" dirty="0">
                <a:solidFill>
                  <a:srgbClr val="FF0000"/>
                </a:solidFill>
                <a:latin typeface="Times New Roman" pitchFamily="18" charset="0"/>
                <a:cs typeface="Times New Roman" pitchFamily="18" charset="0"/>
              </a:rPr>
              <a:t>produsul/ produsele</a:t>
            </a:r>
            <a:r>
              <a:rPr lang="ro-RO" sz="2600" dirty="0">
                <a:latin typeface="Times New Roman" pitchFamily="18" charset="0"/>
                <a:cs typeface="Times New Roman" pitchFamily="18" charset="0"/>
              </a:rPr>
              <a:t>, </a:t>
            </a:r>
            <a:r>
              <a:rPr lang="ro-RO" sz="2600" dirty="0">
                <a:solidFill>
                  <a:srgbClr val="FF0000"/>
                </a:solidFill>
                <a:latin typeface="Times New Roman" pitchFamily="18" charset="0"/>
                <a:cs typeface="Times New Roman" pitchFamily="18" charset="0"/>
              </a:rPr>
              <a:t>prezentarea</a:t>
            </a:r>
            <a:r>
              <a:rPr lang="ro-RO" sz="2600" dirty="0">
                <a:latin typeface="Times New Roman" pitchFamily="18" charset="0"/>
                <a:cs typeface="Times New Roman" pitchFamily="18" charset="0"/>
              </a:rPr>
              <a:t>) în realizarea proiectelor. Pentru a realiza acești pași este necesar de stabilit obiectivele; domeniile; colaboratorii; produsele finale; tehnologiile utilizate;</a:t>
            </a:r>
          </a:p>
          <a:p>
            <a:pPr lvl="0"/>
            <a:endParaRPr lang="ro-RO" sz="2600" dirty="0">
              <a:latin typeface="Times New Roman" pitchFamily="18" charset="0"/>
              <a:cs typeface="Times New Roman" pitchFamily="18" charset="0"/>
            </a:endParaRPr>
          </a:p>
          <a:p>
            <a:endParaRPr lang="ro-RO" dirty="0"/>
          </a:p>
        </p:txBody>
      </p:sp>
    </p:spTree>
    <p:extLst>
      <p:ext uri="{BB962C8B-B14F-4D97-AF65-F5344CB8AC3E}">
        <p14:creationId xmlns:p14="http://schemas.microsoft.com/office/powerpoint/2010/main" val="3066539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7734" y="313275"/>
            <a:ext cx="8911687" cy="1292772"/>
          </a:xfrm>
          <a:solidFill>
            <a:schemeClr val="accent2">
              <a:lumMod val="20000"/>
              <a:lumOff val="80000"/>
            </a:schemeClr>
          </a:solidFill>
        </p:spPr>
        <p:txBody>
          <a:bodyPr>
            <a:normAutofit/>
          </a:bodyPr>
          <a:lstStyle/>
          <a:p>
            <a:pPr algn="ctr"/>
            <a:r>
              <a:rPr lang="ro-RO" b="1" dirty="0">
                <a:solidFill>
                  <a:schemeClr val="accent1">
                    <a:lumMod val="75000"/>
                  </a:schemeClr>
                </a:solidFill>
              </a:rPr>
              <a:t>Recomandări cu privire la</a:t>
            </a:r>
            <a:br>
              <a:rPr lang="ro-RO" b="1" dirty="0">
                <a:solidFill>
                  <a:schemeClr val="accent1">
                    <a:lumMod val="75000"/>
                  </a:schemeClr>
                </a:solidFill>
              </a:rPr>
            </a:br>
            <a:r>
              <a:rPr lang="ro-RO" b="1" dirty="0">
                <a:solidFill>
                  <a:schemeClr val="accent1">
                    <a:lumMod val="75000"/>
                  </a:schemeClr>
                </a:solidFill>
              </a:rPr>
              <a:t> predarea - învăţarea matematicii </a:t>
            </a:r>
            <a:endParaRPr lang="ro-RO" dirty="0">
              <a:solidFill>
                <a:schemeClr val="accent1">
                  <a:lumMod val="75000"/>
                </a:schemeClr>
              </a:solidFill>
            </a:endParaRPr>
          </a:p>
        </p:txBody>
      </p:sp>
      <p:sp>
        <p:nvSpPr>
          <p:cNvPr id="3" name="Содержимое 2"/>
          <p:cNvSpPr>
            <a:spLocks noGrp="1"/>
          </p:cNvSpPr>
          <p:nvPr>
            <p:ph idx="1"/>
          </p:nvPr>
        </p:nvSpPr>
        <p:spPr>
          <a:xfrm>
            <a:off x="1126708" y="1886284"/>
            <a:ext cx="10377903" cy="4698446"/>
          </a:xfrm>
          <a:solidFill>
            <a:schemeClr val="accent2">
              <a:lumMod val="20000"/>
              <a:lumOff val="80000"/>
            </a:schemeClr>
          </a:solidFill>
        </p:spPr>
        <p:txBody>
          <a:bodyPr>
            <a:noAutofit/>
          </a:bodyPr>
          <a:lstStyle/>
          <a:p>
            <a:pPr algn="just">
              <a:spcBef>
                <a:spcPts val="0"/>
              </a:spcBef>
            </a:pPr>
            <a:r>
              <a:rPr lang="ro-RO" sz="2400" dirty="0">
                <a:latin typeface="Times New Roman" pitchFamily="18" charset="0"/>
                <a:cs typeface="Times New Roman" pitchFamily="18" charset="0"/>
              </a:rPr>
              <a:t>La moment, domeniul Tehnologii Informaționale și Comunicaționale (TIC) este unul foarte dinamic, viteza de dezvoltare a noilor instrumente și oportunități fiind foarte mare. În scopul eficientizării procesului de predare-învățare</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evaluare</a:t>
            </a:r>
            <a:r>
              <a:rPr lang="ro-RO" sz="2400" dirty="0">
                <a:latin typeface="Times New Roman" pitchFamily="18" charset="0"/>
                <a:cs typeface="Times New Roman" pitchFamily="18" charset="0"/>
              </a:rPr>
              <a:t> la matematică, utilizând tutorialele de pe pagina </a:t>
            </a:r>
            <a:r>
              <a:rPr lang="ro-RO" sz="2400" b="1" i="1" dirty="0">
                <a:latin typeface="Times New Roman" pitchFamily="18" charset="0"/>
                <a:cs typeface="Times New Roman" pitchFamily="18" charset="0"/>
              </a:rPr>
              <a:t>Platforme educaționale online (alem.aice.md) </a:t>
            </a:r>
            <a:r>
              <a:rPr lang="ro-RO" sz="2400" dirty="0">
                <a:latin typeface="Times New Roman" pitchFamily="18" charset="0"/>
                <a:cs typeface="Times New Roman" pitchFamily="18" charset="0"/>
              </a:rPr>
              <a:t>profesorul poate:</a:t>
            </a:r>
          </a:p>
          <a:p>
            <a:pPr lvl="0">
              <a:spcBef>
                <a:spcPts val="0"/>
              </a:spcBef>
            </a:pPr>
            <a:r>
              <a:rPr lang="ro-RO" sz="2400" b="1" i="1" dirty="0">
                <a:latin typeface="Times New Roman" pitchFamily="18" charset="0"/>
                <a:cs typeface="Times New Roman" pitchFamily="18" charset="0"/>
              </a:rPr>
              <a:t>crea lecții online (Wand Education), colaje digitale</a:t>
            </a:r>
            <a:r>
              <a:rPr lang="en-US" sz="2400" b="1" i="1" dirty="0">
                <a:latin typeface="Times New Roman" pitchFamily="18" charset="0"/>
                <a:cs typeface="Times New Roman" pitchFamily="18" charset="0"/>
              </a:rPr>
              <a:t>,</a:t>
            </a:r>
            <a:r>
              <a:rPr lang="ro-RO" sz="2400" b="1" i="1" dirty="0">
                <a:latin typeface="Times New Roman" pitchFamily="18" charset="0"/>
                <a:cs typeface="Times New Roman" pitchFamily="18" charset="0"/>
              </a:rPr>
              <a:t> text și imagini (Canva, Fotojet), postere digitale (Thing Link), grafice (Beam, Infogr.am), cărți digitale (Book Creator, Bookemon, Flipsnack),</a:t>
            </a:r>
            <a:endParaRPr lang="ro-RO" sz="2400" dirty="0">
              <a:latin typeface="Times New Roman" pitchFamily="18" charset="0"/>
              <a:cs typeface="Times New Roman" pitchFamily="18" charset="0"/>
            </a:endParaRPr>
          </a:p>
          <a:p>
            <a:pPr lvl="0">
              <a:spcBef>
                <a:spcPts val="0"/>
              </a:spcBef>
            </a:pPr>
            <a:r>
              <a:rPr lang="ro-RO" sz="2400" b="1" i="1" dirty="0">
                <a:latin typeface="Times New Roman" pitchFamily="18" charset="0"/>
                <a:cs typeface="Times New Roman" pitchFamily="18" charset="0"/>
              </a:rPr>
              <a:t>crea portofolii digitale (Wakelet), </a:t>
            </a:r>
            <a:endParaRPr lang="ro-RO" sz="2400" dirty="0">
              <a:latin typeface="Times New Roman" pitchFamily="18" charset="0"/>
              <a:cs typeface="Times New Roman" pitchFamily="18" charset="0"/>
            </a:endParaRPr>
          </a:p>
          <a:p>
            <a:pPr lvl="0">
              <a:spcBef>
                <a:spcPts val="0"/>
              </a:spcBef>
            </a:pPr>
            <a:r>
              <a:rPr lang="ro-RO" sz="2400" b="1" i="1" dirty="0">
                <a:latin typeface="Times New Roman" pitchFamily="18" charset="0"/>
                <a:cs typeface="Times New Roman" pitchFamily="18" charset="0"/>
              </a:rPr>
              <a:t>crea și realiza jocuri educative (Umaigra), jocuri interactive (Jeopardy Game, Purpose Games ), edita filmulețe (</a:t>
            </a:r>
            <a:r>
              <a:rPr lang="ro-RO" sz="2400" b="1" i="1" dirty="0" err="1">
                <a:latin typeface="Times New Roman" pitchFamily="18" charset="0"/>
                <a:cs typeface="Times New Roman" pitchFamily="18" charset="0"/>
              </a:rPr>
              <a:t>ClipChamp</a:t>
            </a:r>
            <a:r>
              <a:rPr lang="ro-RO" sz="2400" b="1" i="1" dirty="0">
                <a:latin typeface="Times New Roman" pitchFamily="18" charset="0"/>
                <a:cs typeface="Times New Roman" pitchFamily="18" charset="0"/>
              </a:rPr>
              <a:t>).</a:t>
            </a:r>
          </a:p>
          <a:p>
            <a:pPr lvl="0">
              <a:spcBef>
                <a:spcPts val="0"/>
              </a:spcBef>
            </a:pPr>
            <a:r>
              <a:rPr lang="ro-RO" sz="2400" b="1" i="1" dirty="0">
                <a:latin typeface="Times New Roman" pitchFamily="18" charset="0"/>
                <a:cs typeface="Times New Roman" pitchFamily="18" charset="0"/>
              </a:rPr>
              <a:t>Se poate de utilizat IA în realizarea procesului educațional la matematică.</a:t>
            </a:r>
            <a:endParaRPr lang="ro-RO" sz="2400" dirty="0">
              <a:latin typeface="Times New Roman" pitchFamily="18" charset="0"/>
              <a:cs typeface="Times New Roman" pitchFamily="18" charset="0"/>
            </a:endParaRPr>
          </a:p>
          <a:p>
            <a:endParaRPr lang="ro-RO"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9443" y="304800"/>
            <a:ext cx="9759895" cy="1219200"/>
          </a:xfrm>
          <a:solidFill>
            <a:schemeClr val="accent2">
              <a:lumMod val="20000"/>
              <a:lumOff val="80000"/>
            </a:schemeClr>
          </a:solidFill>
        </p:spPr>
        <p:txBody>
          <a:bodyPr>
            <a:normAutofit/>
          </a:bodyPr>
          <a:lstStyle/>
          <a:p>
            <a:pPr algn="ctr"/>
            <a:r>
              <a:rPr lang="ro-RO" b="1" dirty="0">
                <a:solidFill>
                  <a:schemeClr val="accent1">
                    <a:lumMod val="75000"/>
                  </a:schemeClr>
                </a:solidFill>
              </a:rPr>
              <a:t>Recomandări cu privire la</a:t>
            </a:r>
            <a:br>
              <a:rPr lang="ro-RO" b="1" dirty="0">
                <a:solidFill>
                  <a:schemeClr val="accent1">
                    <a:lumMod val="75000"/>
                  </a:schemeClr>
                </a:solidFill>
              </a:rPr>
            </a:br>
            <a:r>
              <a:rPr lang="ro-RO" b="1" dirty="0">
                <a:solidFill>
                  <a:schemeClr val="accent1">
                    <a:lumMod val="75000"/>
                  </a:schemeClr>
                </a:solidFill>
              </a:rPr>
              <a:t> predarea - învăţarea matematicii </a:t>
            </a:r>
            <a:endParaRPr lang="ro-RO" dirty="0">
              <a:solidFill>
                <a:schemeClr val="accent1">
                  <a:lumMod val="75000"/>
                </a:schemeClr>
              </a:solidFill>
            </a:endParaRPr>
          </a:p>
        </p:txBody>
      </p:sp>
      <p:sp>
        <p:nvSpPr>
          <p:cNvPr id="3" name="Содержимое 2"/>
          <p:cNvSpPr>
            <a:spLocks noGrp="1"/>
          </p:cNvSpPr>
          <p:nvPr>
            <p:ph idx="1"/>
          </p:nvPr>
        </p:nvSpPr>
        <p:spPr>
          <a:xfrm>
            <a:off x="1539443" y="1760483"/>
            <a:ext cx="9759895" cy="4792717"/>
          </a:xfrm>
          <a:solidFill>
            <a:schemeClr val="accent2">
              <a:lumMod val="20000"/>
              <a:lumOff val="80000"/>
            </a:schemeClr>
          </a:solidFill>
        </p:spPr>
        <p:txBody>
          <a:bodyPr>
            <a:normAutofit fontScale="92500"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rPr>
              <a:t>realiza prezentări Power Point (ISSUU), </a:t>
            </a:r>
            <a:r>
              <a:rPr kumimoji="0" lang="ro-RO" sz="2800" b="1" i="1" u="none" strike="noStrike" kern="1200" cap="none" spc="0" normalizeH="0" baseline="0" noProof="0" dirty="0" err="1">
                <a:ln>
                  <a:noFill/>
                </a:ln>
                <a:solidFill>
                  <a:prstClr val="black">
                    <a:lumMod val="75000"/>
                    <a:lumOff val="25000"/>
                  </a:prstClr>
                </a:solidFill>
                <a:effectLst/>
                <a:uLnTx/>
                <a:uFillTx/>
                <a:latin typeface="Times New Roman" pitchFamily="18" charset="0"/>
                <a:ea typeface="+mn-ea"/>
                <a:cs typeface="Times New Roman" pitchFamily="18" charset="0"/>
              </a:rPr>
              <a:t>Canva</a:t>
            </a:r>
            <a:r>
              <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rPr>
              <a:t> </a:t>
            </a:r>
            <a:r>
              <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hlinkClick r:id="rId2"/>
              </a:rPr>
              <a:t>https://www.canva.com/</a:t>
            </a:r>
            <a:r>
              <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rPr>
              <a:t>, Gamma </a:t>
            </a:r>
            <a:r>
              <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hlinkClick r:id="rId3"/>
              </a:rPr>
              <a:t>https://gamma.com.ai/</a:t>
            </a:r>
            <a:endParaRPr kumimoji="0" lang="ro-RO" sz="2800" b="1" i="1"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endParaRPr>
          </a:p>
          <a:p>
            <a:pPr lvl="0"/>
            <a:r>
              <a:rPr lang="ro-RO" sz="2800" b="1" i="1" dirty="0">
                <a:latin typeface="Times New Roman" pitchFamily="18" charset="0"/>
                <a:cs typeface="Times New Roman" pitchFamily="18" charset="0"/>
              </a:rPr>
              <a:t>crea hărți conceptuale (Trading Card, Coggle, Bubbl.us), </a:t>
            </a:r>
            <a:endParaRPr lang="ro-RO" sz="2800" dirty="0">
              <a:latin typeface="Times New Roman" pitchFamily="18" charset="0"/>
              <a:cs typeface="Times New Roman" pitchFamily="18" charset="0"/>
            </a:endParaRPr>
          </a:p>
          <a:p>
            <a:pPr lvl="0"/>
            <a:r>
              <a:rPr lang="ro-RO" sz="2800" b="1" i="1" dirty="0">
                <a:latin typeface="Times New Roman" pitchFamily="18" charset="0"/>
                <a:cs typeface="Times New Roman" pitchFamily="18" charset="0"/>
              </a:rPr>
              <a:t>crea și aplica teste interactive online (ProProfs, Quizizz, Testmoz, Quizalize, Socrative, Triventy), </a:t>
            </a:r>
            <a:endParaRPr lang="ro-RO" sz="2800" dirty="0">
              <a:latin typeface="Times New Roman" pitchFamily="18" charset="0"/>
              <a:cs typeface="Times New Roman" pitchFamily="18" charset="0"/>
            </a:endParaRPr>
          </a:p>
          <a:p>
            <a:pPr lvl="0"/>
            <a:r>
              <a:rPr lang="ro-RO" sz="2800" b="1" i="1" dirty="0">
                <a:latin typeface="Times New Roman" pitchFamily="18" charset="0"/>
                <a:cs typeface="Times New Roman" pitchFamily="18" charset="0"/>
              </a:rPr>
              <a:t>aplica instrumente interactive de evaluare (Plickers), </a:t>
            </a:r>
            <a:endParaRPr lang="ro-RO" sz="2800" dirty="0">
              <a:latin typeface="Times New Roman" pitchFamily="18" charset="0"/>
              <a:cs typeface="Times New Roman" pitchFamily="18" charset="0"/>
            </a:endParaRPr>
          </a:p>
          <a:p>
            <a:pPr lvl="0"/>
            <a:r>
              <a:rPr lang="ro-RO" sz="2800" b="1" i="1" dirty="0">
                <a:latin typeface="Times New Roman" pitchFamily="18" charset="0"/>
                <a:cs typeface="Times New Roman" pitchFamily="18" charset="0"/>
              </a:rPr>
              <a:t>verifica în timp real exerciții și teste (ASQ.ro), </a:t>
            </a:r>
            <a:endParaRPr lang="ro-RO" sz="2800" dirty="0">
              <a:latin typeface="Times New Roman" pitchFamily="18" charset="0"/>
              <a:cs typeface="Times New Roman" pitchFamily="18" charset="0"/>
            </a:endParaRPr>
          </a:p>
          <a:p>
            <a:pPr lvl="0"/>
            <a:r>
              <a:rPr lang="ro-RO" sz="2800" b="1" i="1" dirty="0">
                <a:latin typeface="Times New Roman" pitchFamily="18" charset="0"/>
                <a:cs typeface="Times New Roman" pitchFamily="18" charset="0"/>
              </a:rPr>
              <a:t>organiza și realiza conferințe web (Discord, My Own conference),</a:t>
            </a:r>
            <a:endParaRPr lang="ro-RO" sz="2800" dirty="0">
              <a:latin typeface="Times New Roman" pitchFamily="18" charset="0"/>
              <a:cs typeface="Times New Roman" pitchFamily="18" charset="0"/>
            </a:endParaRPr>
          </a:p>
          <a:p>
            <a:pPr lvl="0"/>
            <a:r>
              <a:rPr lang="ro-RO" sz="2800" b="1" i="1" dirty="0">
                <a:latin typeface="Times New Roman" pitchFamily="18" charset="0"/>
                <a:cs typeface="Times New Roman" pitchFamily="18" charset="0"/>
              </a:rPr>
              <a:t>filma lecțiile de matematică (lecții video) și transmite elevilor (Screencast-o-matic, </a:t>
            </a:r>
            <a:r>
              <a:rPr lang="ro-RO" sz="2800" b="1" i="1" dirty="0" err="1">
                <a:latin typeface="Times New Roman" pitchFamily="18" charset="0"/>
                <a:cs typeface="Times New Roman" pitchFamily="18" charset="0"/>
              </a:rPr>
              <a:t>Screencastify</a:t>
            </a:r>
            <a:r>
              <a:rPr lang="ro-RO" sz="2800" b="1" i="1" dirty="0">
                <a:latin typeface="Times New Roman" pitchFamily="18" charset="0"/>
                <a:cs typeface="Times New Roman" pitchFamily="18" charset="0"/>
              </a:rPr>
              <a:t>).</a:t>
            </a:r>
          </a:p>
          <a:p>
            <a:pPr lvl="0"/>
            <a:endParaRPr lang="ro-RO" sz="2800" dirty="0">
              <a:latin typeface="Times New Roman" pitchFamily="18" charset="0"/>
              <a:cs typeface="Times New Roman" pitchFamily="18" charset="0"/>
            </a:endParaRPr>
          </a:p>
          <a:p>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08386" y="1620524"/>
            <a:ext cx="10096226" cy="3203403"/>
          </a:xfrm>
          <a:solidFill>
            <a:schemeClr val="accent2">
              <a:lumMod val="20000"/>
              <a:lumOff val="80000"/>
            </a:schemeClr>
          </a:solidFill>
          <a:ln>
            <a:solidFill>
              <a:srgbClr val="7030A0"/>
            </a:solidFill>
          </a:ln>
        </p:spPr>
        <p:txBody>
          <a:bodyPr/>
          <a:lstStyle/>
          <a:p>
            <a:pPr marL="0" indent="0" algn="ctr">
              <a:buNone/>
            </a:pPr>
            <a:r>
              <a:rPr lang="ro-RO" sz="4800" b="1" i="1" dirty="0" err="1">
                <a:solidFill>
                  <a:srgbClr val="002060"/>
                </a:solidFill>
              </a:rPr>
              <a:t>Competen</a:t>
            </a:r>
            <a:r>
              <a:rPr lang="ro-MD" sz="4800" b="1" i="1" dirty="0">
                <a:solidFill>
                  <a:srgbClr val="002060"/>
                </a:solidFill>
              </a:rPr>
              <a:t>ț</a:t>
            </a:r>
            <a:r>
              <a:rPr lang="ro-RO" sz="4800" b="1" i="1" dirty="0">
                <a:solidFill>
                  <a:srgbClr val="002060"/>
                </a:solidFill>
              </a:rPr>
              <a:t>ele matematice, ca produs al unei logici exersabile, derivă din logica unei </a:t>
            </a:r>
            <a:r>
              <a:rPr lang="ro-RO" sz="4800" b="1" i="1" dirty="0" err="1">
                <a:solidFill>
                  <a:srgbClr val="002060"/>
                </a:solidFill>
              </a:rPr>
              <a:t>învăţări</a:t>
            </a:r>
            <a:r>
              <a:rPr lang="ro-RO" sz="4800" b="1" i="1" dirty="0">
                <a:solidFill>
                  <a:srgbClr val="002060"/>
                </a:solidFill>
              </a:rPr>
              <a:t> credibile și de valoare aplicativă.</a:t>
            </a:r>
            <a:endParaRPr lang="ro-RO" sz="4800" dirty="0">
              <a:solidFill>
                <a:srgbClr val="002060"/>
              </a:solidFill>
            </a:endParaRPr>
          </a:p>
          <a:p>
            <a:endParaRPr lang="ro-RO" sz="4800" dirty="0"/>
          </a:p>
          <a:p>
            <a:endParaRPr lang="ro-R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5535" y="231228"/>
            <a:ext cx="9909077" cy="1040524"/>
          </a:xfrm>
          <a:solidFill>
            <a:schemeClr val="accent2">
              <a:lumMod val="20000"/>
              <a:lumOff val="80000"/>
            </a:schemeClr>
          </a:solidFill>
        </p:spPr>
        <p:txBody>
          <a:bodyPr>
            <a:normAutofit fontScale="90000"/>
          </a:bodyPr>
          <a:lstStyle/>
          <a:p>
            <a:pPr algn="ctr"/>
            <a:r>
              <a:rPr lang="ro-RO" b="1" dirty="0">
                <a:solidFill>
                  <a:schemeClr val="accent1">
                    <a:lumMod val="75000"/>
                  </a:schemeClr>
                </a:solidFill>
                <a:latin typeface="Times New Roman" pitchFamily="18" charset="0"/>
                <a:cs typeface="Times New Roman" pitchFamily="18" charset="0"/>
              </a:rPr>
              <a:t>Cum sporim motivația, autonomia și responsabilitatea pentru învățare la elevi</a:t>
            </a:r>
          </a:p>
        </p:txBody>
      </p:sp>
      <p:sp>
        <p:nvSpPr>
          <p:cNvPr id="3" name="Содержимое 2"/>
          <p:cNvSpPr>
            <a:spLocks noGrp="1"/>
          </p:cNvSpPr>
          <p:nvPr>
            <p:ph idx="1"/>
          </p:nvPr>
        </p:nvSpPr>
        <p:spPr>
          <a:xfrm>
            <a:off x="1734207" y="1502980"/>
            <a:ext cx="9770405" cy="4876800"/>
          </a:xfrm>
          <a:solidFill>
            <a:schemeClr val="accent2">
              <a:lumMod val="20000"/>
              <a:lumOff val="80000"/>
            </a:schemeClr>
          </a:solidFill>
        </p:spPr>
        <p:txBody>
          <a:bodyPr>
            <a:normAutofit fontScale="92500"/>
          </a:bodyPr>
          <a:lstStyle/>
          <a:p>
            <a:r>
              <a:rPr lang="ro-RO" sz="2400" dirty="0">
                <a:solidFill>
                  <a:srgbClr val="FF0000"/>
                </a:solidFill>
                <a:latin typeface="Times New Roman" pitchFamily="18" charset="0"/>
                <a:cs typeface="Times New Roman" pitchFamily="18" charset="0"/>
              </a:rPr>
              <a:t>Prin aprecierea justă și corectă a rezultatului la zi;</a:t>
            </a:r>
          </a:p>
          <a:p>
            <a:pPr algn="just"/>
            <a:r>
              <a:rPr lang="ro-RO" sz="2400" dirty="0">
                <a:latin typeface="Times New Roman" pitchFamily="18" charset="0"/>
                <a:cs typeface="Times New Roman" pitchFamily="18" charset="0"/>
              </a:rPr>
              <a:t>Prin </a:t>
            </a:r>
            <a:r>
              <a:rPr lang="ro-RO" sz="2400" dirty="0">
                <a:solidFill>
                  <a:srgbClr val="FF0000"/>
                </a:solidFill>
                <a:latin typeface="Times New Roman" pitchFamily="18" charset="0"/>
                <a:cs typeface="Times New Roman" pitchFamily="18" charset="0"/>
              </a:rPr>
              <a:t>fraze de apreciere</a:t>
            </a:r>
            <a:r>
              <a:rPr lang="ro-RO" sz="2400" dirty="0">
                <a:latin typeface="Times New Roman" pitchFamily="18" charset="0"/>
                <a:cs typeface="Times New Roman" pitchFamily="18" charset="0"/>
              </a:rPr>
              <a:t>, mulți de bravo,  prin  „apreciez ceea ce ai făcut”, „te descurci de minune”, sunt mândru (ă) de tine”, „Ești talentat (ă)! Este meritul tău!”, „ai luat o decizie corectă/ foarte bună!”;</a:t>
            </a:r>
          </a:p>
          <a:p>
            <a:r>
              <a:rPr lang="ro-RO" sz="2400" dirty="0">
                <a:latin typeface="Times New Roman" pitchFamily="18" charset="0"/>
                <a:cs typeface="Times New Roman" pitchFamily="18" charset="0"/>
              </a:rPr>
              <a:t>Prin un șir de plusuri, semne de exclamare pe linia de margine a caietului;</a:t>
            </a:r>
          </a:p>
          <a:p>
            <a:pPr algn="just"/>
            <a:r>
              <a:rPr lang="ro-RO" sz="2400" dirty="0">
                <a:solidFill>
                  <a:srgbClr val="FF0000"/>
                </a:solidFill>
                <a:latin typeface="Times New Roman" pitchFamily="18" charset="0"/>
                <a:cs typeface="Times New Roman" pitchFamily="18" charset="0"/>
              </a:rPr>
              <a:t>Oferind posibilitatea de a se deschide în comunicare</a:t>
            </a:r>
            <a:r>
              <a:rPr lang="ro-RO" sz="2400" dirty="0">
                <a:latin typeface="Times New Roman" pitchFamily="18" charset="0"/>
                <a:cs typeface="Times New Roman" pitchFamily="18" charset="0"/>
              </a:rPr>
              <a:t>, de a se implica în activitate;</a:t>
            </a:r>
          </a:p>
          <a:p>
            <a:pPr algn="just"/>
            <a:r>
              <a:rPr lang="ro-RO" sz="2400" dirty="0">
                <a:latin typeface="Times New Roman" pitchFamily="18" charset="0"/>
                <a:cs typeface="Times New Roman" pitchFamily="18" charset="0"/>
              </a:rPr>
              <a:t>Această comunicare îi stimulează, le insuflă încrederea și, atunci, fac cu mai multă tragere de inimă temele, își spun că pot și încearcă să soluționeze și ceea ce este mai complicat. </a:t>
            </a:r>
          </a:p>
          <a:p>
            <a:r>
              <a:rPr lang="ro-RO" sz="2400" dirty="0">
                <a:solidFill>
                  <a:srgbClr val="FF0000"/>
                </a:solidFill>
                <a:latin typeface="Times New Roman" pitchFamily="18" charset="0"/>
                <a:cs typeface="Times New Roman" pitchFamily="18" charset="0"/>
              </a:rPr>
              <a:t>Succesul </a:t>
            </a:r>
            <a:r>
              <a:rPr lang="ro-RO" sz="2400" dirty="0">
                <a:latin typeface="Times New Roman" pitchFamily="18" charset="0"/>
                <a:cs typeface="Times New Roman" pitchFamily="18" charset="0"/>
              </a:rPr>
              <a:t>îi dă încredere elevului, crește interesul pentru învățătură. </a:t>
            </a:r>
          </a:p>
          <a:p>
            <a:r>
              <a:rPr lang="ro-RO" sz="2400" dirty="0">
                <a:latin typeface="Times New Roman" pitchFamily="18" charset="0"/>
                <a:cs typeface="Times New Roman" pitchFamily="18" charset="0"/>
              </a:rPr>
              <a:t>Crearea </a:t>
            </a:r>
            <a:r>
              <a:rPr lang="ro-RO" sz="2400" dirty="0">
                <a:solidFill>
                  <a:srgbClr val="C00000"/>
                </a:solidFill>
                <a:latin typeface="Times New Roman" pitchFamily="18" charset="0"/>
                <a:cs typeface="Times New Roman" pitchFamily="18" charset="0"/>
              </a:rPr>
              <a:t>stării de bine </a:t>
            </a:r>
            <a:r>
              <a:rPr lang="ro-RO" sz="2400" dirty="0">
                <a:latin typeface="Times New Roman" pitchFamily="18" charset="0"/>
                <a:cs typeface="Times New Roman" pitchFamily="18" charset="0"/>
              </a:rPr>
              <a:t>la lecțiile de matematică și la activitățile </a:t>
            </a:r>
            <a:r>
              <a:rPr lang="ro-RO" sz="2400" dirty="0" err="1">
                <a:latin typeface="Times New Roman" pitchFamily="18" charset="0"/>
                <a:cs typeface="Times New Roman" pitchFamily="18" charset="0"/>
              </a:rPr>
              <a:t>extracurriculare</a:t>
            </a:r>
            <a:r>
              <a:rPr lang="ro-RO" sz="2400" dirty="0">
                <a:latin typeface="Times New Roman" pitchFamily="18" charset="0"/>
                <a:cs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5056" y="199698"/>
            <a:ext cx="8911687" cy="630620"/>
          </a:xfrm>
          <a:solidFill>
            <a:schemeClr val="accent2">
              <a:lumMod val="20000"/>
              <a:lumOff val="80000"/>
            </a:schemeClr>
          </a:solidFill>
        </p:spPr>
        <p:txBody>
          <a:bodyPr>
            <a:normAutofit fontScale="90000"/>
          </a:bodyPr>
          <a:lstStyle/>
          <a:p>
            <a:pPr algn="ctr"/>
            <a:r>
              <a:rPr lang="ro-RO" b="1" dirty="0">
                <a:solidFill>
                  <a:schemeClr val="accent1">
                    <a:lumMod val="75000"/>
                  </a:schemeClr>
                </a:solidFill>
                <a:latin typeface="Times New Roman" pitchFamily="18" charset="0"/>
                <a:cs typeface="Times New Roman" pitchFamily="18" charset="0"/>
              </a:rPr>
              <a:t>Reușita școlară</a:t>
            </a:r>
          </a:p>
        </p:txBody>
      </p:sp>
      <p:sp>
        <p:nvSpPr>
          <p:cNvPr id="3" name="Содержимое 2"/>
          <p:cNvSpPr>
            <a:spLocks noGrp="1"/>
          </p:cNvSpPr>
          <p:nvPr>
            <p:ph idx="1"/>
          </p:nvPr>
        </p:nvSpPr>
        <p:spPr>
          <a:xfrm>
            <a:off x="1679510" y="1014247"/>
            <a:ext cx="10133012" cy="5644055"/>
          </a:xfrm>
          <a:solidFill>
            <a:schemeClr val="accent2">
              <a:lumMod val="20000"/>
              <a:lumOff val="80000"/>
            </a:schemeClr>
          </a:solidFill>
        </p:spPr>
        <p:txBody>
          <a:bodyPr>
            <a:normAutofit fontScale="92500" lnSpcReduction="10000"/>
          </a:bodyPr>
          <a:lstStyle/>
          <a:p>
            <a:pPr algn="just"/>
            <a:r>
              <a:rPr lang="ro-RO" sz="2400" dirty="0">
                <a:latin typeface="Times New Roman" pitchFamily="18" charset="0"/>
                <a:cs typeface="Times New Roman" pitchFamily="18" charset="0"/>
              </a:rPr>
              <a:t>Pentru a obține reușită școlară la disciplină, este important de identificat nevoile de învățare ale fiecărui elev. Pentru aceasta, este necesar de evaluat calitatea climatului din clasă în sală conform indicatorilor:</a:t>
            </a:r>
          </a:p>
          <a:p>
            <a:pPr lvl="0"/>
            <a:r>
              <a:rPr lang="ro-RO" sz="2400" dirty="0">
                <a:latin typeface="Times New Roman" pitchFamily="18" charset="0"/>
                <a:cs typeface="Times New Roman" pitchFamily="18" charset="0"/>
              </a:rPr>
              <a:t>receptivitate și incluziune culturală,</a:t>
            </a:r>
          </a:p>
          <a:p>
            <a:pPr lvl="0"/>
            <a:r>
              <a:rPr lang="ro-RO" sz="2400" dirty="0">
                <a:latin typeface="Times New Roman" pitchFamily="18" charset="0"/>
                <a:cs typeface="Times New Roman" pitchFamily="18" charset="0"/>
              </a:rPr>
              <a:t>sentiment de securitate, inclusiv prevenirea și protecția împotriva hărțuirii,</a:t>
            </a:r>
          </a:p>
          <a:p>
            <a:pPr lvl="0"/>
            <a:r>
              <a:rPr lang="ro-RO" sz="2400" dirty="0">
                <a:latin typeface="Times New Roman" pitchFamily="18" charset="0"/>
                <a:cs typeface="Times New Roman" pitchFamily="18" charset="0"/>
              </a:rPr>
              <a:t>gestionarea pozitivă a clasei,</a:t>
            </a:r>
          </a:p>
          <a:p>
            <a:pPr lvl="0"/>
            <a:r>
              <a:rPr lang="ro-RO" sz="2400" dirty="0">
                <a:latin typeface="Times New Roman" pitchFamily="18" charset="0"/>
                <a:cs typeface="Times New Roman" pitchFamily="18" charset="0"/>
              </a:rPr>
              <a:t>relații pline de grijă între profesori și elevi,</a:t>
            </a:r>
          </a:p>
          <a:p>
            <a:pPr lvl="0"/>
            <a:r>
              <a:rPr lang="ro-RO" sz="2400" dirty="0">
                <a:latin typeface="Times New Roman" pitchFamily="18" charset="0"/>
                <a:cs typeface="Times New Roman" pitchFamily="18" charset="0"/>
              </a:rPr>
              <a:t>relații de susținere între colegi,</a:t>
            </a:r>
          </a:p>
          <a:p>
            <a:pPr lvl="0"/>
            <a:r>
              <a:rPr lang="ro-RO" sz="2400" dirty="0">
                <a:latin typeface="Times New Roman" pitchFamily="18" charset="0"/>
                <a:cs typeface="Times New Roman" pitchFamily="18" charset="0"/>
              </a:rPr>
              <a:t>colaborare, inclusiv învățare în colaborare,</a:t>
            </a:r>
          </a:p>
          <a:p>
            <a:pPr lvl="0"/>
            <a:r>
              <a:rPr lang="ro-RO" sz="2400" dirty="0">
                <a:latin typeface="Times New Roman" pitchFamily="18" charset="0"/>
                <a:cs typeface="Times New Roman" pitchFamily="18" charset="0"/>
              </a:rPr>
              <a:t>implicare activă e elevilor în activități de învățare relevante,</a:t>
            </a:r>
          </a:p>
          <a:p>
            <a:pPr lvl="0"/>
            <a:r>
              <a:rPr lang="ro-RO" sz="2400" dirty="0">
                <a:latin typeface="Times New Roman" pitchFamily="18" charset="0"/>
                <a:cs typeface="Times New Roman" pitchFamily="18" charset="0"/>
              </a:rPr>
              <a:t>provocările și așteptările tuturor elevilor din clasă,</a:t>
            </a:r>
          </a:p>
          <a:p>
            <a:pPr lvl="0"/>
            <a:r>
              <a:rPr lang="ro-RO" sz="2400" dirty="0">
                <a:latin typeface="Times New Roman" pitchFamily="18" charset="0"/>
                <a:cs typeface="Times New Roman" pitchFamily="18" charset="0"/>
              </a:rPr>
              <a:t>vocea elevilor, inclusiv participarea elevilor la deciziile din clasă.</a:t>
            </a:r>
          </a:p>
          <a:p>
            <a:pPr>
              <a:buNone/>
            </a:pPr>
            <a:r>
              <a:rPr lang="ro-RO" sz="2400" dirty="0">
                <a:latin typeface="Times New Roman" pitchFamily="18" charset="0"/>
                <a:cs typeface="Times New Roman" pitchFamily="18" charset="0"/>
              </a:rPr>
              <a:t>     Acești indicatori pot fi transpuși într-un chestionar și adaptați în funcție de fiecare clasă, fapt ce le permite profesorilor să evalueze cât mai bine nevoile elevilor.</a:t>
            </a:r>
          </a:p>
          <a:p>
            <a:endParaRPr lang="ro-R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39697"/>
            <a:ext cx="8911687" cy="768009"/>
          </a:xfrm>
          <a:solidFill>
            <a:schemeClr val="accent2">
              <a:lumMod val="20000"/>
              <a:lumOff val="80000"/>
            </a:schemeClr>
          </a:solidFill>
        </p:spPr>
        <p:txBody>
          <a:bodyPr/>
          <a:lstStyle/>
          <a:p>
            <a:pPr algn="ctr"/>
            <a:r>
              <a:rPr lang="ro-RO" b="1" dirty="0">
                <a:solidFill>
                  <a:srgbClr val="002060"/>
                </a:solidFill>
                <a:latin typeface="Times New Roman" panose="02020603050405020304" pitchFamily="18" charset="0"/>
                <a:cs typeface="Times New Roman" panose="02020603050405020304" pitchFamily="18" charset="0"/>
              </a:rPr>
              <a:t>Componenta evaluativă</a:t>
            </a:r>
            <a:endParaRPr lang="ro-RO" dirty="0">
              <a:solidFill>
                <a:srgbClr val="002060"/>
              </a:solidFill>
            </a:endParaRPr>
          </a:p>
        </p:txBody>
      </p:sp>
      <p:sp>
        <p:nvSpPr>
          <p:cNvPr id="3" name="Content Placeholder 2"/>
          <p:cNvSpPr>
            <a:spLocks noGrp="1"/>
          </p:cNvSpPr>
          <p:nvPr>
            <p:ph idx="1"/>
          </p:nvPr>
        </p:nvSpPr>
        <p:spPr>
          <a:xfrm>
            <a:off x="1902372" y="1294410"/>
            <a:ext cx="9602240" cy="5402318"/>
          </a:xfrm>
          <a:solidFill>
            <a:schemeClr val="accent2">
              <a:lumMod val="20000"/>
              <a:lumOff val="80000"/>
            </a:schemeClr>
          </a:solidFill>
        </p:spPr>
        <p:txBody>
          <a:bodyPr>
            <a:normAutofit lnSpcReduction="10000"/>
          </a:bodyPr>
          <a:lstStyle/>
          <a:p>
            <a:pPr marL="0" indent="0" algn="just">
              <a:buNone/>
            </a:pPr>
            <a:r>
              <a:rPr lang="ro-RO" sz="2400" dirty="0">
                <a:latin typeface="Times New Roman" pitchFamily="18" charset="0"/>
                <a:cs typeface="Times New Roman" pitchFamily="18" charset="0"/>
              </a:rPr>
              <a:t>În activitatea evaluativă, profesorul se va ghida de principiile evaluării rezultatelor şcolare la matematică şi cerinţele moderne referitoare la organizarea şi desfăşurarea acţiunilor evaluate, stipulate în:</a:t>
            </a:r>
          </a:p>
          <a:p>
            <a:pPr algn="just"/>
            <a:r>
              <a:rPr lang="ro-RO" sz="2400" dirty="0">
                <a:latin typeface="Times New Roman" pitchFamily="18" charset="0"/>
                <a:cs typeface="Times New Roman" pitchFamily="18" charset="0"/>
              </a:rPr>
              <a:t>Rubrica </a:t>
            </a:r>
            <a:r>
              <a:rPr lang="ro-RO" sz="2400" i="1" dirty="0">
                <a:latin typeface="Times New Roman" pitchFamily="18" charset="0"/>
                <a:cs typeface="Times New Roman" pitchFamily="18" charset="0"/>
              </a:rPr>
              <a:t>Repere metodologice  de predare-învățare-evaluare din Curriculum;</a:t>
            </a:r>
          </a:p>
          <a:p>
            <a:pPr algn="just"/>
            <a:r>
              <a:rPr lang="ro-RO" sz="2400" dirty="0">
                <a:latin typeface="Times New Roman" pitchFamily="18" charset="0"/>
                <a:cs typeface="Times New Roman" pitchFamily="18" charset="0"/>
              </a:rPr>
              <a:t>Standardele de eficiență a învățării. Aprobat prin ordinul Ministrului Educaţiei nr.1001 din 23.12.2011. Lyceum, Chişinău, 2012.</a:t>
            </a:r>
          </a:p>
          <a:p>
            <a:pPr algn="just"/>
            <a:r>
              <a:rPr lang="ro-RO" sz="2400" dirty="0">
                <a:latin typeface="Times New Roman" pitchFamily="18" charset="0"/>
                <a:cs typeface="Times New Roman" pitchFamily="18" charset="0"/>
              </a:rPr>
              <a:t>Referențialul de evaluare a competențelor specifice formate elevilor. Aprobat de către Consiliul Național pentru Curriculum (proces-verbal nr. 2.3 din 04.04.2014). </a:t>
            </a:r>
          </a:p>
          <a:p>
            <a:pPr lvl="0" algn="just"/>
            <a:r>
              <a:rPr lang="ro-RO" sz="2400" dirty="0">
                <a:latin typeface="Times New Roman" pitchFamily="18" charset="0"/>
                <a:cs typeface="Times New Roman" pitchFamily="18" charset="0"/>
              </a:rPr>
              <a:t>Matematică. Ghid de implementare a curriculumului, ediția 2019.</a:t>
            </a:r>
          </a:p>
          <a:p>
            <a:pPr algn="just">
              <a:buNone/>
            </a:pPr>
            <a:r>
              <a:rPr lang="ro-RO" sz="2400" dirty="0">
                <a:latin typeface="Times New Roman" pitchFamily="18" charset="0"/>
                <a:cs typeface="Times New Roman" pitchFamily="18" charset="0"/>
              </a:rPr>
              <a:t>	Important este ca atât elevul, cât şi profesorul să conştientizeze că evaluarea în orice circumstanţe trebuie să fie </a:t>
            </a:r>
            <a:r>
              <a:rPr lang="ro-RO" sz="2400" b="1" i="1" dirty="0">
                <a:latin typeface="Times New Roman" pitchFamily="18" charset="0"/>
                <a:cs typeface="Times New Roman" pitchFamily="18" charset="0"/>
              </a:rPr>
              <a:t>obiectivă</a:t>
            </a:r>
            <a:r>
              <a:rPr lang="ro-RO" sz="2400" dirty="0">
                <a:latin typeface="Times New Roman" pitchFamily="18" charset="0"/>
                <a:cs typeface="Times New Roman" pitchFamily="18" charset="0"/>
              </a:rPr>
              <a:t>.</a:t>
            </a:r>
          </a:p>
          <a:p>
            <a:endParaRPr lang="ro-RO" dirty="0"/>
          </a:p>
        </p:txBody>
      </p:sp>
    </p:spTree>
    <p:extLst>
      <p:ext uri="{BB962C8B-B14F-4D97-AF65-F5344CB8AC3E}">
        <p14:creationId xmlns:p14="http://schemas.microsoft.com/office/powerpoint/2010/main" val="4082496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90006"/>
            <a:ext cx="8911687" cy="831272"/>
          </a:xfrm>
          <a:solidFill>
            <a:schemeClr val="accent2">
              <a:lumMod val="20000"/>
              <a:lumOff val="80000"/>
            </a:schemeClr>
          </a:solidFill>
        </p:spPr>
        <p:txBody>
          <a:bodyPr>
            <a:normAutofit/>
          </a:bodyPr>
          <a:lstStyle/>
          <a:p>
            <a:pPr algn="ctr"/>
            <a:r>
              <a:rPr lang="ro-RO" b="1" dirty="0">
                <a:solidFill>
                  <a:schemeClr val="accent1">
                    <a:lumMod val="75000"/>
                  </a:schemeClr>
                </a:solidFill>
                <a:latin typeface="Times New Roman" panose="02020603050405020304" pitchFamily="18" charset="0"/>
                <a:cs typeface="Times New Roman" panose="02020603050405020304" pitchFamily="18" charset="0"/>
              </a:rPr>
              <a:t>Componenta evaluativă</a:t>
            </a:r>
            <a:endParaRPr lang="ro-RO" dirty="0">
              <a:solidFill>
                <a:schemeClr val="accent1">
                  <a:lumMod val="75000"/>
                </a:schemeClr>
              </a:solidFill>
            </a:endParaRPr>
          </a:p>
        </p:txBody>
      </p:sp>
      <p:sp>
        <p:nvSpPr>
          <p:cNvPr id="3" name="Content Placeholder 2"/>
          <p:cNvSpPr>
            <a:spLocks noGrp="1"/>
          </p:cNvSpPr>
          <p:nvPr>
            <p:ph idx="1"/>
          </p:nvPr>
        </p:nvSpPr>
        <p:spPr>
          <a:xfrm>
            <a:off x="1688841" y="1021278"/>
            <a:ext cx="9815771" cy="5673811"/>
          </a:xfrm>
          <a:solidFill>
            <a:schemeClr val="accent2">
              <a:lumMod val="20000"/>
              <a:lumOff val="80000"/>
            </a:schemeClr>
          </a:solidFill>
        </p:spPr>
        <p:txBody>
          <a:bodyPr>
            <a:normAutofit fontScale="92500" lnSpcReduction="10000"/>
          </a:bodyPr>
          <a:lstStyle/>
          <a:p>
            <a:pPr lvl="0" algn="just"/>
            <a:r>
              <a:rPr lang="ro-RO" sz="2100" i="1" dirty="0">
                <a:latin typeface="Times New Roman" pitchFamily="18" charset="0"/>
                <a:cs typeface="Times New Roman" pitchFamily="18" charset="0"/>
              </a:rPr>
              <a:t>Evaluarea inițială se realizează în clasa a V-a, a X-a și nu se apreciază cu notă în catalogul clasei</a:t>
            </a:r>
            <a:r>
              <a:rPr lang="ro-RO" sz="2100" dirty="0">
                <a:latin typeface="Times New Roman" pitchFamily="18" charset="0"/>
                <a:cs typeface="Times New Roman" pitchFamily="18" charset="0"/>
              </a:rPr>
              <a:t>.</a:t>
            </a:r>
          </a:p>
          <a:p>
            <a:pPr lvl="0" algn="just"/>
            <a:r>
              <a:rPr lang="ro-RO" sz="2100" i="1" dirty="0">
                <a:latin typeface="Times New Roman" pitchFamily="18" charset="0"/>
                <a:cs typeface="Times New Roman" pitchFamily="18" charset="0"/>
              </a:rPr>
              <a:t>Verificarea caietelor - </a:t>
            </a:r>
            <a:r>
              <a:rPr lang="ro-RO" sz="2100" dirty="0">
                <a:latin typeface="Times New Roman" pitchFamily="18" charset="0"/>
                <a:cs typeface="Times New Roman" pitchFamily="18" charset="0"/>
              </a:rPr>
              <a:t>se recomandă verificarea calitativă a activității curente a elevului la matematică. Caietele de lucru ale elevilor se recomandă a fi verificate de 2 ori pe săptămână în clasele a V-a – a VI-a, o dată pe săptămână în clasele a VII-a – a IX-a, o dată la 2 săptămâni în clasele a X-a – a XII-a.  </a:t>
            </a:r>
          </a:p>
          <a:p>
            <a:pPr lvl="0" algn="just"/>
            <a:r>
              <a:rPr lang="ro-RO" sz="2100" i="1" dirty="0">
                <a:solidFill>
                  <a:schemeClr val="tx1"/>
                </a:solidFill>
                <a:latin typeface="Times New Roman" pitchFamily="18" charset="0"/>
                <a:cs typeface="Times New Roman" pitchFamily="18" charset="0"/>
              </a:rPr>
              <a:t>Evaluarea în clasa a V-a: </a:t>
            </a:r>
            <a:r>
              <a:rPr lang="ro-RO" sz="2100" dirty="0">
                <a:solidFill>
                  <a:schemeClr val="tx1"/>
                </a:solidFill>
                <a:latin typeface="Times New Roman" pitchFamily="18" charset="0"/>
                <a:cs typeface="Times New Roman" pitchFamily="18" charset="0"/>
              </a:rPr>
              <a:t>se va realiza similar modalității ultimilor ani de studii, indicată în </a:t>
            </a:r>
            <a:r>
              <a:rPr lang="ro-RO" sz="2100" i="1" dirty="0">
                <a:solidFill>
                  <a:schemeClr val="tx1"/>
                </a:solidFill>
                <a:latin typeface="Times New Roman" pitchFamily="18" charset="0"/>
                <a:cs typeface="Times New Roman" pitchFamily="18" charset="0"/>
              </a:rPr>
              <a:t>Reperele metodologice privind organizarea procesului educațional la disciplina școlară Matematică în anul de studii 2023-2024</a:t>
            </a:r>
            <a:r>
              <a:rPr lang="ro-RO" sz="2100" dirty="0">
                <a:solidFill>
                  <a:schemeClr val="tx1"/>
                </a:solidFill>
                <a:latin typeface="Times New Roman" pitchFamily="18" charset="0"/>
                <a:cs typeface="Times New Roman" pitchFamily="18" charset="0"/>
              </a:rPr>
              <a:t>, în conformitate cu</a:t>
            </a:r>
            <a:r>
              <a:rPr lang="ro-RO" sz="2100" i="1" dirty="0">
                <a:solidFill>
                  <a:schemeClr val="tx1"/>
                </a:solidFill>
                <a:latin typeface="Times New Roman" pitchFamily="18" charset="0"/>
                <a:cs typeface="Times New Roman" pitchFamily="18" charset="0"/>
              </a:rPr>
              <a:t> </a:t>
            </a:r>
            <a:r>
              <a:rPr lang="ro-RO" sz="2100" dirty="0">
                <a:solidFill>
                  <a:schemeClr val="tx1"/>
                </a:solidFill>
                <a:latin typeface="Times New Roman" pitchFamily="18" charset="0"/>
                <a:cs typeface="Times New Roman" pitchFamily="18" charset="0"/>
              </a:rPr>
              <a:t>prevederile pct. 45, 46 din</a:t>
            </a:r>
            <a:r>
              <a:rPr lang="ro-RO" sz="2100" i="1" dirty="0">
                <a:solidFill>
                  <a:schemeClr val="tx1"/>
                </a:solidFill>
                <a:latin typeface="Times New Roman" pitchFamily="18" charset="0"/>
                <a:cs typeface="Times New Roman" pitchFamily="18" charset="0"/>
              </a:rPr>
              <a:t> Regulamentul privind evaluarea și notarea rezultatelor învățării, promovarea și absolvirea în învățământul primar și secundar</a:t>
            </a:r>
            <a:r>
              <a:rPr lang="ro-RO" sz="2100" dirty="0">
                <a:solidFill>
                  <a:schemeClr val="tx1"/>
                </a:solidFill>
                <a:latin typeface="Times New Roman" pitchFamily="18" charset="0"/>
                <a:cs typeface="Times New Roman" pitchFamily="18" charset="0"/>
              </a:rPr>
              <a:t>. </a:t>
            </a:r>
          </a:p>
          <a:p>
            <a:pPr algn="just"/>
            <a:r>
              <a:rPr lang="ro-RO" sz="2100" b="1" dirty="0">
                <a:solidFill>
                  <a:schemeClr val="tx1"/>
                </a:solidFill>
                <a:latin typeface="Times New Roman" pitchFamily="18" charset="0"/>
                <a:cs typeface="Times New Roman" pitchFamily="18" charset="0"/>
              </a:rPr>
              <a:t>Important</a:t>
            </a:r>
            <a:r>
              <a:rPr lang="ro-RO" sz="2100" dirty="0">
                <a:solidFill>
                  <a:schemeClr val="tx1"/>
                </a:solidFill>
                <a:latin typeface="Times New Roman" pitchFamily="18" charset="0"/>
                <a:cs typeface="Times New Roman" pitchFamily="18" charset="0"/>
              </a:rPr>
              <a:t>! Elevul clasei a V-a va obține </a:t>
            </a:r>
            <a:r>
              <a:rPr lang="ro-RO" sz="2100" b="1" dirty="0">
                <a:solidFill>
                  <a:schemeClr val="tx1"/>
                </a:solidFill>
                <a:latin typeface="Times New Roman" pitchFamily="18" charset="0"/>
                <a:cs typeface="Times New Roman" pitchFamily="18" charset="0"/>
              </a:rPr>
              <a:t>4 note în semestrul I</a:t>
            </a:r>
            <a:r>
              <a:rPr lang="ro-RO" sz="2100" dirty="0">
                <a:solidFill>
                  <a:schemeClr val="tx1"/>
                </a:solidFill>
                <a:latin typeface="Times New Roman" pitchFamily="18" charset="0"/>
                <a:cs typeface="Times New Roman" pitchFamily="18" charset="0"/>
              </a:rPr>
              <a:t>: două note la Evaluările sumative, o notă la un proiect realizat (De exemplu, „Mulțimi în jurul meu”) și o notă va obține la un produs evaluativ (în perioada noiembrie – decembrie).</a:t>
            </a:r>
          </a:p>
          <a:p>
            <a:pPr lvl="0" algn="just"/>
            <a:r>
              <a:rPr lang="ro-RO" sz="2100" i="1" dirty="0">
                <a:solidFill>
                  <a:schemeClr val="tx1"/>
                </a:solidFill>
                <a:latin typeface="Times New Roman" pitchFamily="18" charset="0"/>
                <a:cs typeface="Times New Roman" pitchFamily="18" charset="0"/>
              </a:rPr>
              <a:t>Evaluarea în clasa a VI-a. </a:t>
            </a:r>
            <a:r>
              <a:rPr lang="ro-RO" sz="2100" dirty="0">
                <a:latin typeface="Times New Roman" pitchFamily="18" charset="0"/>
                <a:cs typeface="Times New Roman" pitchFamily="18" charset="0"/>
              </a:rPr>
              <a:t>În primul semestru al anului de studii 202</a:t>
            </a:r>
            <a:r>
              <a:rPr lang="ro-MD" sz="2100" dirty="0">
                <a:latin typeface="Times New Roman" pitchFamily="18" charset="0"/>
                <a:cs typeface="Times New Roman" pitchFamily="18" charset="0"/>
              </a:rPr>
              <a:t>5</a:t>
            </a:r>
            <a:r>
              <a:rPr lang="ro-RO" sz="2100" dirty="0">
                <a:latin typeface="Times New Roman" pitchFamily="18" charset="0"/>
                <a:cs typeface="Times New Roman" pitchFamily="18" charset="0"/>
              </a:rPr>
              <a:t>-2026 se va realiza trecerea lentă de la modul de evaluare realizat în clasa a V-a la matematică la evaluarea, similară claselor VII – XII (la fiecare temă/ capitol sunt evaluări formative/ curente  și evaluarea sumativă). </a:t>
            </a:r>
          </a:p>
          <a:p>
            <a:endParaRPr lang="ro-RO" dirty="0"/>
          </a:p>
        </p:txBody>
      </p:sp>
    </p:spTree>
    <p:extLst>
      <p:ext uri="{BB962C8B-B14F-4D97-AF65-F5344CB8AC3E}">
        <p14:creationId xmlns:p14="http://schemas.microsoft.com/office/powerpoint/2010/main" val="273543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1805" y="241069"/>
            <a:ext cx="9542808" cy="714895"/>
          </a:xfrm>
          <a:solidFill>
            <a:schemeClr val="accent2">
              <a:lumMod val="20000"/>
              <a:lumOff val="80000"/>
            </a:schemeClr>
          </a:solidFill>
        </p:spPr>
        <p:txBody>
          <a:bodyPr>
            <a:normAutofit/>
          </a:bodyPr>
          <a:lstStyle/>
          <a:p>
            <a:pPr algn="ctr"/>
            <a:r>
              <a:rPr lang="ro-RO" b="1" dirty="0">
                <a:solidFill>
                  <a:schemeClr val="accent1">
                    <a:lumMod val="75000"/>
                  </a:schemeClr>
                </a:solidFill>
                <a:latin typeface="Times New Roman" panose="02020603050405020304" pitchFamily="18" charset="0"/>
                <a:cs typeface="Times New Roman" panose="02020603050405020304" pitchFamily="18" charset="0"/>
              </a:rPr>
              <a:t>Componenta evaluativă</a:t>
            </a:r>
            <a:endParaRPr lang="en-US" dirty="0"/>
          </a:p>
        </p:txBody>
      </p:sp>
      <p:sp>
        <p:nvSpPr>
          <p:cNvPr id="3" name="Content Placeholder 2"/>
          <p:cNvSpPr>
            <a:spLocks noGrp="1"/>
          </p:cNvSpPr>
          <p:nvPr>
            <p:ph idx="1"/>
          </p:nvPr>
        </p:nvSpPr>
        <p:spPr>
          <a:xfrm>
            <a:off x="1579417" y="1080655"/>
            <a:ext cx="10158153" cy="5228705"/>
          </a:xfrm>
          <a:solidFill>
            <a:schemeClr val="accent2">
              <a:lumMod val="20000"/>
              <a:lumOff val="80000"/>
            </a:schemeClr>
          </a:solidFill>
        </p:spPr>
        <p:txBody>
          <a:bodyPr>
            <a:normAutofit fontScale="92500"/>
          </a:bodyPr>
          <a:lstStyle/>
          <a:p>
            <a:r>
              <a:rPr lang="ro-MD" sz="2400" b="1" dirty="0">
                <a:solidFill>
                  <a:srgbClr val="FF0000"/>
                </a:solidFill>
              </a:rPr>
              <a:t>Pentru clasa a V-a:</a:t>
            </a:r>
          </a:p>
          <a:p>
            <a:pPr algn="just"/>
            <a:r>
              <a:rPr lang="ro-MD" sz="2400" dirty="0"/>
              <a:t> </a:t>
            </a:r>
            <a:r>
              <a:rPr lang="ro-RO" sz="2400" dirty="0"/>
              <a:t>Notele „1”, „2”, „3” și „4” în clasa a V-a nu se înregistrează în catalogul școlar. Profesorul/ profesoara va elabora un plan de recuperare și va administra, în termen de 1- 2 săptămâni, încă o probă care va avea același grad de dificultate. </a:t>
            </a:r>
            <a:r>
              <a:rPr lang="ro-RO" sz="2400" b="1" dirty="0"/>
              <a:t>Se recomandă să fie administrate până la trei probe repetate, în timp de nu mai mult de o lună după prima probă, în caz de insucces la probele precedente. În caz de insucces și la probele repetate, profesorul în comun cu dirigintele clasei, se adresează la Comisia multidisciplinară. </a:t>
            </a:r>
            <a:endParaRPr lang="en-US" sz="2400" dirty="0"/>
          </a:p>
          <a:p>
            <a:pPr algn="just"/>
            <a:r>
              <a:rPr lang="ro-RO" sz="2400" dirty="0"/>
              <a:t> De asemenea, elevii care au absentat vor susține proba de evaluare sumativă. Nota de la evaluarea repetată va fi înregistrată în ziua susținerii cu specificarea de rigoare în rubrica „Notă” din catalogul școlar. Răspunsurile sporadice și evaluările formative nu se notează, punându-se accent pe autoevaluare. (pentru toate clasele) </a:t>
            </a:r>
            <a:endParaRPr lang="en-US" sz="2400" dirty="0"/>
          </a:p>
          <a:p>
            <a:endParaRPr lang="en-US" sz="2400" dirty="0"/>
          </a:p>
        </p:txBody>
      </p:sp>
    </p:spTree>
    <p:extLst>
      <p:ext uri="{BB962C8B-B14F-4D97-AF65-F5344CB8AC3E}">
        <p14:creationId xmlns:p14="http://schemas.microsoft.com/office/powerpoint/2010/main" val="1244460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99546"/>
            <a:ext cx="8911687" cy="777766"/>
          </a:xfrm>
          <a:solidFill>
            <a:schemeClr val="accent2">
              <a:lumMod val="20000"/>
              <a:lumOff val="80000"/>
            </a:schemeClr>
          </a:solidFill>
        </p:spPr>
        <p:txBody>
          <a:bodyPr>
            <a:normAutofit/>
          </a:bodyPr>
          <a:lstStyle/>
          <a:p>
            <a:pPr algn="ctr"/>
            <a:r>
              <a:rPr lang="ro-RO" sz="4400" b="1" dirty="0">
                <a:solidFill>
                  <a:schemeClr val="accent1">
                    <a:lumMod val="75000"/>
                  </a:schemeClr>
                </a:solidFill>
                <a:latin typeface="Times New Roman" pitchFamily="18" charset="0"/>
                <a:cs typeface="Times New Roman" pitchFamily="18" charset="0"/>
              </a:rPr>
              <a:t>Discipline opţionale</a:t>
            </a:r>
            <a:endParaRPr lang="ro-RO" sz="4400" b="1" dirty="0">
              <a:solidFill>
                <a:schemeClr val="accent1">
                  <a:lumMod val="75000"/>
                </a:schemeClr>
              </a:solidFill>
            </a:endParaRPr>
          </a:p>
        </p:txBody>
      </p:sp>
      <p:sp>
        <p:nvSpPr>
          <p:cNvPr id="3" name="Content Placeholder 2"/>
          <p:cNvSpPr>
            <a:spLocks noGrp="1"/>
          </p:cNvSpPr>
          <p:nvPr>
            <p:ph idx="1"/>
          </p:nvPr>
        </p:nvSpPr>
        <p:spPr>
          <a:xfrm>
            <a:off x="1891862" y="1376855"/>
            <a:ext cx="9612750" cy="4792716"/>
          </a:xfrm>
          <a:solidFill>
            <a:schemeClr val="accent2">
              <a:lumMod val="20000"/>
              <a:lumOff val="80000"/>
            </a:schemeClr>
          </a:solidFill>
        </p:spPr>
        <p:txBody>
          <a:bodyPr>
            <a:noAutofit/>
          </a:bodyPr>
          <a:lstStyle/>
          <a:p>
            <a:pPr algn="just"/>
            <a:r>
              <a:rPr lang="ro-RO" sz="2400" dirty="0">
                <a:latin typeface="Times New Roman" pitchFamily="18" charset="0"/>
                <a:cs typeface="Times New Roman" pitchFamily="18" charset="0"/>
              </a:rPr>
              <a:t>Disciplina opţională este o disciplină de învăţământ propusă la alegere elevilor, diferită de cele existente în trunchiul comun, care are drept scop aprofundarea, extinderea, integrarea şi inovarea </a:t>
            </a:r>
            <a:r>
              <a:rPr lang="ro-RO" sz="2400" dirty="0" err="1">
                <a:latin typeface="Times New Roman" pitchFamily="18" charset="0"/>
                <a:cs typeface="Times New Roman" pitchFamily="18" charset="0"/>
              </a:rPr>
              <a:t>cunoştinţelor</a:t>
            </a:r>
            <a:r>
              <a:rPr lang="ro-RO" sz="2400" dirty="0">
                <a:latin typeface="Times New Roman" pitchFamily="18" charset="0"/>
                <a:cs typeface="Times New Roman" pitchFamily="18" charset="0"/>
              </a:rPr>
              <a:t>/ competențelor elevului din unul sau mai multe domenii. Disciplinele opționale oferă elevilor oportunități pentru realizarea la maximum a potențialului personal, spațiu sigur pentru exprimarea propriilor idei, pentru îmbogățirea experiențelor necesare în vederea dezvoltării personale.</a:t>
            </a:r>
          </a:p>
          <a:p>
            <a:pPr algn="just"/>
            <a:r>
              <a:rPr lang="ro-RO" sz="2400" dirty="0">
                <a:solidFill>
                  <a:srgbClr val="FF0000"/>
                </a:solidFill>
                <a:latin typeface="Times New Roman" pitchFamily="18" charset="0"/>
                <a:cs typeface="Times New Roman" pitchFamily="18" charset="0"/>
              </a:rPr>
              <a:t>Planul-cadru de învățământ oferă fiecărui elev posibilitatea de a opta pentru diferite discipline opționale. </a:t>
            </a:r>
          </a:p>
          <a:p>
            <a:pPr algn="just"/>
            <a:r>
              <a:rPr lang="ro-RO" sz="2400" dirty="0">
                <a:latin typeface="Times New Roman" pitchFamily="18" charset="0"/>
                <a:cs typeface="Times New Roman" pitchFamily="18" charset="0"/>
              </a:rPr>
              <a:t>Fiecare elev, cu excepția elevilor din clasele cu profil arte, sport și cele bilingve, studiază, </a:t>
            </a:r>
            <a:r>
              <a:rPr lang="ro-RO" sz="2400" b="1" dirty="0">
                <a:latin typeface="Times New Roman" pitchFamily="18" charset="0"/>
                <a:cs typeface="Times New Roman" pitchFamily="18" charset="0"/>
              </a:rPr>
              <a:t>în mod obligatoriu</a:t>
            </a:r>
            <a:r>
              <a:rPr lang="ro-RO" sz="2400" dirty="0">
                <a:latin typeface="Times New Roman" pitchFamily="18" charset="0"/>
                <a:cs typeface="Times New Roman" pitchFamily="18" charset="0"/>
              </a:rPr>
              <a:t>, </a:t>
            </a:r>
            <a:r>
              <a:rPr lang="ro-RO" sz="2400" b="1" dirty="0">
                <a:latin typeface="Times New Roman" pitchFamily="18" charset="0"/>
                <a:cs typeface="Times New Roman" pitchFamily="18" charset="0"/>
              </a:rPr>
              <a:t>o disciplină opțională</a:t>
            </a:r>
            <a:r>
              <a:rPr lang="ro-RO" sz="2400" dirty="0">
                <a:latin typeface="Times New Roman" pitchFamily="18" charset="0"/>
                <a:cs typeface="Times New Roman" pitchFamily="18" charset="0"/>
              </a:rPr>
              <a:t>.</a:t>
            </a:r>
          </a:p>
        </p:txBody>
      </p:sp>
    </p:spTree>
    <p:extLst>
      <p:ext uri="{BB962C8B-B14F-4D97-AF65-F5344CB8AC3E}">
        <p14:creationId xmlns:p14="http://schemas.microsoft.com/office/powerpoint/2010/main" val="1103488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32756"/>
            <a:ext cx="8911687" cy="631768"/>
          </a:xfrm>
          <a:solidFill>
            <a:schemeClr val="accent2">
              <a:lumMod val="20000"/>
              <a:lumOff val="80000"/>
            </a:schemeClr>
          </a:solidFill>
        </p:spPr>
        <p:txBody>
          <a:bodyPr>
            <a:normAutofit fontScale="90000"/>
          </a:bodyPr>
          <a:lstStyle/>
          <a:p>
            <a:pPr algn="ctr"/>
            <a:r>
              <a:rPr lang="ro-RO" b="1" dirty="0">
                <a:solidFill>
                  <a:schemeClr val="accent1">
                    <a:lumMod val="75000"/>
                  </a:schemeClr>
                </a:solidFill>
                <a:latin typeface="Times New Roman" pitchFamily="18" charset="0"/>
                <a:cs typeface="Times New Roman" pitchFamily="18" charset="0"/>
              </a:rPr>
              <a:t>Discipline opţionale</a:t>
            </a:r>
            <a:endParaRPr lang="ro-RO" b="1" dirty="0">
              <a:solidFill>
                <a:schemeClr val="accent1">
                  <a:lumMod val="75000"/>
                </a:schemeClr>
              </a:solidFill>
            </a:endParaRPr>
          </a:p>
        </p:txBody>
      </p:sp>
      <p:sp>
        <p:nvSpPr>
          <p:cNvPr id="3" name="Content Placeholder 2"/>
          <p:cNvSpPr>
            <a:spLocks noGrp="1"/>
          </p:cNvSpPr>
          <p:nvPr>
            <p:ph idx="1"/>
          </p:nvPr>
        </p:nvSpPr>
        <p:spPr>
          <a:xfrm>
            <a:off x="1765738" y="947651"/>
            <a:ext cx="9738874" cy="5361709"/>
          </a:xfrm>
          <a:solidFill>
            <a:schemeClr val="accent2">
              <a:lumMod val="20000"/>
              <a:lumOff val="80000"/>
            </a:schemeClr>
          </a:solidFill>
        </p:spPr>
        <p:txBody>
          <a:bodyPr>
            <a:normAutofit/>
          </a:bodyPr>
          <a:lstStyle/>
          <a:p>
            <a:pPr lvl="0"/>
            <a:r>
              <a:rPr lang="ro-RO" sz="2000" b="1" i="1" dirty="0"/>
              <a:t>Matematica distractivă</a:t>
            </a:r>
            <a:r>
              <a:rPr lang="ro-RO" sz="2000" i="1" dirty="0"/>
              <a:t>, pentru clasele a V-a – a VI-a. (</a:t>
            </a:r>
            <a:r>
              <a:rPr lang="ro-RO" sz="2000" i="1" u="sng" dirty="0">
                <a:solidFill>
                  <a:srgbClr val="7030A0"/>
                </a:solidFill>
                <a:hlinkClick r:id="rId2"/>
              </a:rPr>
              <a:t>http://www.edu.gov.md/sites/default/files/curriculum_matematica_aplicativa.pdf</a:t>
            </a:r>
            <a:r>
              <a:rPr lang="ro-RO" sz="2000" i="1" dirty="0"/>
              <a:t>);</a:t>
            </a:r>
            <a:endParaRPr lang="ro-RO" sz="2000" dirty="0"/>
          </a:p>
          <a:p>
            <a:pPr lvl="0"/>
            <a:r>
              <a:rPr lang="ro-RO" sz="2000" b="1" i="1" dirty="0"/>
              <a:t>Aritmetica mentală și Abacus</a:t>
            </a:r>
            <a:r>
              <a:rPr lang="ro-RO" sz="2000" i="1" dirty="0"/>
              <a:t>, pentru elevii cu vârsta cuprinsă între 10 – 14 ani</a:t>
            </a:r>
            <a:r>
              <a:rPr lang="ro-RO" sz="2000" dirty="0"/>
              <a:t>. (</a:t>
            </a:r>
            <a:r>
              <a:rPr lang="ro-RO" sz="2000" dirty="0">
                <a:solidFill>
                  <a:srgbClr val="7030A0"/>
                </a:solidFill>
                <a:hlinkClick r:id="rId3"/>
              </a:rPr>
              <a:t>http://mecc.gov.md/sites/default/files/curriculum_optional_aritmetica_mentala_si_abacus_7-9_ani_10-14_ani.pdf</a:t>
            </a:r>
            <a:r>
              <a:rPr lang="ro-RO" sz="2000" dirty="0"/>
              <a:t>);</a:t>
            </a:r>
          </a:p>
          <a:p>
            <a:pPr lvl="0"/>
            <a:r>
              <a:rPr lang="ro-RO" sz="2000" b="1" dirty="0"/>
              <a:t>Geometria în cotidian</a:t>
            </a:r>
            <a:r>
              <a:rPr lang="ro-RO" sz="2000" dirty="0"/>
              <a:t>, pentru clasa a VIII-a;</a:t>
            </a:r>
          </a:p>
          <a:p>
            <a:pPr lvl="0"/>
            <a:r>
              <a:rPr lang="ro-RO" sz="2000" dirty="0"/>
              <a:t> </a:t>
            </a:r>
            <a:r>
              <a:rPr lang="ro-RO" sz="2000" b="1" i="1" dirty="0"/>
              <a:t>Matematica aplicativă</a:t>
            </a:r>
            <a:r>
              <a:rPr lang="ro-RO" sz="2000" i="1" dirty="0"/>
              <a:t>, pentru clasa</a:t>
            </a:r>
            <a:r>
              <a:rPr lang="en-US" sz="2000" i="1" dirty="0"/>
              <a:t> a IX-a. (</a:t>
            </a:r>
            <a:r>
              <a:rPr lang="en-US" sz="2000" i="1" dirty="0">
                <a:solidFill>
                  <a:srgbClr val="7030A0"/>
                </a:solidFill>
                <a:hlinkClick r:id="rId4"/>
              </a:rPr>
              <a:t>http://www.edu.gov.md/sites/default/files/curriculum_matematica_distractiva_clasa_5_6.pdf</a:t>
            </a:r>
            <a:r>
              <a:rPr lang="ro-MD" sz="2000" i="1" dirty="0">
                <a:solidFill>
                  <a:srgbClr val="7030A0"/>
                </a:solidFill>
              </a:rPr>
              <a:t> </a:t>
            </a:r>
            <a:r>
              <a:rPr lang="en-US" sz="2000" i="1" dirty="0"/>
              <a:t>);</a:t>
            </a:r>
            <a:endParaRPr lang="ro-RO" sz="2000" dirty="0"/>
          </a:p>
          <a:p>
            <a:pPr lvl="0"/>
            <a:r>
              <a:rPr lang="ro-RO" sz="2000" b="1" i="1" dirty="0"/>
              <a:t>Istoria matematicii</a:t>
            </a:r>
            <a:r>
              <a:rPr lang="ro-RO" sz="2000" i="1" dirty="0"/>
              <a:t>, pentru clasele</a:t>
            </a:r>
            <a:r>
              <a:rPr lang="en-US" sz="2000" i="1" dirty="0"/>
              <a:t> a X-a – a XI-a. (</a:t>
            </a:r>
            <a:r>
              <a:rPr lang="en-US" sz="2000" i="1" dirty="0">
                <a:solidFill>
                  <a:srgbClr val="7030A0"/>
                </a:solidFill>
                <a:hlinkClick r:id="rId5"/>
              </a:rPr>
              <a:t>http://www.edu.gov.md/sites/default/files/curriculum_istoria_matematicii.pd</a:t>
            </a:r>
            <a:r>
              <a:rPr lang="en-US" sz="2000" i="1" dirty="0">
                <a:hlinkClick r:id="rId5"/>
              </a:rPr>
              <a:t>f</a:t>
            </a:r>
            <a:r>
              <a:rPr lang="ro-MD" sz="2000" i="1" dirty="0"/>
              <a:t> </a:t>
            </a:r>
            <a:r>
              <a:rPr lang="en-US" sz="2000" i="1" dirty="0"/>
              <a:t>).</a:t>
            </a:r>
            <a:endParaRPr lang="ro-RO" sz="2000" dirty="0"/>
          </a:p>
          <a:p>
            <a:endParaRPr lang="ro-RO" dirty="0"/>
          </a:p>
        </p:txBody>
      </p:sp>
    </p:spTree>
    <p:extLst>
      <p:ext uri="{BB962C8B-B14F-4D97-AF65-F5344CB8AC3E}">
        <p14:creationId xmlns:p14="http://schemas.microsoft.com/office/powerpoint/2010/main" val="2635616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80010"/>
            <a:ext cx="8911687" cy="795647"/>
          </a:xfrm>
          <a:solidFill>
            <a:schemeClr val="accent2">
              <a:lumMod val="20000"/>
              <a:lumOff val="80000"/>
            </a:schemeClr>
          </a:solidFill>
        </p:spPr>
        <p:txBody>
          <a:bodyPr/>
          <a:lstStyle/>
          <a:p>
            <a:pPr algn="ctr"/>
            <a:r>
              <a:rPr lang="ro-RO" b="1" dirty="0">
                <a:solidFill>
                  <a:schemeClr val="accent1">
                    <a:lumMod val="75000"/>
                  </a:schemeClr>
                </a:solidFill>
                <a:latin typeface="Times New Roman" pitchFamily="18" charset="0"/>
                <a:cs typeface="Times New Roman" pitchFamily="18" charset="0"/>
              </a:rPr>
              <a:t>Discipline opţionale</a:t>
            </a:r>
            <a:endParaRPr lang="ro-RO" b="1" dirty="0">
              <a:solidFill>
                <a:schemeClr val="accent1">
                  <a:lumMod val="75000"/>
                </a:schemeClr>
              </a:solidFill>
            </a:endParaRPr>
          </a:p>
        </p:txBody>
      </p:sp>
      <p:sp>
        <p:nvSpPr>
          <p:cNvPr id="3" name="Content Placeholder 2"/>
          <p:cNvSpPr>
            <a:spLocks noGrp="1"/>
          </p:cNvSpPr>
          <p:nvPr>
            <p:ph idx="1"/>
          </p:nvPr>
        </p:nvSpPr>
        <p:spPr>
          <a:xfrm>
            <a:off x="1860331" y="1211283"/>
            <a:ext cx="9644281" cy="4706041"/>
          </a:xfrm>
          <a:solidFill>
            <a:schemeClr val="accent2">
              <a:lumMod val="20000"/>
              <a:lumOff val="80000"/>
            </a:schemeClr>
          </a:solidFill>
        </p:spPr>
        <p:txBody>
          <a:bodyPr>
            <a:normAutofit/>
          </a:bodyPr>
          <a:lstStyle/>
          <a:p>
            <a:pPr lvl="0"/>
            <a:r>
              <a:rPr lang="ru-RU" sz="2000" b="1" i="1" dirty="0"/>
              <a:t>Занимательная математика</a:t>
            </a:r>
            <a:r>
              <a:rPr lang="ru-RU" sz="2000" i="1" dirty="0"/>
              <a:t>, для </a:t>
            </a:r>
            <a:r>
              <a:rPr lang="en-US" sz="2000" i="1" dirty="0"/>
              <a:t>V</a:t>
            </a:r>
            <a:r>
              <a:rPr lang="ru-RU" sz="2000" i="1" dirty="0"/>
              <a:t>-х – </a:t>
            </a:r>
            <a:r>
              <a:rPr lang="en-US" sz="2000" i="1" dirty="0"/>
              <a:t>VI</a:t>
            </a:r>
            <a:r>
              <a:rPr lang="ru-RU" sz="2000" i="1" dirty="0"/>
              <a:t>-х классов. </a:t>
            </a:r>
            <a:r>
              <a:rPr lang="en-US" sz="2000" i="1" dirty="0">
                <a:solidFill>
                  <a:schemeClr val="tx1"/>
                </a:solidFill>
              </a:rPr>
              <a:t>(</a:t>
            </a:r>
            <a:r>
              <a:rPr lang="en-US" sz="2000" i="1" dirty="0">
                <a:solidFill>
                  <a:srgbClr val="7030A0"/>
                </a:solidFill>
                <a:hlinkClick r:id="rId2"/>
              </a:rPr>
              <a:t>http://www.edu.gov.md/sites/default/files/curriculum_matematica_aplicativa.pdf</a:t>
            </a:r>
            <a:r>
              <a:rPr lang="ro-MD" sz="2000" i="1" dirty="0">
                <a:solidFill>
                  <a:srgbClr val="7030A0"/>
                </a:solidFill>
              </a:rPr>
              <a:t> </a:t>
            </a:r>
            <a:r>
              <a:rPr lang="en-US" sz="2000" i="1" dirty="0"/>
              <a:t>);</a:t>
            </a:r>
            <a:endParaRPr lang="ro-RO" sz="2000" dirty="0"/>
          </a:p>
          <a:p>
            <a:r>
              <a:rPr lang="ru-RU" sz="2000" i="1" dirty="0"/>
              <a:t>б) </a:t>
            </a:r>
            <a:r>
              <a:rPr lang="ru-RU" sz="2000" b="1" i="1" dirty="0"/>
              <a:t>Прикладная математика</a:t>
            </a:r>
            <a:r>
              <a:rPr lang="ru-RU" sz="2000" i="1" dirty="0"/>
              <a:t>, для IX-х классов.</a:t>
            </a:r>
            <a:endParaRPr lang="ro-RO" sz="2000" dirty="0"/>
          </a:p>
          <a:p>
            <a:r>
              <a:rPr lang="ru-RU" sz="2000" i="1" dirty="0"/>
              <a:t>(</a:t>
            </a:r>
            <a:r>
              <a:rPr lang="ru-RU" sz="2000" i="1" u="sng" dirty="0">
                <a:hlinkClick r:id="rId3"/>
              </a:rPr>
              <a:t>http://www.edu.gov.md/sites/default/files/curriculum_matematica_distractiva_clasa_5_6.pdf</a:t>
            </a:r>
            <a:r>
              <a:rPr lang="ru-RU" sz="2000" i="1" dirty="0"/>
              <a:t>);</a:t>
            </a:r>
            <a:endParaRPr lang="ro-MD" sz="2000" i="1" dirty="0"/>
          </a:p>
          <a:p>
            <a:r>
              <a:rPr lang="ru-MD" sz="2000" dirty="0"/>
              <a:t>в) </a:t>
            </a:r>
            <a:r>
              <a:rPr lang="ru-MD" sz="2000" b="1" dirty="0"/>
              <a:t>Геометрия</a:t>
            </a:r>
            <a:r>
              <a:rPr lang="ro-MD" sz="2000" b="1" dirty="0"/>
              <a:t> </a:t>
            </a:r>
            <a:r>
              <a:rPr lang="ru-RU" altLang="en-US" sz="2000" b="1" dirty="0">
                <a:solidFill>
                  <a:srgbClr val="202124"/>
                </a:solidFill>
                <a:latin typeface="inherit"/>
              </a:rPr>
              <a:t>в</a:t>
            </a:r>
            <a:r>
              <a:rPr lang="ru-MD" sz="2000" b="1" dirty="0"/>
              <a:t> </a:t>
            </a:r>
            <a:r>
              <a:rPr lang="ru-RU" altLang="en-US" sz="2000" b="1" dirty="0">
                <a:solidFill>
                  <a:srgbClr val="202124"/>
                </a:solidFill>
                <a:latin typeface="inherit"/>
              </a:rPr>
              <a:t>повседневной жизни</a:t>
            </a:r>
            <a:r>
              <a:rPr lang="ro-MD" altLang="en-US" sz="2000" dirty="0">
                <a:solidFill>
                  <a:srgbClr val="202124"/>
                </a:solidFill>
                <a:latin typeface="inherit"/>
              </a:rPr>
              <a:t>, </a:t>
            </a:r>
            <a:r>
              <a:rPr lang="ru-RU" sz="2000" i="1" dirty="0"/>
              <a:t>для </a:t>
            </a:r>
            <a:r>
              <a:rPr lang="ro-MD" sz="2000" i="1" dirty="0"/>
              <a:t>VIII</a:t>
            </a:r>
            <a:r>
              <a:rPr lang="ru-RU" sz="2000" i="1" dirty="0"/>
              <a:t>-х классов.</a:t>
            </a:r>
            <a:r>
              <a:rPr lang="ru-RU" altLang="en-US" sz="2000" dirty="0">
                <a:solidFill>
                  <a:srgbClr val="202124"/>
                </a:solidFill>
                <a:latin typeface="inherit"/>
              </a:rPr>
              <a:t> </a:t>
            </a:r>
            <a:endParaRPr lang="ro-MD" altLang="en-US" sz="2000" dirty="0">
              <a:solidFill>
                <a:srgbClr val="202124"/>
              </a:solidFill>
              <a:latin typeface="inherit"/>
            </a:endParaRPr>
          </a:p>
          <a:p>
            <a:r>
              <a:rPr lang="ru-RU" sz="2000" i="1" dirty="0"/>
              <a:t>г) </a:t>
            </a:r>
            <a:r>
              <a:rPr lang="ru-RU" sz="2000" b="1" i="1" dirty="0"/>
              <a:t>История математики</a:t>
            </a:r>
            <a:r>
              <a:rPr lang="ru-RU" sz="2000" i="1" dirty="0"/>
              <a:t>, для X-х – XI-х классов. (</a:t>
            </a:r>
            <a:r>
              <a:rPr lang="ru-RU" sz="2000" i="1" dirty="0">
                <a:hlinkClick r:id="rId4"/>
              </a:rPr>
              <a:t>http://www.edu.gov.md/sites/default/files/curriculum_istoria_matematicii.pdf</a:t>
            </a:r>
            <a:r>
              <a:rPr lang="ru-RU" sz="2000" i="1" dirty="0"/>
              <a:t>)</a:t>
            </a:r>
            <a:r>
              <a:rPr lang="ro-RO" sz="2000" i="1" dirty="0"/>
              <a:t>;</a:t>
            </a:r>
          </a:p>
          <a:p>
            <a:r>
              <a:rPr lang="ru-RU" sz="2000" i="1" dirty="0"/>
              <a:t>д)</a:t>
            </a:r>
            <a:r>
              <a:rPr lang="ro-RO" sz="2000" i="1" dirty="0"/>
              <a:t> </a:t>
            </a:r>
            <a:r>
              <a:rPr lang="ro-RO" sz="2000" b="1" i="1" dirty="0"/>
              <a:t>Ментальная арифметика и Абакус</a:t>
            </a:r>
            <a:r>
              <a:rPr lang="ro-RO" sz="2000" i="1" dirty="0"/>
              <a:t>, </a:t>
            </a:r>
            <a:r>
              <a:rPr lang="ru-RU" sz="2000" dirty="0"/>
              <a:t>для учащихся </a:t>
            </a:r>
            <a:r>
              <a:rPr lang="ro-RO" sz="2000" dirty="0"/>
              <a:t>10 – 14 лет.</a:t>
            </a:r>
            <a:r>
              <a:rPr lang="ru-RU" sz="2000" dirty="0"/>
              <a:t> </a:t>
            </a:r>
            <a:r>
              <a:rPr lang="ro-RO" sz="2000" dirty="0"/>
              <a:t>(</a:t>
            </a:r>
            <a:r>
              <a:rPr lang="ro-RO" sz="2000" dirty="0">
                <a:solidFill>
                  <a:srgbClr val="7030A0"/>
                </a:solidFill>
                <a:hlinkClick r:id="rId5"/>
              </a:rPr>
              <a:t>http://mecc.gov.md/sites/default/files/curriculum_optional_aritmetica_mentala_si_abacus_7-9_ani_10-14_ani.pdf</a:t>
            </a:r>
            <a:r>
              <a:rPr lang="ro-RO" sz="2000" dirty="0">
                <a:solidFill>
                  <a:srgbClr val="7030A0"/>
                </a:solidFill>
              </a:rPr>
              <a:t> </a:t>
            </a:r>
            <a:r>
              <a:rPr lang="ro-RO" sz="2000" dirty="0"/>
              <a:t>).</a:t>
            </a:r>
          </a:p>
          <a:p>
            <a:endParaRPr lang="ro-RO" dirty="0"/>
          </a:p>
        </p:txBody>
      </p:sp>
      <p:sp>
        <p:nvSpPr>
          <p:cNvPr id="4"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152400" y="2553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304800" y="4077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801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80010"/>
            <a:ext cx="8911687" cy="795647"/>
          </a:xfrm>
          <a:solidFill>
            <a:schemeClr val="accent2">
              <a:lumMod val="20000"/>
              <a:lumOff val="80000"/>
            </a:schemeClr>
          </a:solidFill>
        </p:spPr>
        <p:txBody>
          <a:bodyPr/>
          <a:lstStyle/>
          <a:p>
            <a:pPr algn="ctr"/>
            <a:r>
              <a:rPr lang="ro-RO" b="1" dirty="0">
                <a:solidFill>
                  <a:schemeClr val="accent1">
                    <a:lumMod val="75000"/>
                  </a:schemeClr>
                </a:solidFill>
                <a:latin typeface="Times New Roman" pitchFamily="18" charset="0"/>
                <a:cs typeface="Times New Roman" pitchFamily="18" charset="0"/>
              </a:rPr>
              <a:t>Activități extrașcolare</a:t>
            </a:r>
            <a:endParaRPr lang="ro-RO" b="1" dirty="0">
              <a:solidFill>
                <a:schemeClr val="accent1">
                  <a:lumMod val="75000"/>
                </a:schemeClr>
              </a:solidFill>
            </a:endParaRPr>
          </a:p>
        </p:txBody>
      </p:sp>
      <p:sp>
        <p:nvSpPr>
          <p:cNvPr id="3" name="Content Placeholder 2"/>
          <p:cNvSpPr>
            <a:spLocks noGrp="1"/>
          </p:cNvSpPr>
          <p:nvPr>
            <p:ph idx="1"/>
          </p:nvPr>
        </p:nvSpPr>
        <p:spPr>
          <a:xfrm>
            <a:off x="1597572" y="1203649"/>
            <a:ext cx="9907040" cy="4821655"/>
          </a:xfrm>
          <a:solidFill>
            <a:schemeClr val="accent2">
              <a:lumMod val="20000"/>
              <a:lumOff val="80000"/>
            </a:schemeClr>
          </a:solidFill>
        </p:spPr>
        <p:txBody>
          <a:bodyPr>
            <a:normAutofit/>
          </a:bodyPr>
          <a:lstStyle/>
          <a:p>
            <a:pPr algn="just"/>
            <a:r>
              <a:rPr lang="ro-RO" sz="2800" dirty="0">
                <a:latin typeface="Times New Roman" pitchFamily="18" charset="0"/>
                <a:cs typeface="Times New Roman" pitchFamily="18" charset="0"/>
              </a:rPr>
              <a:t>Totodată, conform Planului-cadru pentru învățământul primar, gimnazial și liceal, în instituțiile de învățământ primar și secundar se propun activități extrașcolare în dependență de numărul de clase. </a:t>
            </a:r>
          </a:p>
          <a:p>
            <a:pPr algn="just"/>
            <a:r>
              <a:rPr lang="ro-RO" sz="2800" dirty="0">
                <a:latin typeface="Times New Roman" pitchFamily="18" charset="0"/>
                <a:cs typeface="Times New Roman" pitchFamily="18" charset="0"/>
              </a:rPr>
              <a:t>La solicitarea elevilor, cadrele didactice pot organiza activități extrașcolare (cercuri, activități de cercetare) specifice disciplinei Matematică conform </a:t>
            </a:r>
            <a:r>
              <a:rPr lang="ro-RO" sz="2800" i="1" dirty="0">
                <a:latin typeface="Times New Roman" pitchFamily="18" charset="0"/>
                <a:cs typeface="Times New Roman" pitchFamily="18" charset="0"/>
              </a:rPr>
              <a:t>Curriculumului de bază pentru domeniul Știință. Tehnică. Tehnologii. </a:t>
            </a:r>
          </a:p>
          <a:p>
            <a:pPr algn="just">
              <a:buNone/>
            </a:pPr>
            <a:r>
              <a:rPr lang="ro-RO" sz="2800" i="1" dirty="0">
                <a:latin typeface="Times New Roman" pitchFamily="18" charset="0"/>
                <a:cs typeface="Times New Roman" pitchFamily="18" charset="0"/>
              </a:rPr>
              <a:t>	</a:t>
            </a:r>
            <a:r>
              <a:rPr lang="ro-RO" sz="2800" u="sng" dirty="0">
                <a:latin typeface="Times New Roman" pitchFamily="18" charset="0"/>
                <a:cs typeface="Times New Roman" pitchFamily="18" charset="0"/>
                <a:hlinkClick r:id="rId2"/>
              </a:rPr>
              <a:t>https://mecc.gov.md/sites/default/files/curriculum_stiinta_tehnica_tehnologii.pdf</a:t>
            </a:r>
            <a:r>
              <a:rPr lang="ru-RU" sz="2800" dirty="0">
                <a:latin typeface="Times New Roman" pitchFamily="18" charset="0"/>
                <a:cs typeface="Times New Roman" pitchFamily="18" charset="0"/>
              </a:rPr>
              <a:t> </a:t>
            </a:r>
            <a:endParaRPr lang="ro-RO" sz="2800" dirty="0">
              <a:latin typeface="Times New Roman" pitchFamily="18" charset="0"/>
              <a:cs typeface="Times New Roman" pitchFamily="18" charset="0"/>
            </a:endParaRPr>
          </a:p>
          <a:p>
            <a:pPr algn="just"/>
            <a:endParaRPr lang="ro-RO" sz="2800" dirty="0">
              <a:latin typeface="Times New Roman" pitchFamily="18" charset="0"/>
              <a:cs typeface="Times New Roman" pitchFamily="18" charset="0"/>
            </a:endParaRPr>
          </a:p>
          <a:p>
            <a:pPr algn="just"/>
            <a:endParaRPr lang="ro-RO" sz="2800" dirty="0">
              <a:latin typeface="Times New Roman" pitchFamily="18" charset="0"/>
              <a:cs typeface="Times New Roman" pitchFamily="18" charset="0"/>
            </a:endParaRPr>
          </a:p>
        </p:txBody>
      </p:sp>
    </p:spTree>
    <p:extLst>
      <p:ext uri="{BB962C8B-B14F-4D97-AF65-F5344CB8AC3E}">
        <p14:creationId xmlns:p14="http://schemas.microsoft.com/office/powerpoint/2010/main" val="52801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75242" y="2472613"/>
            <a:ext cx="4879910" cy="1334278"/>
          </a:xfrm>
          <a:solidFill>
            <a:schemeClr val="accent2">
              <a:lumMod val="20000"/>
              <a:lumOff val="80000"/>
            </a:schemeClr>
          </a:solidFill>
        </p:spPr>
        <p:txBody>
          <a:bodyPr>
            <a:normAutofit/>
          </a:bodyPr>
          <a:lstStyle/>
          <a:p>
            <a:pPr algn="ctr"/>
            <a:r>
              <a:rPr lang="ro-RO" sz="4000" b="1" dirty="0">
                <a:solidFill>
                  <a:srgbClr val="002060"/>
                </a:solidFill>
                <a:latin typeface="Arial" pitchFamily="34" charset="0"/>
              </a:rPr>
              <a:t>Mulţumesc pentru atenţie!</a:t>
            </a:r>
            <a:endParaRPr lang="ro-RO" sz="4000" b="1" dirty="0">
              <a:solidFill>
                <a:srgbClr val="002060"/>
              </a:solidFill>
            </a:endParaRPr>
          </a:p>
        </p:txBody>
      </p:sp>
      <p:pic>
        <p:nvPicPr>
          <p:cNvPr id="5" name="Substituent conținut 4">
            <a:extLst>
              <a:ext uri="{FF2B5EF4-FFF2-40B4-BE49-F238E27FC236}">
                <a16:creationId xmlns:a16="http://schemas.microsoft.com/office/drawing/2014/main" id="{7FE22290-C706-6677-2421-98C28728D3FB}"/>
              </a:ext>
            </a:extLst>
          </p:cNvPr>
          <p:cNvPicPr>
            <a:picLocks noGrp="1" noChangeAspect="1"/>
          </p:cNvPicPr>
          <p:nvPr>
            <p:ph idx="1"/>
          </p:nvPr>
        </p:nvPicPr>
        <p:blipFill>
          <a:blip r:embed="rId2"/>
          <a:stretch>
            <a:fillRect/>
          </a:stretch>
        </p:blipFill>
        <p:spPr>
          <a:xfrm>
            <a:off x="550506" y="242596"/>
            <a:ext cx="6372808" cy="637280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757" y="269546"/>
            <a:ext cx="8053304" cy="753428"/>
          </a:xfrm>
          <a:solidFill>
            <a:schemeClr val="accent2">
              <a:lumMod val="20000"/>
              <a:lumOff val="80000"/>
            </a:schemeClr>
          </a:solidFill>
        </p:spPr>
        <p:txBody>
          <a:bodyPr>
            <a:normAutofit fontScale="90000"/>
          </a:bodyPr>
          <a:lstStyle/>
          <a:p>
            <a:pPr algn="ctr"/>
            <a:r>
              <a:rPr lang="ro-RO" sz="4400" b="1" dirty="0">
                <a:solidFill>
                  <a:schemeClr val="accent1">
                    <a:lumMod val="75000"/>
                  </a:schemeClr>
                </a:solidFill>
                <a:latin typeface="Times New Roman" pitchFamily="18" charset="0"/>
              </a:rPr>
              <a:t>Acte normative</a:t>
            </a:r>
            <a:endParaRPr lang="ro-RO" sz="4400" dirty="0">
              <a:solidFill>
                <a:schemeClr val="accent1">
                  <a:lumMod val="75000"/>
                </a:schemeClr>
              </a:solidFill>
            </a:endParaRPr>
          </a:p>
        </p:txBody>
      </p:sp>
      <p:sp>
        <p:nvSpPr>
          <p:cNvPr id="3" name="Content Placeholder 2"/>
          <p:cNvSpPr>
            <a:spLocks noGrp="1"/>
          </p:cNvSpPr>
          <p:nvPr>
            <p:ph idx="1"/>
          </p:nvPr>
        </p:nvSpPr>
        <p:spPr>
          <a:xfrm>
            <a:off x="1160206" y="1248697"/>
            <a:ext cx="10344406" cy="5110062"/>
          </a:xfrm>
          <a:solidFill>
            <a:schemeClr val="bg1"/>
          </a:solidFill>
        </p:spPr>
        <p:txBody>
          <a:bodyPr>
            <a:normAutofit/>
          </a:bodyPr>
          <a:lstStyle/>
          <a:p>
            <a:pPr lvl="0" algn="just"/>
            <a:r>
              <a:rPr lang="ro-RO" sz="2400" i="1" dirty="0">
                <a:solidFill>
                  <a:srgbClr val="002060"/>
                </a:solidFill>
                <a:latin typeface="Times New Roman" panose="02020603050405020304" pitchFamily="18" charset="0"/>
                <a:cs typeface="Times New Roman" panose="02020603050405020304" pitchFamily="18" charset="0"/>
              </a:rPr>
              <a:t>CODUL EDUCAȚIEI AL REPUBLICII MOLDOVA, aprobat prin Legea nr. 152 din 17.07.2014, cu modiuficările ulterioare;</a:t>
            </a:r>
          </a:p>
          <a:p>
            <a:pPr lvl="0" algn="just"/>
            <a:r>
              <a:rPr lang="ro-RO" sz="2400" i="1" dirty="0">
                <a:solidFill>
                  <a:srgbClr val="002060"/>
                </a:solidFill>
                <a:latin typeface="Times New Roman" panose="02020603050405020304" pitchFamily="18" charset="0"/>
                <a:cs typeface="Times New Roman" panose="02020603050405020304" pitchFamily="18" charset="0"/>
              </a:rPr>
              <a:t>MATEMATICĂ. Învățământul gimnazial. Curriculum pentru clasele V </a:t>
            </a:r>
            <a:r>
              <a:rPr lang="ro-RO" sz="2400" i="1" dirty="0">
                <a:solidFill>
                  <a:srgbClr val="002060"/>
                </a:solidFill>
                <a:latin typeface="Times New Roman" panose="02020603050405020304" pitchFamily="18" charset="0"/>
                <a:cs typeface="Times New Roman" panose="02020603050405020304" pitchFamily="18" charset="0"/>
                <a:sym typeface="Symbol"/>
              </a:rPr>
              <a:t></a:t>
            </a:r>
            <a:r>
              <a:rPr lang="ro-RO" sz="2400" i="1" dirty="0">
                <a:solidFill>
                  <a:srgbClr val="002060"/>
                </a:solidFill>
                <a:latin typeface="Times New Roman" panose="02020603050405020304" pitchFamily="18" charset="0"/>
                <a:cs typeface="Times New Roman" panose="02020603050405020304" pitchFamily="18" charset="0"/>
              </a:rPr>
              <a:t>  IX.</a:t>
            </a:r>
            <a:r>
              <a:rPr lang="ro-RO" sz="2400" dirty="0">
                <a:solidFill>
                  <a:srgbClr val="002060"/>
                </a:solidFill>
                <a:latin typeface="Times New Roman" panose="02020603050405020304" pitchFamily="18" charset="0"/>
                <a:cs typeface="Times New Roman" panose="02020603050405020304" pitchFamily="18" charset="0"/>
              </a:rPr>
              <a:t> Ghidul de implementare a curriculumului. Aprobat prin Ordinul nr. 906 din 17 iulie 2019 al Ministrului Educaţiei, Culturii și Cercetării; </a:t>
            </a:r>
          </a:p>
          <a:p>
            <a:pPr lvl="0" algn="just"/>
            <a:r>
              <a:rPr lang="ro-RO" sz="2400" i="1" dirty="0">
                <a:solidFill>
                  <a:srgbClr val="002060"/>
                </a:solidFill>
                <a:latin typeface="Times New Roman" panose="02020603050405020304" pitchFamily="18" charset="0"/>
                <a:cs typeface="Times New Roman" panose="02020603050405020304" pitchFamily="18" charset="0"/>
              </a:rPr>
              <a:t>MATEMATICĂ. Învățământul liceal. Curriculum pentru clasele X </a:t>
            </a:r>
            <a:r>
              <a:rPr lang="ro-RO" sz="2400" i="1" dirty="0">
                <a:solidFill>
                  <a:srgbClr val="002060"/>
                </a:solidFill>
                <a:latin typeface="Times New Roman" panose="02020603050405020304" pitchFamily="18" charset="0"/>
                <a:cs typeface="Times New Roman" panose="02020603050405020304" pitchFamily="18" charset="0"/>
                <a:sym typeface="Symbol"/>
              </a:rPr>
              <a:t></a:t>
            </a:r>
            <a:r>
              <a:rPr lang="ro-RO" sz="2400" i="1" dirty="0">
                <a:solidFill>
                  <a:srgbClr val="002060"/>
                </a:solidFill>
                <a:latin typeface="Times New Roman" panose="02020603050405020304" pitchFamily="18" charset="0"/>
                <a:cs typeface="Times New Roman" panose="02020603050405020304" pitchFamily="18" charset="0"/>
              </a:rPr>
              <a:t>  XII.</a:t>
            </a:r>
            <a:r>
              <a:rPr lang="ro-RO" sz="2400" dirty="0">
                <a:solidFill>
                  <a:srgbClr val="002060"/>
                </a:solidFill>
                <a:latin typeface="Times New Roman" panose="02020603050405020304" pitchFamily="18" charset="0"/>
                <a:cs typeface="Times New Roman" panose="02020603050405020304" pitchFamily="18" charset="0"/>
              </a:rPr>
              <a:t> Ghidul de implementare a curriculumului. Aprobat prin Ordinul nr. 906 din 17 iulie 2019 al Ministrului Educaţiei, Culturii și Cercetării; </a:t>
            </a: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ro-RO" sz="2400" b="0"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Cadrul de Referință al Curriculumului Național (aprobat la Consiliul Național pentru Curriculum, ord. nr. 1272 din 23 iulie 2025. Se poate de studiat </a:t>
            </a:r>
            <a:r>
              <a:rPr kumimoji="0" lang="ro-RO" sz="2400" b="0" i="0"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hlinkClick r:id="rId2"/>
              </a:rPr>
              <a:t>aici</a:t>
            </a:r>
            <a:r>
              <a:rPr kumimoji="0" lang="ro-RO" sz="2400" b="0" i="0" u="none" strike="noStrike" kern="1200" cap="none" spc="0" normalizeH="0" baseline="0" noProof="0" dirty="0">
                <a:ln>
                  <a:noFill/>
                </a:ln>
                <a:solidFill>
                  <a:prstClr val="black">
                    <a:lumMod val="75000"/>
                    <a:lumOff val="25000"/>
                  </a:prstClr>
                </a:solidFill>
                <a:effectLst/>
                <a:uLnTx/>
                <a:uFillTx/>
                <a:latin typeface="Times New Roman" pitchFamily="18" charset="0"/>
                <a:ea typeface="+mn-ea"/>
                <a:cs typeface="Times New Roman" pitchFamily="18" charset="0"/>
              </a:rPr>
              <a:t>;</a:t>
            </a:r>
          </a:p>
          <a:p>
            <a:pPr lvl="0" algn="just"/>
            <a:endParaRPr lang="ro-RO" dirty="0"/>
          </a:p>
        </p:txBody>
      </p:sp>
    </p:spTree>
    <p:extLst>
      <p:ext uri="{BB962C8B-B14F-4D97-AF65-F5344CB8AC3E}">
        <p14:creationId xmlns:p14="http://schemas.microsoft.com/office/powerpoint/2010/main" val="268573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3625" y="0"/>
            <a:ext cx="5840963" cy="583111"/>
          </a:xfrm>
          <a:solidFill>
            <a:schemeClr val="accent2">
              <a:lumMod val="20000"/>
              <a:lumOff val="80000"/>
            </a:schemeClr>
          </a:solidFill>
        </p:spPr>
        <p:txBody>
          <a:bodyPr>
            <a:normAutofit fontScale="90000"/>
          </a:bodyPr>
          <a:lstStyle/>
          <a:p>
            <a:pPr algn="ctr"/>
            <a:r>
              <a:rPr lang="ro-RO" sz="4400" b="1" dirty="0">
                <a:solidFill>
                  <a:schemeClr val="accent1">
                    <a:lumMod val="75000"/>
                  </a:schemeClr>
                </a:solidFill>
                <a:latin typeface="Times New Roman" pitchFamily="18" charset="0"/>
              </a:rPr>
              <a:t>Acte normative</a:t>
            </a:r>
            <a:endParaRPr lang="ro-RO" sz="4400" dirty="0">
              <a:solidFill>
                <a:schemeClr val="accent1">
                  <a:lumMod val="75000"/>
                </a:schemeClr>
              </a:solidFill>
            </a:endParaRPr>
          </a:p>
        </p:txBody>
      </p:sp>
      <p:sp>
        <p:nvSpPr>
          <p:cNvPr id="3" name="Content Placeholder 2"/>
          <p:cNvSpPr>
            <a:spLocks noGrp="1"/>
          </p:cNvSpPr>
          <p:nvPr>
            <p:ph idx="1"/>
          </p:nvPr>
        </p:nvSpPr>
        <p:spPr>
          <a:xfrm>
            <a:off x="531844" y="732402"/>
            <a:ext cx="11541967" cy="5985639"/>
          </a:xfrm>
          <a:solidFill>
            <a:schemeClr val="bg1"/>
          </a:solidFill>
        </p:spPr>
        <p:txBody>
          <a:bodyPr>
            <a:noAutofit/>
          </a:bodyPr>
          <a:lstStyle/>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Roboto Bold"/>
                <a:cs typeface="Times New Roman" panose="02020603050405020304" pitchFamily="18" charset="0"/>
                <a:sym typeface="Roboto Bold"/>
              </a:rPr>
              <a:t>·</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Planul-cadru</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pentru</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învățământul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primar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gimnazial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şi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liceal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pentru</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anul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studii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5</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6</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ord. MEC nr. </a:t>
            </a:r>
            <a:r>
              <a:rPr lang="ro-RO" sz="2000" b="1" dirty="0">
                <a:solidFill>
                  <a:srgbClr val="241442"/>
                </a:solidFill>
                <a:latin typeface="Times New Roman" panose="02020603050405020304" pitchFamily="18" charset="0"/>
                <a:ea typeface="Roboto Bold"/>
                <a:cs typeface="Times New Roman" panose="02020603050405020304" pitchFamily="18" charset="0"/>
                <a:sym typeface="Roboto Bold"/>
              </a:rPr>
              <a:t>266</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a:t>
            </a:r>
            <a:r>
              <a:rPr lang="ro-RO" sz="2000" b="1" dirty="0">
                <a:solidFill>
                  <a:srgbClr val="241442"/>
                </a:solidFill>
                <a:latin typeface="Times New Roman" panose="02020603050405020304" pitchFamily="18" charset="0"/>
                <a:ea typeface="Roboto Bold"/>
                <a:cs typeface="Times New Roman" panose="02020603050405020304" pitchFamily="18" charset="0"/>
                <a:sym typeface="Roboto Bold"/>
              </a:rPr>
              <a:t>28</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.0</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5</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p>
          <a:p>
            <a:pPr marL="561141" marR="0" lvl="1" indent="-280571" algn="l" defTabSz="914400" rtl="0" eaLnBrk="1" fontAlgn="auto" latinLnBrk="0" hangingPunct="1">
              <a:spcBef>
                <a:spcPts val="0"/>
              </a:spcBef>
              <a:spcAft>
                <a:spcPts val="0"/>
              </a:spcAft>
              <a:buClrTx/>
              <a:buSzTx/>
              <a:buFont typeface="Arial"/>
              <a:buChar char="•"/>
              <a:tabLst/>
              <a:defRPr/>
            </a:pPr>
            <a:r>
              <a:rPr kumimoji="0" lang="ro-RO" sz="20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rPr>
              <a:t>Standardele de eficiență a învățării</a:t>
            </a:r>
            <a:r>
              <a:rPr kumimoji="0" lang="ro-RO"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rPr>
              <a:t>. Aprobat prin ordinul Ministrului Educației nr.1001 din 23.12.2011. </a:t>
            </a:r>
            <a:r>
              <a:rPr kumimoji="0" lang="ro-RO" sz="20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itchFamily="18" charset="0"/>
              </a:rPr>
              <a:t>Lyceum</a:t>
            </a:r>
            <a:r>
              <a:rPr kumimoji="0" lang="ro-RO"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rPr>
              <a:t>, Chișinău, 2012. </a:t>
            </a:r>
          </a:p>
          <a:p>
            <a:pPr marL="561141" marR="0" lvl="1" indent="-280571" algn="l" defTabSz="914400" rtl="0" eaLnBrk="1" fontAlgn="auto" latinLnBrk="0" hangingPunct="1">
              <a:spcBef>
                <a:spcPts val="0"/>
              </a:spcBef>
              <a:spcAft>
                <a:spcPts val="0"/>
              </a:spcAft>
              <a:buClrTx/>
              <a:buSzTx/>
              <a:buFont typeface="Arial"/>
              <a:buChar char="•"/>
              <a:tabLst/>
              <a:defRPr/>
            </a:pPr>
            <a:r>
              <a:rPr kumimoji="0" lang="ro-RO"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rPr>
              <a:t>Referențialul de evaluare a competențelor specifice formate elevilor. Chișinău, 2014.</a:t>
            </a: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Regulamentul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privind</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evaluarea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notarea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rezultatelor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învățării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promovarea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absolvirea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învățământul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primar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şi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secundar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ordinul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MEC nr.70 din 30.01.2020)</a:t>
            </a: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sng"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2" tooltip="https://mecc.gov.md/sites/default/files/ordin_modificare_regulament_evaluare_1.pdf"/>
              </a:rPr>
              <a:t>Ordinul</a:t>
            </a:r>
            <a:r>
              <a:rPr kumimoji="0" lang="en-US" sz="2000" b="1" i="0" u="sng"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2" tooltip="https://mecc.gov.md/sites/default/files/ordin_modificare_regulament_evaluare_1.pdf"/>
              </a:rPr>
              <a:t> MEC nr.666 din 03 </a:t>
            </a:r>
            <a:r>
              <a:rPr kumimoji="0" lang="en-US" sz="2000" b="1" i="0" u="sng"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2" tooltip="https://mecc.gov.md/sites/default/files/ordin_modificare_regulament_evaluare_1.pdf"/>
              </a:rPr>
              <a:t>mai</a:t>
            </a:r>
            <a:r>
              <a:rPr kumimoji="0" lang="en-US" sz="2000" b="1" i="0" u="sng"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2" tooltip="https://mecc.gov.md/sites/default/files/ordin_modificare_regulament_evaluare_1.pdf"/>
              </a:rPr>
              <a:t> 2024</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Cu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privire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la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completarea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Regulamentului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privind</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evaluarea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notarea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rezultatelor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învățării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promovarea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absolvirea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învățământul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primar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secundar</a:t>
            </a:r>
            <a:endPar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sng"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3" tooltip="https://mecc.gov.md/sites/default/files/ordin_aprobare_modele_pld.pdf"/>
              </a:rPr>
              <a:t>Ordinul</a:t>
            </a:r>
            <a:r>
              <a:rPr kumimoji="0" lang="en-US" sz="2000" b="1" i="0" u="sng"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3" tooltip="https://mecc.gov.md/sites/default/files/ordin_aprobare_modele_pld.pdf"/>
              </a:rPr>
              <a:t> MEC nr. 496/2024</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cu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privire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la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modelelor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proiecte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didactice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lungă</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durată</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16.04.2024</a:t>
            </a:r>
            <a:endPar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280570" marR="0" lvl="1" indent="0" algn="l" defTabSz="914400" rtl="0" eaLnBrk="1" fontAlgn="auto" latinLnBrk="0" hangingPunct="1">
              <a:spcBef>
                <a:spcPts val="0"/>
              </a:spcBef>
              <a:spcAft>
                <a:spcPts val="0"/>
              </a:spcAft>
              <a:buClrTx/>
              <a:buSzTx/>
              <a:buNone/>
              <a:tabLst/>
              <a:defRPr/>
            </a:pP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4"/>
              </a:rPr>
              <a:t>                  </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4"/>
              </a:rPr>
              <a:t>https://mec.gov.md/ro/content/proiecte-didactice-de-lunga-durata</a:t>
            </a:r>
            <a:endPar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Standardele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dotare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minimă</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cabinetelor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studiu</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la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disciplinele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școlare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instituţiile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învăţământ</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general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modificate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ordinul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MEC nr.419 din 29.04.2020) </a:t>
            </a: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Regulamentul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atestare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cadrelor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didactice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instituțiile</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învățământ</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general,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profesional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tehnic</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cadrul</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structurilor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asistență</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psihopedagogică</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ord. MEC nr.1091 din 07.10.2020</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este </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hlinkClick r:id="rId5"/>
              </a:rPr>
              <a:t>aici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p>
          <a:p>
            <a:pPr marL="561141" marR="0" lvl="1" indent="-280571" algn="l" defTabSz="914400" rtl="0" eaLnBrk="1" fontAlgn="auto" latinLnBrk="0" hangingPunct="1">
              <a:spcBef>
                <a:spcPts val="0"/>
              </a:spcBef>
              <a:spcAft>
                <a:spcPts val="0"/>
              </a:spcAft>
              <a:buClrTx/>
              <a:buSzTx/>
              <a:buFont typeface="Arial"/>
              <a:buChar char="•"/>
              <a:tabLst/>
              <a:defRPr/>
            </a:pP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Instrucțiuni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privind</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completarea</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catalogului</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școlar</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a.s.</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5</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6</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000" b="1"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Ordin</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nr.</a:t>
            </a:r>
            <a:r>
              <a:rPr lang="ro-RO" sz="2000" b="1" dirty="0">
                <a:solidFill>
                  <a:srgbClr val="241442"/>
                </a:solidFill>
                <a:latin typeface="Times New Roman" panose="02020603050405020304" pitchFamily="18" charset="0"/>
                <a:ea typeface="Roboto Bold"/>
                <a:cs typeface="Times New Roman" panose="02020603050405020304" pitchFamily="18" charset="0"/>
                <a:sym typeface="Roboto Bold"/>
              </a:rPr>
              <a:t>255</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_</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26</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.0</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.202</a:t>
            </a:r>
            <a:r>
              <a:rPr kumimoji="0" lang="ro-RO"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5</a:t>
            </a:r>
            <a:r>
              <a:rPr kumimoji="0" lang="en-US" sz="20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t>
            </a:r>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51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0787" y="-27992"/>
            <a:ext cx="6531396" cy="586219"/>
          </a:xfrm>
          <a:solidFill>
            <a:schemeClr val="accent2">
              <a:lumMod val="20000"/>
              <a:lumOff val="80000"/>
            </a:schemeClr>
          </a:solidFill>
        </p:spPr>
        <p:txBody>
          <a:bodyPr>
            <a:normAutofit fontScale="90000"/>
          </a:bodyPr>
          <a:lstStyle/>
          <a:p>
            <a:pPr algn="ctr"/>
            <a:r>
              <a:rPr lang="ro-RO" sz="4000" b="1" dirty="0">
                <a:solidFill>
                  <a:schemeClr val="accent1">
                    <a:lumMod val="75000"/>
                  </a:schemeClr>
                </a:solidFill>
                <a:latin typeface="Times New Roman" pitchFamily="18" charset="0"/>
              </a:rPr>
              <a:t>Acte normative</a:t>
            </a:r>
            <a:endParaRPr lang="ro-RO" sz="4000" dirty="0">
              <a:solidFill>
                <a:schemeClr val="accent1">
                  <a:lumMod val="75000"/>
                </a:schemeClr>
              </a:solidFill>
            </a:endParaRPr>
          </a:p>
        </p:txBody>
      </p:sp>
      <p:sp>
        <p:nvSpPr>
          <p:cNvPr id="7" name="TextBox 6">
            <a:extLst>
              <a:ext uri="{FF2B5EF4-FFF2-40B4-BE49-F238E27FC236}">
                <a16:creationId xmlns:a16="http://schemas.microsoft.com/office/drawing/2014/main" id="{3C1F5050-0D8A-888F-7073-70E82C8E695C}"/>
              </a:ext>
            </a:extLst>
          </p:cNvPr>
          <p:cNvSpPr txBox="1"/>
          <p:nvPr/>
        </p:nvSpPr>
        <p:spPr>
          <a:xfrm>
            <a:off x="544285" y="632872"/>
            <a:ext cx="11380237" cy="6073586"/>
          </a:xfrm>
          <a:prstGeom prst="rect">
            <a:avLst/>
          </a:prstGeom>
          <a:solidFill>
            <a:schemeClr val="bg1"/>
          </a:solidFill>
        </p:spPr>
        <p:txBody>
          <a:bodyPr wrap="square">
            <a:spAutoFit/>
          </a:bodyPr>
          <a:lstStyle/>
          <a:p>
            <a:pPr marL="575221" marR="0" lvl="1" indent="-287610" algn="just" defTabSz="914400" rtl="0" eaLnBrk="1" fontAlgn="auto" latinLnBrk="0" hangingPunct="1">
              <a:spcBef>
                <a:spcPts val="0"/>
              </a:spcBef>
              <a:spcAft>
                <a:spcPts val="0"/>
              </a:spcAft>
              <a:buClrTx/>
              <a:buSzTx/>
              <a:buFont typeface="Arial"/>
              <a:buChar char="•"/>
              <a:tabLst/>
              <a:defRPr/>
            </a:pP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Regulamentul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privind</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organizarea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desfășurarea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olimpiadelor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concursurilor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școlare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naționale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internaționale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ord. MEC nr. 320 din 15.05.2023)</a:t>
            </a: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287611" marR="0" lvl="1" algn="just" defTabSz="914400" rtl="0" eaLnBrk="1" fontAlgn="auto" latinLnBrk="0" hangingPunct="1">
              <a:spcBef>
                <a:spcPts val="0"/>
              </a:spcBef>
              <a:spcAft>
                <a:spcPts val="0"/>
              </a:spcAft>
              <a:buClrTx/>
              <a:buSzTx/>
              <a:tabLst/>
              <a:defRPr/>
            </a:pPr>
            <a:endPar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75221" marR="0" lvl="1" indent="-287610" algn="just" defTabSz="914400" rtl="0" eaLnBrk="1" fontAlgn="auto" latinLnBrk="0" hangingPunct="1">
              <a:spcBef>
                <a:spcPts val="0"/>
              </a:spcBef>
              <a:spcAft>
                <a:spcPts val="0"/>
              </a:spcAft>
              <a:buClrTx/>
              <a:buSzTx/>
              <a:buFont typeface="Arial"/>
              <a:buChar char="•"/>
              <a:tabLst/>
              <a:defRPr/>
            </a:pP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Normele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metodologice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pentru</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aplicarea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utilizarea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manualelor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școlare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anul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studii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2023-2024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ord. MEC nr. 275 din 20.04.2023)</a:t>
            </a: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287611" marR="0" lvl="1" algn="just" defTabSz="914400" rtl="0" eaLnBrk="1" fontAlgn="auto" latinLnBrk="0" hangingPunct="1">
              <a:spcBef>
                <a:spcPts val="0"/>
              </a:spcBef>
              <a:spcAft>
                <a:spcPts val="0"/>
              </a:spcAft>
              <a:buClrTx/>
              <a:buSzTx/>
              <a:tabLst/>
              <a:defRPr/>
            </a:pPr>
            <a:endPar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75221" marR="0" lvl="1" indent="-287610" algn="just" defTabSz="914400" rtl="0" eaLnBrk="1" fontAlgn="auto" latinLnBrk="0" hangingPunct="1">
              <a:spcBef>
                <a:spcPts val="0"/>
              </a:spcBef>
              <a:spcAft>
                <a:spcPts val="0"/>
              </a:spcAft>
              <a:buClrTx/>
              <a:buSzTx/>
              <a:buFont typeface="Arial"/>
              <a:buChar char="•"/>
              <a:tabLst/>
              <a:defRPr/>
            </a:pP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Ghidul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metodologic</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pentru</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evaluarea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inițială</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continuă</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finală</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competențelor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elevilor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învățământul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primar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gimnazial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liceal</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ediția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2023)</a:t>
            </a: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75221" marR="0" lvl="1" indent="-287610" algn="just" defTabSz="914400" rtl="0" eaLnBrk="1" fontAlgn="auto" latinLnBrk="0" hangingPunct="1">
              <a:spcBef>
                <a:spcPts val="0"/>
              </a:spcBef>
              <a:spcAft>
                <a:spcPts val="0"/>
              </a:spcAft>
              <a:buClrTx/>
              <a:buSzTx/>
              <a:buFont typeface="Arial"/>
              <a:buChar char="•"/>
              <a:tabLst/>
              <a:defRPr/>
            </a:pP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75221" marR="0" lvl="1" indent="-287610" algn="just" defTabSz="914400" rtl="0" eaLnBrk="1" fontAlgn="auto" latinLnBrk="0" hangingPunct="1">
              <a:spcBef>
                <a:spcPts val="0"/>
              </a:spcBef>
              <a:spcAft>
                <a:spcPts val="0"/>
              </a:spcAft>
              <a:buClrTx/>
              <a:buSzTx/>
              <a:buFont typeface="Arial"/>
              <a:buChar char="•"/>
              <a:tabLst/>
              <a:defRPr/>
            </a:pP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Documentele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de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politici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educaționale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referitoare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la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asigurarea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calității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educației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și</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la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incluziunea</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socială</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elevilor</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cu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cerințe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educaționale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speciale</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aprobat</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a:t>
            </a:r>
            <a:r>
              <a:rPr kumimoji="0" lang="en-US" sz="2400" b="0" i="0" u="none" strike="noStrike" kern="1200" cap="none" spc="0" normalizeH="0" baseline="0" noProof="0" dirty="0" err="1">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prin</a:t>
            </a:r>
            <a:r>
              <a:rPr kumimoji="0" lang="en-US"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ord. MEC nr. 400 din 15.04.2023)</a:t>
            </a: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287611" marR="0" lvl="1" algn="just" defTabSz="914400" rtl="0" eaLnBrk="1" fontAlgn="auto" latinLnBrk="0" hangingPunct="1">
              <a:spcBef>
                <a:spcPts val="0"/>
              </a:spcBef>
              <a:spcAft>
                <a:spcPts val="0"/>
              </a:spcAft>
              <a:buClrTx/>
              <a:buSzTx/>
              <a:tabLst/>
              <a:defRPr/>
            </a:pPr>
            <a:endPar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endParaRPr>
          </a:p>
          <a:p>
            <a:pPr marL="575221" marR="0" lvl="1" indent="-287610" algn="just" defTabSz="914400" rtl="0" eaLnBrk="1" fontAlgn="auto" latinLnBrk="0" hangingPunct="1">
              <a:spcBef>
                <a:spcPts val="0"/>
              </a:spcBef>
              <a:spcAft>
                <a:spcPts val="0"/>
              </a:spcAft>
              <a:buClrTx/>
              <a:buSzTx/>
              <a:buFont typeface="Arial"/>
              <a:buChar char="•"/>
              <a:tabLst/>
              <a:defRPr/>
            </a:pPr>
            <a:r>
              <a:rPr kumimoji="0" lang="ro-RO" sz="2400" b="0"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Instrucțiune privind managementul temelor pentru acasă în învățământul primar, gimnazial și liceal (Ordinul nr. 1249 din 22.08.2018);</a:t>
            </a:r>
          </a:p>
          <a:p>
            <a:pPr marL="575221" marR="0" lvl="1" indent="-287610" algn="just" defTabSz="914400" rtl="0" eaLnBrk="1" fontAlgn="auto" latinLnBrk="0" hangingPunct="1">
              <a:lnSpc>
                <a:spcPts val="3730"/>
              </a:lnSpc>
              <a:spcBef>
                <a:spcPts val="0"/>
              </a:spcBef>
              <a:spcAft>
                <a:spcPts val="0"/>
              </a:spcAft>
              <a:buClrTx/>
              <a:buSzTx/>
              <a:buFont typeface="Arial"/>
              <a:buChar char="•"/>
              <a:tabLst/>
              <a:defRPr/>
            </a:pPr>
            <a:endParaRPr kumimoji="0" lang="en-US" sz="2664" b="0" i="0" u="none" strike="noStrike" kern="1200" cap="none" spc="0" normalizeH="0" baseline="0" noProof="0" dirty="0">
              <a:ln>
                <a:noFill/>
              </a:ln>
              <a:solidFill>
                <a:srgbClr val="241442"/>
              </a:solidFill>
              <a:effectLst/>
              <a:uLnTx/>
              <a:uFillTx/>
              <a:latin typeface="Roboto Bold"/>
              <a:ea typeface="Roboto Bold"/>
              <a:cs typeface="Roboto Bold"/>
              <a:sym typeface="Roboto Bold"/>
            </a:endParaRPr>
          </a:p>
        </p:txBody>
      </p:sp>
    </p:spTree>
    <p:extLst>
      <p:ext uri="{BB962C8B-B14F-4D97-AF65-F5344CB8AC3E}">
        <p14:creationId xmlns:p14="http://schemas.microsoft.com/office/powerpoint/2010/main" val="391463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5086" y="168165"/>
            <a:ext cx="6447420" cy="662152"/>
          </a:xfrm>
          <a:solidFill>
            <a:schemeClr val="accent2">
              <a:lumMod val="20000"/>
              <a:lumOff val="80000"/>
            </a:schemeClr>
          </a:solidFill>
        </p:spPr>
        <p:txBody>
          <a:bodyPr>
            <a:normAutofit/>
          </a:bodyPr>
          <a:lstStyle/>
          <a:p>
            <a:pPr algn="ctr"/>
            <a:r>
              <a:rPr lang="ro-RO" b="1" dirty="0">
                <a:solidFill>
                  <a:schemeClr val="accent1">
                    <a:lumMod val="75000"/>
                  </a:schemeClr>
                </a:solidFill>
                <a:latin typeface="Times New Roman" pitchFamily="18" charset="0"/>
              </a:rPr>
              <a:t>Acte normative</a:t>
            </a:r>
            <a:endParaRPr lang="ro-RO" dirty="0">
              <a:solidFill>
                <a:schemeClr val="accent1">
                  <a:lumMod val="75000"/>
                </a:schemeClr>
              </a:solidFill>
            </a:endParaRPr>
          </a:p>
        </p:txBody>
      </p:sp>
      <p:sp>
        <p:nvSpPr>
          <p:cNvPr id="3" name="Содержимое 2"/>
          <p:cNvSpPr>
            <a:spLocks noGrp="1"/>
          </p:cNvSpPr>
          <p:nvPr>
            <p:ph idx="1"/>
          </p:nvPr>
        </p:nvSpPr>
        <p:spPr>
          <a:xfrm>
            <a:off x="998374" y="1486517"/>
            <a:ext cx="11193625" cy="4074528"/>
          </a:xfrm>
          <a:solidFill>
            <a:schemeClr val="bg1"/>
          </a:solidFill>
        </p:spPr>
        <p:txBody>
          <a:bodyPr>
            <a:normAutofit/>
          </a:bodyPr>
          <a:lstStyle/>
          <a:p>
            <a:pPr algn="just"/>
            <a:r>
              <a:rPr lang="ro-RO" sz="2400" dirty="0">
                <a:latin typeface="Times New Roman" pitchFamily="18" charset="0"/>
                <a:cs typeface="Times New Roman" pitchFamily="18" charset="0"/>
              </a:rPr>
              <a:t>Standarde de competențe profesionale ale cadrelor didactice din învățământul general (aprobate la 03 iulie 2018)</a:t>
            </a:r>
            <a:r>
              <a:rPr lang="ro-MD" sz="2400" dirty="0">
                <a:latin typeface="Times New Roman" pitchFamily="18" charset="0"/>
                <a:cs typeface="Times New Roman" pitchFamily="18" charset="0"/>
              </a:rPr>
              <a:t>;</a:t>
            </a:r>
            <a:r>
              <a:rPr lang="ro-RO" sz="2400" dirty="0">
                <a:latin typeface="Times New Roman" pitchFamily="18" charset="0"/>
                <a:cs typeface="Times New Roman" pitchFamily="18" charset="0"/>
              </a:rPr>
              <a:t> (suplimentar este </a:t>
            </a:r>
            <a:r>
              <a:rPr lang="ro-MD" sz="2400" i="1" dirty="0">
                <a:latin typeface="Times New Roman" panose="02020603050405020304" pitchFamily="18" charset="0"/>
                <a:cs typeface="Times New Roman" panose="02020603050405020304" pitchFamily="18" charset="0"/>
              </a:rPr>
              <a:t>Suport didactic pentru facilitarea implementării Standardelor de competențe profesionale ale cadrelor didactice din învățământul general (</a:t>
            </a:r>
            <a:r>
              <a:rPr lang="ro-MD" sz="2400" i="1" dirty="0" err="1">
                <a:latin typeface="Times New Roman" panose="02020603050405020304" pitchFamily="18" charset="0"/>
                <a:cs typeface="Times New Roman" panose="02020603050405020304" pitchFamily="18" charset="0"/>
              </a:rPr>
              <a:t>ro</a:t>
            </a:r>
            <a:r>
              <a:rPr lang="ro-MD" sz="2400" i="1" dirty="0">
                <a:latin typeface="Times New Roman" panose="02020603050405020304" pitchFamily="18" charset="0"/>
                <a:cs typeface="Times New Roman" panose="02020603050405020304" pitchFamily="18" charset="0"/>
              </a:rPr>
              <a:t>/ </a:t>
            </a:r>
            <a:r>
              <a:rPr lang="ro-MD" sz="2400" i="1" dirty="0" err="1">
                <a:latin typeface="Times New Roman" panose="02020603050405020304" pitchFamily="18" charset="0"/>
                <a:cs typeface="Times New Roman" panose="02020603050405020304" pitchFamily="18" charset="0"/>
              </a:rPr>
              <a:t>ru</a:t>
            </a:r>
            <a:r>
              <a:rPr lang="ro-MD" sz="2400" i="1" dirty="0">
                <a:latin typeface="Times New Roman" panose="02020603050405020304" pitchFamily="18" charset="0"/>
                <a:cs typeface="Times New Roman" panose="02020603050405020304" pitchFamily="18" charset="0"/>
              </a:rPr>
              <a:t>) – </a:t>
            </a:r>
            <a:r>
              <a:rPr lang="ro-MD" sz="2400" i="1" dirty="0">
                <a:solidFill>
                  <a:srgbClr val="FF0000"/>
                </a:solidFill>
                <a:latin typeface="Times New Roman" panose="02020603050405020304" pitchFamily="18" charset="0"/>
                <a:cs typeface="Times New Roman" panose="02020603050405020304" pitchFamily="18" charset="0"/>
              </a:rPr>
              <a:t>Resurse pentru cadre didactice</a:t>
            </a:r>
            <a:r>
              <a:rPr lang="ro-R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ro-RO" sz="2400" dirty="0">
                <a:latin typeface="Times New Roman" pitchFamily="18" charset="0"/>
                <a:cs typeface="Times New Roman" pitchFamily="18" charset="0"/>
              </a:rPr>
              <a:t>Regulamentul-tip de organizare și funcționare a instituțiilor de învățământ primar și secundar, ciclul I și II, aprobat prin ordinul nr. 235 din 25 martie 2016;</a:t>
            </a:r>
            <a:endParaRPr lang="en-US" sz="2400" dirty="0">
              <a:latin typeface="Times New Roman" pitchFamily="18" charset="0"/>
              <a:cs typeface="Times New Roman" pitchFamily="18" charset="0"/>
            </a:endParaRPr>
          </a:p>
          <a:p>
            <a:pPr algn="just"/>
            <a:r>
              <a:rPr lang="ro-RO" sz="2400" dirty="0">
                <a:latin typeface="Times New Roman" pitchFamily="18" charset="0"/>
                <a:cs typeface="Times New Roman" pitchFamily="18" charset="0"/>
              </a:rPr>
              <a:t>Metodologia de evaluare a instituțiilor de învățământ general, aprobată prin ordinul nr. 581 din 26.06.2020;</a:t>
            </a:r>
            <a:endParaRPr lang="ro-RO" dirty="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CC081B8-11FC-D499-5580-1F230FFF7C73}"/>
              </a:ext>
            </a:extLst>
          </p:cNvPr>
          <p:cNvSpPr>
            <a:spLocks noGrp="1"/>
          </p:cNvSpPr>
          <p:nvPr>
            <p:ph type="title"/>
          </p:nvPr>
        </p:nvSpPr>
        <p:spPr>
          <a:xfrm>
            <a:off x="2271251" y="486458"/>
            <a:ext cx="8672051" cy="735852"/>
          </a:xfrm>
          <a:solidFill>
            <a:schemeClr val="accent2">
              <a:lumMod val="20000"/>
              <a:lumOff val="80000"/>
            </a:schemeClr>
          </a:solidFill>
        </p:spPr>
        <p:txBody>
          <a:bodyPr>
            <a:normAutofit fontScale="90000"/>
          </a:bodyPr>
          <a:lstStyle/>
          <a:p>
            <a:pPr algn="ctr"/>
            <a:r>
              <a:rPr lang="ro-RO" b="1" dirty="0">
                <a:latin typeface="Times New Roman" panose="02020603050405020304" pitchFamily="18" charset="0"/>
                <a:cs typeface="Times New Roman" panose="02020603050405020304" pitchFamily="18" charset="0"/>
              </a:rPr>
              <a:t>Reperele metodologice la Matematică sunt </a:t>
            </a:r>
            <a:r>
              <a:rPr lang="ro-RO" b="1" dirty="0">
                <a:latin typeface="Times New Roman" panose="02020603050405020304" pitchFamily="18" charset="0"/>
                <a:cs typeface="Times New Roman" panose="02020603050405020304" pitchFamily="18" charset="0"/>
                <a:hlinkClick r:id="rId2"/>
              </a:rPr>
              <a:t>aici</a:t>
            </a:r>
            <a:endParaRPr lang="ru-MD"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5E53069-3EFE-EA3A-09D6-BFF2BBB0AE2E}"/>
              </a:ext>
            </a:extLst>
          </p:cNvPr>
          <p:cNvSpPr>
            <a:spLocks noGrp="1"/>
          </p:cNvSpPr>
          <p:nvPr>
            <p:ph idx="4294967295"/>
          </p:nvPr>
        </p:nvSpPr>
        <p:spPr>
          <a:xfrm>
            <a:off x="1813820" y="1475067"/>
            <a:ext cx="9586912" cy="4643437"/>
          </a:xfrm>
          <a:solidFill>
            <a:schemeClr val="bg1"/>
          </a:solidFill>
        </p:spPr>
        <p:txBody>
          <a:bodyPr>
            <a:normAutofit/>
          </a:bodyPr>
          <a:lstStyle/>
          <a:p>
            <a:pPr marL="0" marR="0" lvl="0" indent="0" algn="just" defTabSz="914400" rtl="0" eaLnBrk="1" fontAlgn="auto" latinLnBrk="0" hangingPunct="1">
              <a:lnSpc>
                <a:spcPts val="3730"/>
              </a:lnSpc>
              <a:spcBef>
                <a:spcPts val="0"/>
              </a:spcBef>
              <a:spcAft>
                <a:spcPts val="0"/>
              </a:spcAft>
              <a:buClrTx/>
              <a:buSzTx/>
              <a:buFontTx/>
              <a:buNone/>
              <a:tabLst/>
              <a:defRPr/>
            </a:pP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Aceste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reglementări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documente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sunt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esențiale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pentru</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asigurarea</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unui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cadru</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educațional</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coerent</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de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calitate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contribuind</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la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dezvoltarea</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competențelor</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necesare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pentru</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viitorul</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elevilor</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la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pregătirea</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acestora</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pentru</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provocările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societății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moderne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În</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plus,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stabilesc</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standardele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procedurile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care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trebuie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urmate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de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către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cadrele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didactice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instituțiile</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de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învățământ</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pentru</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asigura</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un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proces</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educațional</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echitabil</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și</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 </a:t>
            </a:r>
            <a:r>
              <a:rPr kumimoji="0" lang="en-US" sz="2664" b="0" i="1" u="none" strike="noStrike" kern="1200" cap="none" spc="0" normalizeH="0" baseline="0" noProof="0" dirty="0" err="1">
                <a:ln>
                  <a:noFill/>
                </a:ln>
                <a:solidFill>
                  <a:srgbClr val="241442"/>
                </a:solidFill>
                <a:effectLst/>
                <a:uLnTx/>
                <a:uFillTx/>
                <a:latin typeface="Roboto Bold"/>
                <a:ea typeface="Roboto Bold"/>
                <a:cs typeface="Roboto Bold"/>
                <a:sym typeface="Roboto Bold"/>
              </a:rPr>
              <a:t>eficient</a:t>
            </a:r>
            <a:r>
              <a:rPr kumimoji="0" lang="en-US" sz="2664" b="0" i="1" u="none" strike="noStrike" kern="1200" cap="none" spc="0" normalizeH="0" baseline="0" noProof="0" dirty="0">
                <a:ln>
                  <a:noFill/>
                </a:ln>
                <a:solidFill>
                  <a:srgbClr val="241442"/>
                </a:solidFill>
                <a:effectLst/>
                <a:uLnTx/>
                <a:uFillTx/>
                <a:latin typeface="Roboto Bold"/>
                <a:ea typeface="Roboto Bold"/>
                <a:cs typeface="Roboto Bold"/>
                <a:sym typeface="Roboto Bold"/>
              </a:rPr>
              <a:t>.</a:t>
            </a:r>
          </a:p>
          <a:p>
            <a:endParaRPr lang="ru-MD" dirty="0"/>
          </a:p>
        </p:txBody>
      </p:sp>
    </p:spTree>
    <p:extLst>
      <p:ext uri="{BB962C8B-B14F-4D97-AF65-F5344CB8AC3E}">
        <p14:creationId xmlns:p14="http://schemas.microsoft.com/office/powerpoint/2010/main" val="3642043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718" y="202163"/>
            <a:ext cx="8911687" cy="662152"/>
          </a:xfrm>
          <a:solidFill>
            <a:schemeClr val="accent2">
              <a:lumMod val="20000"/>
              <a:lumOff val="80000"/>
            </a:schemeClr>
          </a:solidFill>
        </p:spPr>
        <p:txBody>
          <a:bodyPr>
            <a:normAutofit/>
          </a:bodyPr>
          <a:lstStyle/>
          <a:p>
            <a:pPr algn="ctr"/>
            <a:r>
              <a:rPr lang="ro-RO" b="1" dirty="0">
                <a:solidFill>
                  <a:schemeClr val="accent1">
                    <a:lumMod val="50000"/>
                  </a:schemeClr>
                </a:solidFill>
                <a:latin typeface="Times New Roman" pitchFamily="18" charset="0"/>
                <a:cs typeface="Times New Roman" pitchFamily="18" charset="0"/>
              </a:rPr>
              <a:t>MATEMATICA  ÎN  PLANUL - CADRU</a:t>
            </a:r>
            <a:endParaRPr lang="ro-RO" dirty="0"/>
          </a:p>
        </p:txBody>
      </p:sp>
      <p:sp>
        <p:nvSpPr>
          <p:cNvPr id="3" name="Content Placeholder 2"/>
          <p:cNvSpPr>
            <a:spLocks noGrp="1"/>
          </p:cNvSpPr>
          <p:nvPr>
            <p:ph idx="1"/>
          </p:nvPr>
        </p:nvSpPr>
        <p:spPr>
          <a:xfrm>
            <a:off x="1534511" y="1030013"/>
            <a:ext cx="10156746" cy="5258819"/>
          </a:xfrm>
          <a:solidFill>
            <a:schemeClr val="accent2">
              <a:lumMod val="20000"/>
              <a:lumOff val="80000"/>
            </a:schemeClr>
          </a:solidFill>
        </p:spPr>
        <p:txBody>
          <a:bodyPr>
            <a:normAutofit fontScale="85000" lnSpcReduction="10000"/>
          </a:bodyPr>
          <a:lstStyle/>
          <a:p>
            <a:pPr algn="just"/>
            <a:r>
              <a:rPr lang="ro-RO" sz="3600" dirty="0">
                <a:latin typeface="Times New Roman" panose="02020603050405020304" pitchFamily="18" charset="0"/>
                <a:cs typeface="Times New Roman" panose="02020603050405020304" pitchFamily="18" charset="0"/>
              </a:rPr>
              <a:t>Învățământul gimnazial – câte 4 ore / săptămână;</a:t>
            </a:r>
          </a:p>
          <a:p>
            <a:pPr algn="just"/>
            <a:r>
              <a:rPr lang="ro-RO" sz="3600" dirty="0">
                <a:latin typeface="Times New Roman" panose="02020603050405020304" pitchFamily="18" charset="0"/>
                <a:cs typeface="Times New Roman" panose="02020603050405020304" pitchFamily="18" charset="0"/>
              </a:rPr>
              <a:t>Învățământul liceal – avem mai multe modele, conform </a:t>
            </a:r>
            <a:r>
              <a:rPr lang="ro-RO" sz="3600" i="1" dirty="0">
                <a:latin typeface="Times New Roman" panose="02020603050405020304" pitchFamily="18" charset="0"/>
                <a:cs typeface="Times New Roman" panose="02020603050405020304" pitchFamily="18" charset="0"/>
              </a:rPr>
              <a:t>Planului-cadru pentru învățământul primar, gimnazial şi liceal, anul școlar 2025-2026</a:t>
            </a:r>
            <a:r>
              <a:rPr lang="ro-RO" sz="3600" dirty="0">
                <a:latin typeface="Times New Roman" panose="02020603050405020304" pitchFamily="18" charset="0"/>
                <a:cs typeface="Times New Roman" panose="02020603050405020304" pitchFamily="18" charset="0"/>
              </a:rPr>
              <a:t>, aprobat prin </a:t>
            </a:r>
            <a:r>
              <a:rPr kumimoji="0" lang="en-US"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ord. MEC nr. </a:t>
            </a:r>
            <a:r>
              <a:rPr lang="ro-RO" sz="3600" b="1" dirty="0">
                <a:solidFill>
                  <a:srgbClr val="241442"/>
                </a:solidFill>
                <a:latin typeface="Times New Roman" panose="02020603050405020304" pitchFamily="18" charset="0"/>
                <a:ea typeface="Roboto Bold"/>
                <a:cs typeface="Times New Roman" panose="02020603050405020304" pitchFamily="18" charset="0"/>
                <a:sym typeface="Roboto Bold"/>
              </a:rPr>
              <a:t>266</a:t>
            </a:r>
            <a:r>
              <a:rPr kumimoji="0" lang="en-US"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 din </a:t>
            </a:r>
            <a:r>
              <a:rPr lang="ro-RO" sz="3600" b="1" dirty="0">
                <a:solidFill>
                  <a:srgbClr val="241442"/>
                </a:solidFill>
                <a:latin typeface="Times New Roman" panose="02020603050405020304" pitchFamily="18" charset="0"/>
                <a:ea typeface="Roboto Bold"/>
                <a:cs typeface="Times New Roman" panose="02020603050405020304" pitchFamily="18" charset="0"/>
                <a:sym typeface="Roboto Bold"/>
              </a:rPr>
              <a:t>28</a:t>
            </a:r>
            <a:r>
              <a:rPr kumimoji="0" lang="en-US"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.0</a:t>
            </a:r>
            <a:r>
              <a:rPr kumimoji="0" lang="ro-RO"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a:t>
            </a:r>
            <a:r>
              <a:rPr kumimoji="0" lang="en-US"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.202</a:t>
            </a:r>
            <a:r>
              <a:rPr kumimoji="0" lang="ro-RO" sz="3600" b="1" i="0" u="none" strike="noStrike" kern="1200" cap="none" spc="0" normalizeH="0" baseline="0" noProof="0" dirty="0">
                <a:ln>
                  <a:noFill/>
                </a:ln>
                <a:solidFill>
                  <a:srgbClr val="241442"/>
                </a:solidFill>
                <a:effectLst/>
                <a:uLnTx/>
                <a:uFillTx/>
                <a:latin typeface="Times New Roman" panose="02020603050405020304" pitchFamily="18" charset="0"/>
                <a:ea typeface="Roboto Bold"/>
                <a:cs typeface="Times New Roman" panose="02020603050405020304" pitchFamily="18" charset="0"/>
                <a:sym typeface="Roboto Bold"/>
              </a:rPr>
              <a:t>5</a:t>
            </a:r>
            <a:r>
              <a:rPr lang="ro-RO" sz="3600" dirty="0">
                <a:latin typeface="Times New Roman" panose="02020603050405020304" pitchFamily="18" charset="0"/>
                <a:cs typeface="Times New Roman" panose="02020603050405020304" pitchFamily="18" charset="0"/>
              </a:rPr>
              <a:t>;</a:t>
            </a:r>
          </a:p>
          <a:p>
            <a:pPr algn="just"/>
            <a:r>
              <a:rPr lang="ro-RO" sz="3600" dirty="0">
                <a:latin typeface="Times New Roman" panose="02020603050405020304" pitchFamily="18" charset="0"/>
                <a:cs typeface="Times New Roman" panose="02020603050405020304" pitchFamily="18" charset="0"/>
                <a:hlinkClick r:id="rId2"/>
              </a:rPr>
              <a:t>https://mec.gov.md/sites/default/files/23_04_plan-cadru_ordin_.pdf</a:t>
            </a:r>
            <a:endParaRPr lang="ro-RO" sz="3600" dirty="0">
              <a:latin typeface="Times New Roman" panose="02020603050405020304" pitchFamily="18" charset="0"/>
              <a:cs typeface="Times New Roman" panose="02020603050405020304" pitchFamily="18" charset="0"/>
            </a:endParaRPr>
          </a:p>
          <a:p>
            <a:pPr algn="just"/>
            <a:r>
              <a:rPr lang="ro-RO" sz="3600" dirty="0">
                <a:latin typeface="Times New Roman" panose="02020603050405020304" pitchFamily="18" charset="0"/>
                <a:cs typeface="Times New Roman" panose="02020603050405020304" pitchFamily="18" charset="0"/>
              </a:rPr>
              <a:t>Modelul 2,1-2.5: </a:t>
            </a:r>
            <a:r>
              <a:rPr lang="ro-RO" sz="3600" b="1" dirty="0">
                <a:latin typeface="Times New Roman" panose="02020603050405020304" pitchFamily="18" charset="0"/>
                <a:cs typeface="Times New Roman" panose="02020603050405020304" pitchFamily="18" charset="0"/>
              </a:rPr>
              <a:t>profil real </a:t>
            </a:r>
            <a:r>
              <a:rPr lang="ro-RO" sz="3600" dirty="0">
                <a:latin typeface="Times New Roman" panose="02020603050405020304" pitchFamily="18" charset="0"/>
                <a:cs typeface="Times New Roman" panose="02020603050405020304" pitchFamily="18" charset="0"/>
              </a:rPr>
              <a:t>- câte 5 ore / săptămână; </a:t>
            </a:r>
            <a:r>
              <a:rPr lang="ro-RO" sz="3600" b="1" dirty="0">
                <a:latin typeface="Times New Roman" panose="02020603050405020304" pitchFamily="18" charset="0"/>
                <a:cs typeface="Times New Roman" panose="02020603050405020304" pitchFamily="18" charset="0"/>
              </a:rPr>
              <a:t>profilurile: umanist</a:t>
            </a:r>
            <a:r>
              <a:rPr lang="ro-RO" sz="3600" dirty="0">
                <a:latin typeface="Times New Roman" panose="02020603050405020304" pitchFamily="18" charset="0"/>
                <a:cs typeface="Times New Roman" panose="02020603050405020304" pitchFamily="18" charset="0"/>
              </a:rPr>
              <a:t>, </a:t>
            </a:r>
            <a:r>
              <a:rPr lang="ro-RO" sz="3600" b="1" dirty="0">
                <a:latin typeface="Times New Roman" panose="02020603050405020304" pitchFamily="18" charset="0"/>
                <a:cs typeface="Times New Roman" panose="02020603050405020304" pitchFamily="18" charset="0"/>
              </a:rPr>
              <a:t>arte</a:t>
            </a:r>
            <a:r>
              <a:rPr lang="ro-RO" sz="3600" dirty="0">
                <a:latin typeface="Times New Roman" panose="02020603050405020304" pitchFamily="18" charset="0"/>
                <a:cs typeface="Times New Roman" panose="02020603050405020304" pitchFamily="18" charset="0"/>
              </a:rPr>
              <a:t> și </a:t>
            </a:r>
            <a:r>
              <a:rPr lang="ro-RO" sz="3600" b="1" dirty="0">
                <a:latin typeface="Times New Roman" panose="02020603050405020304" pitchFamily="18" charset="0"/>
                <a:cs typeface="Times New Roman" panose="02020603050405020304" pitchFamily="18" charset="0"/>
              </a:rPr>
              <a:t>sport</a:t>
            </a:r>
            <a:r>
              <a:rPr lang="ro-RO" sz="3600" dirty="0">
                <a:latin typeface="Times New Roman" panose="02020603050405020304" pitchFamily="18" charset="0"/>
                <a:cs typeface="Times New Roman" panose="02020603050405020304" pitchFamily="18" charset="0"/>
              </a:rPr>
              <a:t> – câte 3 ore / săptămână. Modelul 2.6-2. 8: profilul general- 4 ore/săptămână; Modelul 2.9- clase bilingve- 5 ore/săptămână.</a:t>
            </a:r>
          </a:p>
          <a:p>
            <a:pPr algn="ctr"/>
            <a:endParaRPr lang="ro-RO" sz="3600" dirty="0"/>
          </a:p>
        </p:txBody>
      </p:sp>
    </p:spTree>
    <p:extLst>
      <p:ext uri="{BB962C8B-B14F-4D97-AF65-F5344CB8AC3E}">
        <p14:creationId xmlns:p14="http://schemas.microsoft.com/office/powerpoint/2010/main" val="2397323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155" y="216979"/>
            <a:ext cx="9785437" cy="773083"/>
          </a:xfrm>
          <a:solidFill>
            <a:schemeClr val="accent2">
              <a:lumMod val="20000"/>
              <a:lumOff val="80000"/>
            </a:schemeClr>
          </a:solidFill>
        </p:spPr>
        <p:txBody>
          <a:bodyPr>
            <a:noAutofit/>
          </a:bodyPr>
          <a:lstStyle/>
          <a:p>
            <a:pPr algn="ctr"/>
            <a:r>
              <a:rPr lang="ro-RO" sz="4000" dirty="0">
                <a:solidFill>
                  <a:schemeClr val="accent1">
                    <a:lumMod val="50000"/>
                  </a:schemeClr>
                </a:solidFill>
                <a:latin typeface="Times New Roman" pitchFamily="18" charset="0"/>
                <a:cs typeface="Times New Roman" pitchFamily="18" charset="0"/>
              </a:rPr>
              <a:t>Manuale școlare în anul de studii 2025–2026</a:t>
            </a:r>
            <a:endParaRPr lang="ro-RO" sz="4000" dirty="0"/>
          </a:p>
        </p:txBody>
      </p:sp>
      <p:sp>
        <p:nvSpPr>
          <p:cNvPr id="3" name="Content Placeholder 2"/>
          <p:cNvSpPr>
            <a:spLocks noGrp="1"/>
          </p:cNvSpPr>
          <p:nvPr>
            <p:ph idx="1"/>
          </p:nvPr>
        </p:nvSpPr>
        <p:spPr>
          <a:xfrm>
            <a:off x="1063690" y="1288642"/>
            <a:ext cx="10954138" cy="4860232"/>
          </a:xfrm>
          <a:solidFill>
            <a:schemeClr val="accent2">
              <a:lumMod val="20000"/>
              <a:lumOff val="80000"/>
            </a:schemeClr>
          </a:solidFill>
        </p:spPr>
        <p:txBody>
          <a:bodyPr>
            <a:noAutofit/>
          </a:bodyPr>
          <a:lstStyle/>
          <a:p>
            <a:pPr algn="just"/>
            <a:r>
              <a:rPr lang="ro-RO" sz="3200" dirty="0">
                <a:latin typeface="Times New Roman" pitchFamily="18" charset="0"/>
                <a:cs typeface="Times New Roman" pitchFamily="18" charset="0"/>
              </a:rPr>
              <a:t>Se vor utiliza manualele conform </a:t>
            </a:r>
            <a:r>
              <a:rPr lang="ro-RO" sz="3200" dirty="0" err="1">
                <a:latin typeface="Times New Roman" pitchFamily="18" charset="0"/>
                <a:cs typeface="Times New Roman" pitchFamily="18" charset="0"/>
              </a:rPr>
              <a:t>conform</a:t>
            </a:r>
            <a:r>
              <a:rPr lang="ro-RO" sz="3200" dirty="0">
                <a:latin typeface="Times New Roman" pitchFamily="18" charset="0"/>
                <a:cs typeface="Times New Roman" pitchFamily="18" charset="0"/>
              </a:rPr>
              <a:t> </a:t>
            </a:r>
            <a:r>
              <a:rPr lang="ro-RO" sz="3200" dirty="0" err="1">
                <a:latin typeface="Times New Roman" pitchFamily="18" charset="0"/>
                <a:cs typeface="Times New Roman" pitchFamily="18" charset="0"/>
              </a:rPr>
              <a:t>Curricula</a:t>
            </a:r>
            <a:r>
              <a:rPr lang="ro-RO" sz="3200" dirty="0">
                <a:latin typeface="Times New Roman" pitchFamily="18" charset="0"/>
                <a:cs typeface="Times New Roman" pitchFamily="18" charset="0"/>
              </a:rPr>
              <a:t> 2019 (în limba română și rusă) pentru clasele V, VI, VII, VIII și XI: clasa a V-VI-a, ediția 2020, clasa a VII-VIII-a, ediția 2023, clasa a IX-a- ediția 2024</a:t>
            </a:r>
          </a:p>
          <a:p>
            <a:r>
              <a:rPr lang="ro-RO" sz="3200" dirty="0">
                <a:latin typeface="Times New Roman" pitchFamily="18" charset="0"/>
                <a:cs typeface="Times New Roman" pitchFamily="18" charset="0"/>
              </a:rPr>
              <a:t>În clasa X-a – se va folosi manualele, ediția 2025;</a:t>
            </a:r>
            <a:endParaRPr lang="ro-RO" sz="2000" dirty="0">
              <a:solidFill>
                <a:schemeClr val="tx1"/>
              </a:solidFill>
              <a:latin typeface="Times New Roman" pitchFamily="18" charset="0"/>
              <a:cs typeface="Times New Roman" pitchFamily="18" charset="0"/>
            </a:endParaRPr>
          </a:p>
          <a:p>
            <a:r>
              <a:rPr lang="ro-RO" sz="3200" dirty="0">
                <a:latin typeface="Times New Roman" pitchFamily="18" charset="0"/>
                <a:cs typeface="Times New Roman" pitchFamily="18" charset="0"/>
              </a:rPr>
              <a:t>În clasa a XI-a, ediția 2020 și în clasa a XII-a, ediția 2023:</a:t>
            </a:r>
          </a:p>
          <a:p>
            <a:pPr algn="just">
              <a:buNone/>
            </a:pPr>
            <a:r>
              <a:rPr lang="ro-RO" sz="3200" dirty="0">
                <a:solidFill>
                  <a:srgbClr val="FF0000"/>
                </a:solidFill>
                <a:latin typeface="Times New Roman" pitchFamily="18" charset="0"/>
                <a:cs typeface="Times New Roman" pitchFamily="18" charset="0"/>
              </a:rPr>
              <a:t>    (se vor utiliza manualele care sunt în bibliotecă, sau varianta electronică www.ctice.md ).</a:t>
            </a:r>
          </a:p>
        </p:txBody>
      </p:sp>
    </p:spTree>
    <p:extLst>
      <p:ext uri="{BB962C8B-B14F-4D97-AF65-F5344CB8AC3E}">
        <p14:creationId xmlns:p14="http://schemas.microsoft.com/office/powerpoint/2010/main" val="990187463"/>
      </p:ext>
    </p:extLst>
  </p:cSld>
  <p:clrMapOvr>
    <a:masterClrMapping/>
  </p:clrMapOvr>
</p:sld>
</file>

<file path=ppt/theme/theme1.xml><?xml version="1.0" encoding="utf-8"?>
<a:theme xmlns:a="http://schemas.openxmlformats.org/drawingml/2006/main" name="Adiere">
  <a:themeElements>
    <a:clrScheme name="Adier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dier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diere">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2577</TotalTime>
  <Words>3574</Words>
  <Application>Microsoft Office PowerPoint</Application>
  <PresentationFormat>Ecran lat</PresentationFormat>
  <Paragraphs>162</Paragraphs>
  <Slides>29</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29</vt:i4>
      </vt:variant>
    </vt:vector>
  </HeadingPairs>
  <TitlesOfParts>
    <vt:vector size="36" baseType="lpstr">
      <vt:lpstr>Arial</vt:lpstr>
      <vt:lpstr>Century Gothic</vt:lpstr>
      <vt:lpstr>inherit</vt:lpstr>
      <vt:lpstr>Roboto Bold</vt:lpstr>
      <vt:lpstr>Times New Roman</vt:lpstr>
      <vt:lpstr>Wingdings 3</vt:lpstr>
      <vt:lpstr>Adiere</vt:lpstr>
      <vt:lpstr>Organizarea procesului educaţional la disciplina școlară Matematică  în anul de studii 2025-2026</vt:lpstr>
      <vt:lpstr>Prezentare PowerPoint</vt:lpstr>
      <vt:lpstr>Acte normative</vt:lpstr>
      <vt:lpstr>Acte normative</vt:lpstr>
      <vt:lpstr>Acte normative</vt:lpstr>
      <vt:lpstr>Acte normative</vt:lpstr>
      <vt:lpstr>Reperele metodologice la Matematică sunt aici</vt:lpstr>
      <vt:lpstr>MATEMATICA  ÎN  PLANUL - CADRU</vt:lpstr>
      <vt:lpstr>Manuale școlare în anul de studii 2025–2026</vt:lpstr>
      <vt:lpstr>Curriculum la disciplina Matematică</vt:lpstr>
      <vt:lpstr>Volumul  zilnic  al temelor pentru acasă</vt:lpstr>
      <vt:lpstr>Volumul  zilnic  al temelor pentru acasă</vt:lpstr>
      <vt:lpstr>Teme pentru acasă</vt:lpstr>
      <vt:lpstr>Elaborarea Proiectelor didactice de lungă durată</vt:lpstr>
      <vt:lpstr>PROIECT DIDACTIC DE LUNGĂ DURATĂ</vt:lpstr>
      <vt:lpstr>Proiectul didactic</vt:lpstr>
      <vt:lpstr>Recomandări cu privire la  predarea - învăţarea matematicii </vt:lpstr>
      <vt:lpstr>Recomandări cu privire la  predarea - învăţarea matematicii </vt:lpstr>
      <vt:lpstr>Recomandări cu privire la  predarea - învăţarea matematicii </vt:lpstr>
      <vt:lpstr>Cum sporim motivația, autonomia și responsabilitatea pentru învățare la elevi</vt:lpstr>
      <vt:lpstr>Reușita școlară</vt:lpstr>
      <vt:lpstr>Componenta evaluativă</vt:lpstr>
      <vt:lpstr>Componenta evaluativă</vt:lpstr>
      <vt:lpstr>Componenta evaluativă</vt:lpstr>
      <vt:lpstr>Discipline opţionale</vt:lpstr>
      <vt:lpstr>Discipline opţionale</vt:lpstr>
      <vt:lpstr>Discipline opţionale</vt:lpstr>
      <vt:lpstr>Activități extrașcolare</vt:lpstr>
      <vt:lpstr>Mulţumesc pentru atenţie!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Organizarea procesului educaţional la matematică în anul de studii 2019-2020</dc:title>
  <dc:creator>Ceapa V</dc:creator>
  <cp:lastModifiedBy>lbulhac2020@gmail.com</cp:lastModifiedBy>
  <cp:revision>184</cp:revision>
  <cp:lastPrinted>2019-07-25T16:25:43Z</cp:lastPrinted>
  <dcterms:created xsi:type="dcterms:W3CDTF">2019-07-24T06:34:16Z</dcterms:created>
  <dcterms:modified xsi:type="dcterms:W3CDTF">2025-08-19T14:14:35Z</dcterms:modified>
</cp:coreProperties>
</file>