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0457" y="862149"/>
            <a:ext cx="9361714" cy="3866605"/>
          </a:xfrm>
          <a:solidFill>
            <a:srgbClr val="CCFFFF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o-RO" sz="4900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  <a:t>Posturi vacante la Disciplina școlară Matematica </a:t>
            </a:r>
            <a:br>
              <a:rPr lang="ro-RO" sz="4900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</a:br>
            <a:br>
              <a:rPr lang="ro-RO" sz="4900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</a:br>
            <a:r>
              <a:rPr lang="ro-RO" sz="3600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  <a:t>pentru anul de studii 2024-2025</a:t>
            </a:r>
            <a:br>
              <a:rPr lang="ro-RO" sz="3600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</a:br>
            <a:br>
              <a:rPr lang="ro-RO" b="1" dirty="0">
                <a:solidFill>
                  <a:schemeClr val="accent6">
                    <a:lumMod val="50000"/>
                  </a:schemeClr>
                </a:solidFill>
                <a:latin typeface="Franklin Gothic Medium" panose="020B0603020102020204" pitchFamily="34" charset="0"/>
                <a:ea typeface="Cambria" panose="02040503050406030204" pitchFamily="18" charset="0"/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  <a:latin typeface="Franklin Gothic Medium" panose="020B060302010202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6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64" y="0"/>
            <a:ext cx="10793317" cy="156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o-RO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Posturi didactice vacante</a:t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în instituţiile de învăţământ din municipiul Chișinău la 28.08.2024</a:t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Sectorul Botanica</a:t>
            </a:r>
            <a:br>
              <a:rPr lang="ru-RU" sz="27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7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A324348-0C46-9882-9722-D45BFFB44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781972"/>
              </p:ext>
            </p:extLst>
          </p:nvPr>
        </p:nvGraphicFramePr>
        <p:xfrm>
          <a:off x="166687" y="1565563"/>
          <a:ext cx="11858625" cy="51364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53099">
                  <a:extLst>
                    <a:ext uri="{9D8B030D-6E8A-4147-A177-3AD203B41FA5}">
                      <a16:colId xmlns:a16="http://schemas.microsoft.com/office/drawing/2014/main" val="4279573361"/>
                    </a:ext>
                  </a:extLst>
                </a:gridCol>
                <a:gridCol w="1218577">
                  <a:extLst>
                    <a:ext uri="{9D8B030D-6E8A-4147-A177-3AD203B41FA5}">
                      <a16:colId xmlns:a16="http://schemas.microsoft.com/office/drawing/2014/main" val="3566071959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186470111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595535368"/>
                    </a:ext>
                  </a:extLst>
                </a:gridCol>
                <a:gridCol w="1623994">
                  <a:extLst>
                    <a:ext uri="{9D8B030D-6E8A-4147-A177-3AD203B41FA5}">
                      <a16:colId xmlns:a16="http://schemas.microsoft.com/office/drawing/2014/main" val="1632642453"/>
                    </a:ext>
                  </a:extLst>
                </a:gridCol>
                <a:gridCol w="1290656">
                  <a:extLst>
                    <a:ext uri="{9D8B030D-6E8A-4147-A177-3AD203B41FA5}">
                      <a16:colId xmlns:a16="http://schemas.microsoft.com/office/drawing/2014/main" val="2053196424"/>
                    </a:ext>
                  </a:extLst>
                </a:gridCol>
                <a:gridCol w="3014662">
                  <a:extLst>
                    <a:ext uri="{9D8B030D-6E8A-4147-A177-3AD203B41FA5}">
                      <a16:colId xmlns:a16="http://schemas.microsoft.com/office/drawing/2014/main" val="208450629"/>
                    </a:ext>
                  </a:extLst>
                </a:gridCol>
              </a:tblGrid>
              <a:tr h="962198"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d/o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Disciplina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Instituţia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Numărul de funcții vacante/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Durata contractului individual de muncă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Limba 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 instruire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Adresa, telefon angajator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905298"/>
                  </a:ext>
                </a:extLst>
              </a:tr>
              <a:tr h="574357">
                <a:tc rowSpan="6"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Matematică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IPLT „Alexandru cel Bun”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 unit./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or. Sângera, str. 31 August, 35/1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068617181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51246"/>
                  </a:ext>
                </a:extLst>
              </a:tr>
              <a:tr h="500063"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Gimnaziul nr. 102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determinată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s. Brăila,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str. Renașterii, 14, 069693022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70914"/>
                  </a:ext>
                </a:extLst>
              </a:tr>
              <a:tr h="721649"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Școala specială nr.12 pentru copii hipoacuzi și surditate tardivă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bd. Cuza-Vodă, 34. 022 66-18-81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8637"/>
                  </a:ext>
                </a:extLst>
              </a:tr>
              <a:tr h="721649"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Gimnaziul nr.67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ore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determinată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mun.Chișinău, s.Revaca, str. Ștefan cel Mare 2/2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022 38-00-19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621078"/>
                  </a:ext>
                </a:extLst>
              </a:tr>
              <a:tr h="505778"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 Gimnaziul nr.31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șos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Muncești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400</a:t>
                      </a: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022 55-30-93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29893"/>
                  </a:ext>
                </a:extLst>
              </a:tr>
              <a:tr h="721649"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M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 Gimnaziul nr.31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ore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șos. Muncești 400, 022 55-30-93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498" marR="24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78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6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64" y="0"/>
            <a:ext cx="10793317" cy="156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o-RO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Posturi didactice vacante</a:t>
            </a:r>
            <a:b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în instituţiile de învăţământ din municipiul Chișinău la 14.08.2023</a:t>
            </a:r>
            <a:b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Sectorul Buiucani și centru</a:t>
            </a:r>
            <a:br>
              <a:rPr lang="ru-RU" sz="27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42DDF77-A6E9-15B0-4A75-29DD5CC18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59222"/>
              </p:ext>
            </p:extLst>
          </p:nvPr>
        </p:nvGraphicFramePr>
        <p:xfrm>
          <a:off x="676081" y="1859795"/>
          <a:ext cx="10668193" cy="1397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0899">
                  <a:extLst>
                    <a:ext uri="{9D8B030D-6E8A-4147-A177-3AD203B41FA5}">
                      <a16:colId xmlns:a16="http://schemas.microsoft.com/office/drawing/2014/main" val="1188012150"/>
                    </a:ext>
                  </a:extLst>
                </a:gridCol>
                <a:gridCol w="1557101">
                  <a:extLst>
                    <a:ext uri="{9D8B030D-6E8A-4147-A177-3AD203B41FA5}">
                      <a16:colId xmlns:a16="http://schemas.microsoft.com/office/drawing/2014/main" val="2767570473"/>
                    </a:ext>
                  </a:extLst>
                </a:gridCol>
                <a:gridCol w="2186739">
                  <a:extLst>
                    <a:ext uri="{9D8B030D-6E8A-4147-A177-3AD203B41FA5}">
                      <a16:colId xmlns:a16="http://schemas.microsoft.com/office/drawing/2014/main" val="1860299848"/>
                    </a:ext>
                  </a:extLst>
                </a:gridCol>
                <a:gridCol w="1004689">
                  <a:extLst>
                    <a:ext uri="{9D8B030D-6E8A-4147-A177-3AD203B41FA5}">
                      <a16:colId xmlns:a16="http://schemas.microsoft.com/office/drawing/2014/main" val="905690693"/>
                    </a:ext>
                  </a:extLst>
                </a:gridCol>
                <a:gridCol w="1493813">
                  <a:extLst>
                    <a:ext uri="{9D8B030D-6E8A-4147-A177-3AD203B41FA5}">
                      <a16:colId xmlns:a16="http://schemas.microsoft.com/office/drawing/2014/main" val="1510283616"/>
                    </a:ext>
                  </a:extLst>
                </a:gridCol>
                <a:gridCol w="1004689">
                  <a:extLst>
                    <a:ext uri="{9D8B030D-6E8A-4147-A177-3AD203B41FA5}">
                      <a16:colId xmlns:a16="http://schemas.microsoft.com/office/drawing/2014/main" val="1813772203"/>
                    </a:ext>
                  </a:extLst>
                </a:gridCol>
                <a:gridCol w="2810263">
                  <a:extLst>
                    <a:ext uri="{9D8B030D-6E8A-4147-A177-3AD203B41FA5}">
                      <a16:colId xmlns:a16="http://schemas.microsoft.com/office/drawing/2014/main" val="1912551411"/>
                    </a:ext>
                  </a:extLst>
                </a:gridCol>
              </a:tblGrid>
              <a:tr h="490923">
                <a:tc>
                  <a:txBody>
                    <a:bodyPr/>
                    <a:lstStyle/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d/o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Disciplina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Instituţia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 specialişti/ore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Durata contractului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Limba de instruire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Adresa, telefon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angajator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820647"/>
                  </a:ext>
                </a:extLst>
              </a:tr>
              <a:tr h="574448">
                <a:tc>
                  <a:txBody>
                    <a:bodyPr/>
                    <a:lstStyle/>
                    <a:p>
                      <a:endParaRPr lang="ru-MD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Matematică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Gimnaziul nr.65 Condrița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1/16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Determinată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s. Condrița (022)797880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162697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C1BCD3-8A78-6D00-D5F4-12678A32C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82146"/>
              </p:ext>
            </p:extLst>
          </p:nvPr>
        </p:nvGraphicFramePr>
        <p:xfrm>
          <a:off x="676081" y="3620710"/>
          <a:ext cx="10668193" cy="223058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24107">
                  <a:extLst>
                    <a:ext uri="{9D8B030D-6E8A-4147-A177-3AD203B41FA5}">
                      <a16:colId xmlns:a16="http://schemas.microsoft.com/office/drawing/2014/main" val="1655964502"/>
                    </a:ext>
                  </a:extLst>
                </a:gridCol>
                <a:gridCol w="1627181">
                  <a:extLst>
                    <a:ext uri="{9D8B030D-6E8A-4147-A177-3AD203B41FA5}">
                      <a16:colId xmlns:a16="http://schemas.microsoft.com/office/drawing/2014/main" val="3014089286"/>
                    </a:ext>
                  </a:extLst>
                </a:gridCol>
                <a:gridCol w="2077442">
                  <a:extLst>
                    <a:ext uri="{9D8B030D-6E8A-4147-A177-3AD203B41FA5}">
                      <a16:colId xmlns:a16="http://schemas.microsoft.com/office/drawing/2014/main" val="318087405"/>
                    </a:ext>
                  </a:extLst>
                </a:gridCol>
                <a:gridCol w="1461777">
                  <a:extLst>
                    <a:ext uri="{9D8B030D-6E8A-4147-A177-3AD203B41FA5}">
                      <a16:colId xmlns:a16="http://schemas.microsoft.com/office/drawing/2014/main" val="249640712"/>
                    </a:ext>
                  </a:extLst>
                </a:gridCol>
                <a:gridCol w="1554645">
                  <a:extLst>
                    <a:ext uri="{9D8B030D-6E8A-4147-A177-3AD203B41FA5}">
                      <a16:colId xmlns:a16="http://schemas.microsoft.com/office/drawing/2014/main" val="2569441638"/>
                    </a:ext>
                  </a:extLst>
                </a:gridCol>
                <a:gridCol w="1045599">
                  <a:extLst>
                    <a:ext uri="{9D8B030D-6E8A-4147-A177-3AD203B41FA5}">
                      <a16:colId xmlns:a16="http://schemas.microsoft.com/office/drawing/2014/main" val="2588749368"/>
                    </a:ext>
                  </a:extLst>
                </a:gridCol>
                <a:gridCol w="2077442">
                  <a:extLst>
                    <a:ext uri="{9D8B030D-6E8A-4147-A177-3AD203B41FA5}">
                      <a16:colId xmlns:a16="http://schemas.microsoft.com/office/drawing/2014/main" val="4221991615"/>
                    </a:ext>
                  </a:extLst>
                </a:gridCol>
              </a:tblGrid>
              <a:tr h="922481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d/o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Disciplina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Instituţia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Numărul </a:t>
                      </a:r>
                      <a:r>
                        <a:rPr lang="ro-RO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specialişti</a:t>
                      </a: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Durata contractului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Limba de instruire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Adresa, telefon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angajator</a:t>
                      </a:r>
                      <a:endParaRPr lang="ru-MD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06317"/>
                  </a:ext>
                </a:extLst>
              </a:tr>
              <a:tr h="1308100"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Matematica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Complexul Educațional Gimnaziul-Grădiniță „STEAM”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ore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Str. Gh. </a:t>
                      </a:r>
                      <a:r>
                        <a:rPr lang="ro-RO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Cașu</a:t>
                      </a: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10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(022) 72-79-63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5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69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564" y="0"/>
            <a:ext cx="10793317" cy="1565563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o-RO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Posturi didactice vacante</a:t>
            </a:r>
            <a:br>
              <a:rPr lang="ru-RU" sz="2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în instituţiile de învăţământ din municipiul Chișinău la 14.08.2023</a:t>
            </a:r>
            <a:br>
              <a:rPr lang="ru-RU" sz="2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o-RO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Sectorul </a:t>
            </a:r>
            <a:r>
              <a:rPr lang="ro-RO" sz="2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Ciocana</a:t>
            </a:r>
            <a:r>
              <a:rPr lang="ro-RO" sz="2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ro-RO" sz="27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râșcani</a:t>
            </a:r>
            <a:br>
              <a:rPr lang="ru-RU" sz="27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7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9874572-F112-9D3B-EC65-3D1176EA4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67560"/>
              </p:ext>
            </p:extLst>
          </p:nvPr>
        </p:nvGraphicFramePr>
        <p:xfrm>
          <a:off x="448976" y="1785729"/>
          <a:ext cx="11147906" cy="18174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9376">
                  <a:extLst>
                    <a:ext uri="{9D8B030D-6E8A-4147-A177-3AD203B41FA5}">
                      <a16:colId xmlns:a16="http://schemas.microsoft.com/office/drawing/2014/main" val="2451839707"/>
                    </a:ext>
                  </a:extLst>
                </a:gridCol>
                <a:gridCol w="1455873">
                  <a:extLst>
                    <a:ext uri="{9D8B030D-6E8A-4147-A177-3AD203B41FA5}">
                      <a16:colId xmlns:a16="http://schemas.microsoft.com/office/drawing/2014/main" val="3674528103"/>
                    </a:ext>
                  </a:extLst>
                </a:gridCol>
                <a:gridCol w="1911109">
                  <a:extLst>
                    <a:ext uri="{9D8B030D-6E8A-4147-A177-3AD203B41FA5}">
                      <a16:colId xmlns:a16="http://schemas.microsoft.com/office/drawing/2014/main" val="2917392835"/>
                    </a:ext>
                  </a:extLst>
                </a:gridCol>
                <a:gridCol w="1422220">
                  <a:extLst>
                    <a:ext uri="{9D8B030D-6E8A-4147-A177-3AD203B41FA5}">
                      <a16:colId xmlns:a16="http://schemas.microsoft.com/office/drawing/2014/main" val="1711348814"/>
                    </a:ext>
                  </a:extLst>
                </a:gridCol>
                <a:gridCol w="1771422">
                  <a:extLst>
                    <a:ext uri="{9D8B030D-6E8A-4147-A177-3AD203B41FA5}">
                      <a16:colId xmlns:a16="http://schemas.microsoft.com/office/drawing/2014/main" val="3942833678"/>
                    </a:ext>
                  </a:extLst>
                </a:gridCol>
                <a:gridCol w="1049315">
                  <a:extLst>
                    <a:ext uri="{9D8B030D-6E8A-4147-A177-3AD203B41FA5}">
                      <a16:colId xmlns:a16="http://schemas.microsoft.com/office/drawing/2014/main" val="3016993473"/>
                    </a:ext>
                  </a:extLst>
                </a:gridCol>
                <a:gridCol w="2848591">
                  <a:extLst>
                    <a:ext uri="{9D8B030D-6E8A-4147-A177-3AD203B41FA5}">
                      <a16:colId xmlns:a16="http://schemas.microsoft.com/office/drawing/2014/main" val="1778939569"/>
                    </a:ext>
                  </a:extLst>
                </a:gridCol>
              </a:tblGrid>
              <a:tr h="928896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d/o</a:t>
                      </a: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Disciplina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Instituţia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 </a:t>
                      </a:r>
                      <a:r>
                        <a:rPr lang="ro-RO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specialişti</a:t>
                      </a: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Durata contractului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Limba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 instruire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Adresa, telefon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angajator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09757"/>
                  </a:ext>
                </a:extLst>
              </a:tr>
              <a:tr h="88850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Matematica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LT „Ștefan Vodă”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1/9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 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Vadul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lui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Vodă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en-US" sz="1800" spc="3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str. </a:t>
                      </a:r>
                      <a:r>
                        <a:rPr lang="en-US" sz="1800" spc="35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Ştefan</a:t>
                      </a:r>
                      <a:r>
                        <a:rPr lang="en-US" sz="1800" spc="3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cel Mare, 11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0224163</a:t>
                      </a: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ro-RO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022416329</a:t>
                      </a:r>
                      <a:endParaRPr lang="ru-MD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190153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BCD2199-65D0-7E09-44DF-764DBE895F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63493"/>
              </p:ext>
            </p:extLst>
          </p:nvPr>
        </p:nvGraphicFramePr>
        <p:xfrm>
          <a:off x="376887" y="4123335"/>
          <a:ext cx="11438225" cy="23346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9452">
                  <a:extLst>
                    <a:ext uri="{9D8B030D-6E8A-4147-A177-3AD203B41FA5}">
                      <a16:colId xmlns:a16="http://schemas.microsoft.com/office/drawing/2014/main" val="124505926"/>
                    </a:ext>
                  </a:extLst>
                </a:gridCol>
                <a:gridCol w="2018122">
                  <a:extLst>
                    <a:ext uri="{9D8B030D-6E8A-4147-A177-3AD203B41FA5}">
                      <a16:colId xmlns:a16="http://schemas.microsoft.com/office/drawing/2014/main" val="2902691256"/>
                    </a:ext>
                  </a:extLst>
                </a:gridCol>
                <a:gridCol w="2016090">
                  <a:extLst>
                    <a:ext uri="{9D8B030D-6E8A-4147-A177-3AD203B41FA5}">
                      <a16:colId xmlns:a16="http://schemas.microsoft.com/office/drawing/2014/main" val="1136686092"/>
                    </a:ext>
                  </a:extLst>
                </a:gridCol>
                <a:gridCol w="926751">
                  <a:extLst>
                    <a:ext uri="{9D8B030D-6E8A-4147-A177-3AD203B41FA5}">
                      <a16:colId xmlns:a16="http://schemas.microsoft.com/office/drawing/2014/main" val="3617505771"/>
                    </a:ext>
                  </a:extLst>
                </a:gridCol>
                <a:gridCol w="1377933">
                  <a:extLst>
                    <a:ext uri="{9D8B030D-6E8A-4147-A177-3AD203B41FA5}">
                      <a16:colId xmlns:a16="http://schemas.microsoft.com/office/drawing/2014/main" val="2766575306"/>
                    </a:ext>
                  </a:extLst>
                </a:gridCol>
                <a:gridCol w="926751">
                  <a:extLst>
                    <a:ext uri="{9D8B030D-6E8A-4147-A177-3AD203B41FA5}">
                      <a16:colId xmlns:a16="http://schemas.microsoft.com/office/drawing/2014/main" val="2780777738"/>
                    </a:ext>
                  </a:extLst>
                </a:gridCol>
                <a:gridCol w="3453126">
                  <a:extLst>
                    <a:ext uri="{9D8B030D-6E8A-4147-A177-3AD203B41FA5}">
                      <a16:colId xmlns:a16="http://schemas.microsoft.com/office/drawing/2014/main" val="1991101677"/>
                    </a:ext>
                  </a:extLst>
                </a:gridCol>
              </a:tblGrid>
              <a:tr h="839987">
                <a:tc>
                  <a:txBody>
                    <a:bodyPr/>
                    <a:lstStyle/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Nr.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457200" algn="l"/>
                        </a:tabLst>
                      </a:pPr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d/o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Disciplina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Instituția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Numărul specialiști/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ore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Durata contractului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Limba de instruire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Adresa, telefon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angajator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361302"/>
                  </a:ext>
                </a:extLst>
              </a:tr>
              <a:tr h="558342">
                <a:tc>
                  <a:txBody>
                    <a:bodyPr/>
                    <a:lstStyle/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Matematica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IP Liceul Teoretic ”</a:t>
                      </a:r>
                      <a:r>
                        <a:rPr lang="ro-RO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N.Bălcescu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”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 unit./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ore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com.Ciorescu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o-RO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str.Alexandru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cel Bun, 10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(022) 457848  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959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Liceul Teoretic „George Călinescu”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 unit.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determinată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română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 str. </a:t>
                      </a:r>
                      <a:r>
                        <a:rPr lang="ro-RO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Ceucari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7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(022) 466923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284031"/>
                  </a:ext>
                </a:extLst>
              </a:tr>
              <a:tr h="494209">
                <a:tc>
                  <a:txBody>
                    <a:bodyPr/>
                    <a:lstStyle/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LT „V. Levski”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 unit./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ore</a:t>
                      </a:r>
                      <a:endParaRPr lang="ru-MD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nedeterminată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rusă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mun. Chișinău,  str. Studenților, 3/3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(022) 31-91-28</a:t>
                      </a:r>
                      <a:endParaRPr lang="ru-MD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16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71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2000" y="1660313"/>
            <a:ext cx="10640292" cy="255454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810260" indent="-810260" algn="ctr">
              <a:spcAft>
                <a:spcPts val="0"/>
              </a:spcAft>
            </a:pPr>
            <a:r>
              <a:rPr lang="ro-RO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Important! </a:t>
            </a:r>
          </a:p>
          <a:p>
            <a:pPr marL="810260" indent="-810260" algn="ctr">
              <a:spcAft>
                <a:spcPts val="0"/>
              </a:spcAft>
            </a:pPr>
            <a:r>
              <a:rPr lang="ro-RO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Pentru angajare urmează să Vă adresați la directorul instituției pentru a stabili data și locul  interviului.</a:t>
            </a:r>
            <a:endParaRPr lang="ru-RU" sz="4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18106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49</TotalTime>
  <Words>510</Words>
  <Application>Microsoft Office PowerPoint</Application>
  <PresentationFormat>Широкоэкранный</PresentationFormat>
  <Paragraphs>150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Franklin Gothic Medium</vt:lpstr>
      <vt:lpstr>Times New Roman</vt:lpstr>
      <vt:lpstr>Tw Cen MT</vt:lpstr>
      <vt:lpstr>Капля</vt:lpstr>
      <vt:lpstr>Posturi vacante la Disciplina școlară Matematica   pentru anul de studii 2024-2025  </vt:lpstr>
      <vt:lpstr>  Posturi didactice vacante în instituţiile de învăţământ din municipiul Chișinău la 28.08.2024  Sectorul Botanica </vt:lpstr>
      <vt:lpstr>  Posturi didactice vacante în instituţiile de învăţământ din municipiul Chișinău la 14.08.2023  Sectorul Buiucani și centru </vt:lpstr>
      <vt:lpstr>  Posturi didactice vacante în instituţiile de învăţământ din municipiul Chișinău la 14.08.2023  Sectorul Ciocana/ râșcani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Locuri vacante la Disciplina școlară Matematica   pentru anul de studii 2023-2024</dc:title>
  <dc:creator>Учетная запись Майкрософт</dc:creator>
  <cp:lastModifiedBy>Ludmila Bulhac</cp:lastModifiedBy>
  <cp:revision>5</cp:revision>
  <dcterms:created xsi:type="dcterms:W3CDTF">2023-08-14T23:13:19Z</dcterms:created>
  <dcterms:modified xsi:type="dcterms:W3CDTF">2024-09-02T21:08:35Z</dcterms:modified>
</cp:coreProperties>
</file>