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59" r:id="rId6"/>
    <p:sldId id="260" r:id="rId7"/>
    <p:sldId id="261" r:id="rId8"/>
    <p:sldId id="262" r:id="rId9"/>
    <p:sldId id="263" r:id="rId10"/>
    <p:sldId id="265" r:id="rId11"/>
    <p:sldId id="266" r:id="rId12"/>
    <p:sldId id="273" r:id="rId13"/>
    <p:sldId id="267" r:id="rId14"/>
    <p:sldId id="269" r:id="rId15"/>
    <p:sldId id="268" r:id="rId16"/>
    <p:sldId id="272" r:id="rId17"/>
    <p:sldId id="271" r:id="rId18"/>
    <p:sldId id="274" r:id="rId19"/>
    <p:sldId id="275" r:id="rId20"/>
    <p:sldId id="276" r:id="rId21"/>
    <p:sldId id="277" r:id="rId22"/>
    <p:sldId id="257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CA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D5CF-D8D5-47A4-AB3C-699A1F6E0D9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C8520-B5AA-4A04-B0D9-68DBFE90AB0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слайде отстроен триггер. Чтобы увидеть правильный ответ – нажмите на пример. Чтобы увидеть подсказку – нажмите на «</a:t>
            </a:r>
            <a:r>
              <a:rPr lang="ru-RU" baseline="0" dirty="0" err="1" smtClean="0"/>
              <a:t>Знайку</a:t>
            </a:r>
            <a:r>
              <a:rPr lang="ru-RU" baseline="0" dirty="0" smtClean="0"/>
              <a:t>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C8520-B5AA-4A04-B0D9-68DBFE90AB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слайде отстроен триггер. Чтобы увидеть правильный ответ – нажмите на пример. Чтобы увидеть подсказку – нажмите на «</a:t>
            </a:r>
            <a:r>
              <a:rPr lang="ru-RU" baseline="0" dirty="0" err="1" smtClean="0"/>
              <a:t>Знайку</a:t>
            </a:r>
            <a:r>
              <a:rPr lang="ru-RU" baseline="0" dirty="0" smtClean="0"/>
              <a:t>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C8520-B5AA-4A04-B0D9-68DBFE90AB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отстроен триггер. Чтобы увидеть правильный ответ – нажмите на пример. Чтобы увидеть подсказку – нажмите на «</a:t>
            </a:r>
            <a:r>
              <a:rPr lang="ru-RU" baseline="0" dirty="0" err="1" smtClean="0"/>
              <a:t>Знайку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C8520-B5AA-4A04-B0D9-68DBFE90AB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8B3C-3081-46C8-B14D-E050ED71EC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F74C-941A-4795-B974-213CB581168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5.xml"/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5.xml"/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jpeg"/><Relationship Id="rId7" Type="http://schemas.openxmlformats.org/officeDocument/2006/relationships/image" Target="../media/image6.jpeg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8.png"/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stroy-union.ru/l1153772/images/photocat/466x/822550.jpg" TargetMode="External"/><Relationship Id="rId8" Type="http://schemas.openxmlformats.org/officeDocument/2006/relationships/hyperlink" Target="http://papus666.narod.ru/clipart/k/kow/korova23.png" TargetMode="External"/><Relationship Id="rId7" Type="http://schemas.openxmlformats.org/officeDocument/2006/relationships/hyperlink" Target="http://i020.radikal.ru/0810/10/554550847315.png" TargetMode="External"/><Relationship Id="rId6" Type="http://schemas.openxmlformats.org/officeDocument/2006/relationships/hyperlink" Target="http://www.picshare.ru/uploads/150508/NN5TOHZmPb.png" TargetMode="External"/><Relationship Id="rId5" Type="http://schemas.openxmlformats.org/officeDocument/2006/relationships/hyperlink" Target="http://i.istockimg.com/file_thumbview_approve/19392776/3/stock-photo-19392776-burlap-sack.jpg" TargetMode="External"/><Relationship Id="rId4" Type="http://schemas.openxmlformats.org/officeDocument/2006/relationships/hyperlink" Target="http://static3.depositphotos.com/1001605/181/i/950/depositphotos_1818481-Heap-of-millet.jpg" TargetMode="External"/><Relationship Id="rId3" Type="http://schemas.openxmlformats.org/officeDocument/2006/relationships/hyperlink" Target="http://previews.123rf.com/images/Loopall/Loopall1207/loopall120700005/14646518-pear-tree-with-ripe-fruits-illustration-isolated-on-white-background-Stock-Photo.jpg" TargetMode="External"/><Relationship Id="rId2" Type="http://schemas.openxmlformats.org/officeDocument/2006/relationships/hyperlink" Target="http://s1.hostingkartinok.com/uploads/images/2014/01/c54e07d7badbee0482cbee080bc21406.png" TargetMode="Externa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.jpeg"/><Relationship Id="rId10" Type="http://schemas.openxmlformats.org/officeDocument/2006/relationships/hyperlink" Target="https://im1-tub-ru.yandex.net/i?id=0d8c6479cc359bdce0fb55e2f71b788e&amp;n=33&amp;h=215&amp;w=215" TargetMode="External"/><Relationship Id="rId1" Type="http://schemas.openxmlformats.org/officeDocument/2006/relationships/hyperlink" Target="http://crbc.pro/image/ee/49/ee492b28-0d67-4c11-a2fa-c2b4a1468381.jpg" TargetMode="Externa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viporeh.ru/full/files/lists/Products/52_Image_1401734729_IMG_3235.JPG" TargetMode="External"/><Relationship Id="rId8" Type="http://schemas.openxmlformats.org/officeDocument/2006/relationships/hyperlink" Target="http://orehioptom.ru/image/cache/data/102-500x500.jpg" TargetMode="External"/><Relationship Id="rId7" Type="http://schemas.openxmlformats.org/officeDocument/2006/relationships/hyperlink" Target="http://www.uz.all.biz/img/uz/catalog/85760.jpeg" TargetMode="External"/><Relationship Id="rId6" Type="http://schemas.openxmlformats.org/officeDocument/2006/relationships/hyperlink" Target="http://wallpapers1920.ru/img/picture/Nov/19/b61172f80c81e7637936c8fe3619de9e/3.jpg" TargetMode="External"/><Relationship Id="rId5" Type="http://schemas.openxmlformats.org/officeDocument/2006/relationships/hyperlink" Target="http://us.123rf.com/450wm/psamtik/psamtik0811/psamtik081100287/3926187-old-pine-tree-isolated-on-white.jpg" TargetMode="External"/><Relationship Id="rId4" Type="http://schemas.openxmlformats.org/officeDocument/2006/relationships/hyperlink" Target="http://pion-buton.ru/admin/pictures/5023s.jpg" TargetMode="External"/><Relationship Id="rId3" Type="http://schemas.openxmlformats.org/officeDocument/2006/relationships/hyperlink" Target="http://www.coollady.ru/pic/0003/036/02.jpg" TargetMode="External"/><Relationship Id="rId2" Type="http://schemas.openxmlformats.org/officeDocument/2006/relationships/hyperlink" Target="http://www.molodoi.ee/sites/default/files/53.jpg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://www.kapitosha.net/wp-content/uploads/2013/09/karlson1.jpg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4.jpeg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6.jpeg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1" Type="http://schemas.openxmlformats.org/officeDocument/2006/relationships/slideLayout" Target="../slideLayouts/slideLayout2.xml"/><Relationship Id="rId10" Type="http://schemas.openxmlformats.org/officeDocument/2006/relationships/slide" Target="slide5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20028354">
            <a:off x="1159920" y="951660"/>
            <a:ext cx="6335712" cy="395858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normalizeH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/>
              </a:rPr>
              <a:t>Р</a:t>
            </a:r>
            <a:r>
              <a:rPr lang="ru-RU" sz="3600" b="1" i="1" kern="10" normalizeH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/>
              </a:rPr>
              <a:t>ешаем</a:t>
            </a:r>
            <a:endParaRPr lang="ru-RU" sz="3600" b="1" i="1" kern="10" normalizeH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i="1" kern="10" normalizeH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/>
              </a:rPr>
              <a:t>Задачи</a:t>
            </a:r>
            <a:endParaRPr lang="ru-RU" sz="3600" b="1" i="1" kern="10" normalizeH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i="1" kern="10" normalizeH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/>
              </a:rPr>
              <a:t>На проценты</a:t>
            </a:r>
            <a:endParaRPr lang="ru-RU" sz="3600" b="1" i="1" kern="10" normalizeH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404813"/>
            <a:ext cx="3240087" cy="6223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5 класс.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266" name="Picture 2" descr="http://crbc.pro/image/ee/49/ee492b28-0d67-4c11-a2fa-c2b4a146838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44358" flipH="1">
            <a:off x="6660232" y="404664"/>
            <a:ext cx="2232248" cy="162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" action="ppaction://noaction"/>
          </p:cNvPr>
          <p:cNvSpPr/>
          <p:nvPr/>
        </p:nvSpPr>
        <p:spPr>
          <a:xfrm>
            <a:off x="2123728" y="260648"/>
            <a:ext cx="6768752" cy="1643527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Фирма выпустила 24000 коробок чая с сюрпризом, что составило 15% всей партии чая. Сколько коробок чая выпустила фирма? 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pion-buton.ru/admin/pictures/5023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437112"/>
            <a:ext cx="1872208" cy="1872208"/>
          </a:xfrm>
          <a:prstGeom prst="rect">
            <a:avLst/>
          </a:prstGeom>
          <a:noFill/>
        </p:spPr>
      </p:pic>
      <p:pic>
        <p:nvPicPr>
          <p:cNvPr id="11" name="Picture 2" descr="http://pion-buton.ru/admin/pictures/5023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797152"/>
            <a:ext cx="1872208" cy="1872208"/>
          </a:xfrm>
          <a:prstGeom prst="rect">
            <a:avLst/>
          </a:prstGeom>
          <a:noFill/>
        </p:spPr>
      </p:pic>
      <p:pic>
        <p:nvPicPr>
          <p:cNvPr id="9" name="Picture 2" descr="http://pion-buton.ru/admin/pictures/5023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085184"/>
            <a:ext cx="1872208" cy="1872208"/>
          </a:xfrm>
          <a:prstGeom prst="rect">
            <a:avLst/>
          </a:prstGeom>
          <a:noFill/>
        </p:spPr>
      </p:pic>
      <p:pic>
        <p:nvPicPr>
          <p:cNvPr id="32772" name="Picture 4" descr="http://www.coollady.ru/pic/0003/036/0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004064"/>
            <a:ext cx="2722865" cy="18539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11960" y="3429000"/>
            <a:ext cx="2160240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160000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420888"/>
            <a:ext cx="2016224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24000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3429000"/>
            <a:ext cx="2160240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242088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342900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220486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31409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2348880"/>
            <a:ext cx="208823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24000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242088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342900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008" y="4797152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4797152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.35695 " pathEditMode="relative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0469 0.3569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.20996 " pathEditMode="relative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4987E-6 L -0.40938 0.021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1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922151" cy="2246769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Винтик и </a:t>
            </a:r>
            <a:r>
              <a:rPr lang="ru-RU" sz="2800" b="1" dirty="0" err="1" smtClean="0"/>
              <a:t>Шпунтик</a:t>
            </a:r>
            <a:r>
              <a:rPr lang="ru-RU" sz="2800" b="1" dirty="0" smtClean="0"/>
              <a:t> пошли в двухдневный</a:t>
            </a:r>
            <a:endParaRPr lang="ru-RU" sz="2800" b="1" dirty="0" smtClean="0"/>
          </a:p>
          <a:p>
            <a:r>
              <a:rPr lang="ru-RU" sz="2800" b="1" dirty="0" smtClean="0"/>
              <a:t>поход.  В первый день они прошли 5,4 км, </a:t>
            </a:r>
            <a:endParaRPr lang="ru-RU" sz="2800" b="1" dirty="0" smtClean="0"/>
          </a:p>
          <a:p>
            <a:r>
              <a:rPr lang="ru-RU" sz="2800" b="1" dirty="0" smtClean="0"/>
              <a:t>что составило 60% всего маршрута.</a:t>
            </a:r>
            <a:endParaRPr lang="ru-RU" sz="2800" b="1" dirty="0" smtClean="0"/>
          </a:p>
          <a:p>
            <a:r>
              <a:rPr lang="ru-RU" sz="2800" b="1" dirty="0" smtClean="0"/>
              <a:t>Сколько километров они должны пройти</a:t>
            </a:r>
            <a:endParaRPr lang="ru-RU" sz="2800" b="1" dirty="0" smtClean="0"/>
          </a:p>
          <a:p>
            <a:r>
              <a:rPr lang="ru-RU" sz="2800" b="1" dirty="0"/>
              <a:t>в</a:t>
            </a:r>
            <a:r>
              <a:rPr lang="ru-RU" sz="2800" b="1" dirty="0" smtClean="0"/>
              <a:t>о второй день?</a:t>
            </a:r>
            <a:endParaRPr lang="ru-RU" sz="2800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s://im1-tub-ru.yandex.net/i?id=0d8c6479cc359bdce0fb55e2f71b788e&amp;n=33&amp;h=215&amp;w=2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988840"/>
            <a:ext cx="2267744" cy="2736304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588224" y="5805264"/>
            <a:ext cx="2304256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Подсказка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23728" y="3429000"/>
            <a:ext cx="4536504" cy="0"/>
          </a:xfrm>
          <a:prstGeom prst="line">
            <a:avLst/>
          </a:prstGeom>
          <a:ln w="41275" cmpd="sng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76056" y="3356992"/>
            <a:ext cx="93712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3501008"/>
            <a:ext cx="122413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3501008"/>
            <a:ext cx="122413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2852936"/>
            <a:ext cx="1209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 день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852936"/>
            <a:ext cx="1209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 день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2636912"/>
            <a:ext cx="187220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636912"/>
            <a:ext cx="1224136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922151" cy="2246769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Винтик и </a:t>
            </a:r>
            <a:r>
              <a:rPr lang="ru-RU" sz="2800" b="1" dirty="0" err="1" smtClean="0"/>
              <a:t>Шпунтик</a:t>
            </a:r>
            <a:r>
              <a:rPr lang="ru-RU" sz="2800" b="1" dirty="0" smtClean="0"/>
              <a:t> пошли в двухдневный</a:t>
            </a:r>
            <a:endParaRPr lang="ru-RU" sz="2800" b="1" dirty="0" smtClean="0"/>
          </a:p>
          <a:p>
            <a:r>
              <a:rPr lang="ru-RU" sz="2800" b="1" dirty="0" smtClean="0"/>
              <a:t>поход.  В первый день они прошли 5,4 км, </a:t>
            </a:r>
            <a:endParaRPr lang="ru-RU" sz="2800" b="1" dirty="0" smtClean="0"/>
          </a:p>
          <a:p>
            <a:r>
              <a:rPr lang="ru-RU" sz="2800" b="1" dirty="0" smtClean="0"/>
              <a:t>что составило 60% всего маршрута.</a:t>
            </a:r>
            <a:endParaRPr lang="ru-RU" sz="2800" b="1" dirty="0" smtClean="0"/>
          </a:p>
          <a:p>
            <a:r>
              <a:rPr lang="ru-RU" sz="2800" b="1" dirty="0" smtClean="0"/>
              <a:t>Сколько километров они должны пройти</a:t>
            </a:r>
            <a:endParaRPr lang="ru-RU" sz="2800" b="1" dirty="0" smtClean="0"/>
          </a:p>
          <a:p>
            <a:r>
              <a:rPr lang="ru-RU" sz="2800" b="1" dirty="0"/>
              <a:t>в</a:t>
            </a:r>
            <a:r>
              <a:rPr lang="ru-RU" sz="2800" b="1" dirty="0" smtClean="0"/>
              <a:t>о второй день?</a:t>
            </a:r>
            <a:endParaRPr lang="ru-RU" sz="2800" b="1" dirty="0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s://im1-tub-ru.yandex.net/i?id=0d8c6479cc359bdce0fb55e2f71b788e&amp;n=33&amp;h=215&amp;w=2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988840"/>
            <a:ext cx="2267744" cy="273630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283968" y="414908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414908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314096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414908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314096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7944" y="4149080"/>
            <a:ext cx="252028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– 60)%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38610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35696" y="314096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67944" y="3140968"/>
            <a:ext cx="252028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5229200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5229200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63888" y="292494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5647E-6 L -0.10243 0.314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5647E-6 L -0.13768 0.314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114E-6 L 0.08663 0.1679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1913E-6 L 0.56736 0.1679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8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721905" cy="2677656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Малыш и </a:t>
            </a:r>
            <a:r>
              <a:rPr lang="ru-RU" sz="2800" b="1" dirty="0" err="1" smtClean="0"/>
              <a:t>Карлсон</a:t>
            </a:r>
            <a:r>
              <a:rPr lang="ru-RU" sz="2800" b="1" dirty="0" smtClean="0"/>
              <a:t> полетели в гости к</a:t>
            </a:r>
            <a:endParaRPr lang="ru-RU" sz="2800" b="1" dirty="0" smtClean="0"/>
          </a:p>
          <a:p>
            <a:r>
              <a:rPr lang="ru-RU" sz="2800" b="1" dirty="0" err="1" smtClean="0"/>
              <a:t>Карлсону</a:t>
            </a:r>
            <a:r>
              <a:rPr lang="ru-RU" sz="2800" b="1" dirty="0" smtClean="0"/>
              <a:t>.  Когда они пролетели 56  м, что</a:t>
            </a:r>
            <a:endParaRPr lang="ru-RU" sz="2800" b="1" dirty="0" smtClean="0"/>
          </a:p>
          <a:p>
            <a:r>
              <a:rPr lang="ru-RU" sz="2800" b="1" dirty="0"/>
              <a:t>с</a:t>
            </a:r>
            <a:r>
              <a:rPr lang="ru-RU" sz="2800" b="1" dirty="0" smtClean="0"/>
              <a:t>оставило 70% всего пути, вернулись </a:t>
            </a:r>
            <a:endParaRPr lang="ru-RU" sz="2800" b="1" dirty="0" smtClean="0"/>
          </a:p>
          <a:p>
            <a:r>
              <a:rPr lang="ru-RU" sz="2800" b="1" dirty="0" smtClean="0"/>
              <a:t>родители Малыша, и </a:t>
            </a:r>
            <a:r>
              <a:rPr lang="ru-RU" sz="2800" b="1" dirty="0" err="1" smtClean="0"/>
              <a:t>Карлсон</a:t>
            </a:r>
            <a:r>
              <a:rPr lang="ru-RU" sz="2800" b="1" dirty="0" smtClean="0"/>
              <a:t> увеличил</a:t>
            </a:r>
            <a:endParaRPr lang="ru-RU" sz="2800" b="1" dirty="0" smtClean="0"/>
          </a:p>
          <a:p>
            <a:r>
              <a:rPr lang="ru-RU" sz="2800" b="1" dirty="0"/>
              <a:t>о</a:t>
            </a:r>
            <a:r>
              <a:rPr lang="ru-RU" sz="2800" b="1" dirty="0" smtClean="0"/>
              <a:t>бороты пропеллера. Какое расстояние </a:t>
            </a:r>
            <a:endParaRPr lang="ru-RU" sz="2800" b="1" dirty="0" smtClean="0"/>
          </a:p>
          <a:p>
            <a:r>
              <a:rPr lang="ru-RU" sz="2800" b="1" dirty="0" smtClean="0"/>
              <a:t>они пролетели с повышенной скоростью?</a:t>
            </a:r>
            <a:endParaRPr lang="ru-RU" sz="2800" b="1" dirty="0"/>
          </a:p>
        </p:txBody>
      </p:sp>
      <p:pic>
        <p:nvPicPr>
          <p:cNvPr id="28674" name="Picture 2" descr="http://www.kapitosha.net/wp-content/uploads/2013/09/karlson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84376" y="476672"/>
            <a:ext cx="3384376" cy="3098006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5576" y="4653136"/>
            <a:ext cx="4536504" cy="0"/>
          </a:xfrm>
          <a:prstGeom prst="line">
            <a:avLst/>
          </a:prstGeom>
          <a:ln w="41275" cmpd="sng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07904" y="4581128"/>
            <a:ext cx="93712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4725144"/>
            <a:ext cx="122413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4725144"/>
            <a:ext cx="122413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077072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 часть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4077072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 часть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861048"/>
            <a:ext cx="187220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3861048"/>
            <a:ext cx="1224136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588224" y="5805264"/>
            <a:ext cx="2304256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Подсказка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056E-6 L 1 0.361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721905" cy="2677656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Малыш и </a:t>
            </a:r>
            <a:r>
              <a:rPr lang="ru-RU" sz="2800" b="1" dirty="0" err="1" smtClean="0"/>
              <a:t>Карлсон</a:t>
            </a:r>
            <a:r>
              <a:rPr lang="ru-RU" sz="2800" b="1" dirty="0" smtClean="0"/>
              <a:t> полетели в гости к</a:t>
            </a:r>
            <a:endParaRPr lang="ru-RU" sz="2800" b="1" dirty="0" smtClean="0"/>
          </a:p>
          <a:p>
            <a:r>
              <a:rPr lang="ru-RU" sz="2800" b="1" dirty="0" err="1" smtClean="0"/>
              <a:t>Карлсону</a:t>
            </a:r>
            <a:r>
              <a:rPr lang="ru-RU" sz="2800" b="1" dirty="0" smtClean="0"/>
              <a:t>.  Когда они пролетели 56  м, что</a:t>
            </a:r>
            <a:endParaRPr lang="ru-RU" sz="2800" b="1" dirty="0" smtClean="0"/>
          </a:p>
          <a:p>
            <a:r>
              <a:rPr lang="ru-RU" sz="2800" b="1" dirty="0"/>
              <a:t>с</a:t>
            </a:r>
            <a:r>
              <a:rPr lang="ru-RU" sz="2800" b="1" dirty="0" smtClean="0"/>
              <a:t>оставило 70% всего пути, вернулись </a:t>
            </a:r>
            <a:endParaRPr lang="ru-RU" sz="2800" b="1" dirty="0" smtClean="0"/>
          </a:p>
          <a:p>
            <a:r>
              <a:rPr lang="ru-RU" sz="2800" b="1" dirty="0" smtClean="0"/>
              <a:t>родители Малыша, и </a:t>
            </a:r>
            <a:r>
              <a:rPr lang="ru-RU" sz="2800" b="1" dirty="0" err="1" smtClean="0"/>
              <a:t>Карлсон</a:t>
            </a:r>
            <a:r>
              <a:rPr lang="ru-RU" sz="2800" b="1" dirty="0" smtClean="0"/>
              <a:t> увеличил</a:t>
            </a:r>
            <a:endParaRPr lang="ru-RU" sz="2800" b="1" dirty="0" smtClean="0"/>
          </a:p>
          <a:p>
            <a:r>
              <a:rPr lang="ru-RU" sz="2800" b="1" dirty="0"/>
              <a:t>о</a:t>
            </a:r>
            <a:r>
              <a:rPr lang="ru-RU" sz="2800" b="1" dirty="0" smtClean="0"/>
              <a:t>бороты пропеллера. Какое расстояние </a:t>
            </a:r>
            <a:endParaRPr lang="ru-RU" sz="2800" b="1" dirty="0" smtClean="0"/>
          </a:p>
          <a:p>
            <a:r>
              <a:rPr lang="ru-RU" sz="2800" b="1" dirty="0" smtClean="0"/>
              <a:t>они пролетели с повышенной скоростью?</a:t>
            </a:r>
            <a:endParaRPr lang="ru-RU" sz="2800" b="1" dirty="0"/>
          </a:p>
        </p:txBody>
      </p:sp>
      <p:pic>
        <p:nvPicPr>
          <p:cNvPr id="28674" name="Picture 2" descr="http://www.kapitosha.net/wp-content/uploads/2013/09/karlson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624" y="2924944"/>
            <a:ext cx="3384376" cy="3098006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458112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458112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3573016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458112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3573016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4581128"/>
            <a:ext cx="252028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– 70)%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429309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43608" y="3573016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3573016"/>
            <a:ext cx="252028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3688" y="5661248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67944" y="5661248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43808" y="33569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5647E-6 L -0.10243 0.314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5647E-6 L -0.13768 0.314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114E-6 L 0.08663 0.1679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63802 0.0839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4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olodoi.ee/sites/default/files/5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71888"/>
            <a:ext cx="4572000" cy="298611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23728" y="260648"/>
            <a:ext cx="184731" cy="52322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sp>
        <p:nvSpPr>
          <p:cNvPr id="12" name="Прямоугольник 11">
            <a:hlinkClick r:id="" action="ppaction://noaction"/>
          </p:cNvPr>
          <p:cNvSpPr/>
          <p:nvPr/>
        </p:nvSpPr>
        <p:spPr>
          <a:xfrm>
            <a:off x="2123728" y="260648"/>
            <a:ext cx="6768752" cy="2031325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наметили отремонтировать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неделю участок дороги длиной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760м. Сколько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 работы они выполнят, если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отремонтируют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м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350100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3645024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263691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50100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2636912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3501008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33569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263691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2636912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4725144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4725144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40152" y="24208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09444 0.167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4971E-6 L 0.11025 0.314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4971E-6 L 0.07101 0.314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8439E-6 L -0.60625 -0.0525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us.123rf.com/450wm/psamtik/psamtik0811/psamtik081100287/3926187-old-pine-tree-isolated-on-white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268760"/>
            <a:ext cx="1907704" cy="4248472"/>
          </a:xfrm>
          <a:prstGeom prst="rect">
            <a:avLst/>
          </a:prstGeom>
          <a:noFill/>
        </p:spPr>
      </p:pic>
      <p:pic>
        <p:nvPicPr>
          <p:cNvPr id="12" name="Picture 4" descr="http://wallpapers1920.ru/img/picture/Nov/19/b61172f80c81e7637936c8fe3619de9e/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556792"/>
            <a:ext cx="1872208" cy="3600400"/>
          </a:xfrm>
          <a:prstGeom prst="rect">
            <a:avLst/>
          </a:prstGeom>
          <a:noFill/>
        </p:spPr>
      </p:pic>
      <p:pic>
        <p:nvPicPr>
          <p:cNvPr id="33794" name="Picture 2" descr="http://us.123rf.com/450wm/psamtik/psamtik0811/psamtik081100287/3926187-old-pine-tree-isolated-on-whit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628800"/>
            <a:ext cx="2857500" cy="42862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us.123rf.com/450wm/psamtik/psamtik0811/psamtik081100287/3926187-old-pine-tree-isolated-on-whit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348880"/>
            <a:ext cx="2051720" cy="4248472"/>
          </a:xfrm>
          <a:prstGeom prst="rect">
            <a:avLst/>
          </a:prstGeom>
          <a:noFill/>
        </p:spPr>
      </p:pic>
      <p:pic>
        <p:nvPicPr>
          <p:cNvPr id="8" name="Picture 2" descr="http://us.123rf.com/450wm/psamtik/psamtik0811/psamtik081100287/3926187-old-pine-tree-isolated-on-whit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996952"/>
            <a:ext cx="2857500" cy="4286250"/>
          </a:xfrm>
          <a:prstGeom prst="rect">
            <a:avLst/>
          </a:prstGeom>
          <a:noFill/>
        </p:spPr>
      </p:pic>
      <p:pic>
        <p:nvPicPr>
          <p:cNvPr id="11" name="Picture 4" descr="http://wallpapers1920.ru/img/picture/Nov/19/b61172f80c81e7637936c8fe3619de9e/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005064"/>
            <a:ext cx="1730445" cy="2852936"/>
          </a:xfrm>
          <a:prstGeom prst="rect">
            <a:avLst/>
          </a:prstGeom>
          <a:noFill/>
        </p:spPr>
      </p:pic>
      <p:pic>
        <p:nvPicPr>
          <p:cNvPr id="33796" name="Picture 4" descr="http://wallpapers1920.ru/img/picture/Nov/19/b61172f80c81e7637936c8fe3619de9e/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257600"/>
            <a:ext cx="1872208" cy="3600400"/>
          </a:xfrm>
          <a:prstGeom prst="rect">
            <a:avLst/>
          </a:prstGeom>
          <a:noFill/>
        </p:spPr>
      </p:pic>
      <p:pic>
        <p:nvPicPr>
          <p:cNvPr id="14" name="Picture 3" descr="dd36efffaa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15" name="Прямоугольник 14">
            <a:hlinkClick r:id="" action="ppaction://noaction"/>
          </p:cNvPr>
          <p:cNvSpPr/>
          <p:nvPr/>
        </p:nvSpPr>
        <p:spPr>
          <a:xfrm>
            <a:off x="2123728" y="260648"/>
            <a:ext cx="6768752" cy="1255728"/>
          </a:xfrm>
          <a:prstGeom prst="rect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роще 700 берёз и 300 сосен. Сколько процентов всех деревьев составляют сосны? 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us.123rf.com/450wm/psamtik/psamtik0811/psamtik081100287/3926187-old-pine-tree-isolated-on-white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05393"/>
            <a:ext cx="2339752" cy="4452607"/>
          </a:xfrm>
          <a:prstGeom prst="rect">
            <a:avLst/>
          </a:prstGeom>
          <a:noFill/>
        </p:spPr>
      </p:pic>
      <p:pic>
        <p:nvPicPr>
          <p:cNvPr id="17" name="Picture 4" descr="http://wallpapers1920.ru/img/picture/Nov/19/b61172f80c81e7637936c8fe3619de9e/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257600"/>
            <a:ext cx="1872208" cy="36004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71600" y="2852936"/>
            <a:ext cx="144016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861048"/>
            <a:ext cx="144016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347864" y="2564904"/>
            <a:ext cx="288000" cy="2304256"/>
          </a:xfrm>
          <a:prstGeom prst="rightBrace">
            <a:avLst>
              <a:gd name="adj1" fmla="val 106426"/>
              <a:gd name="adj2" fmla="val 5000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3356992"/>
            <a:ext cx="144016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15" name="Прямоугольник 14">
            <a:hlinkClick r:id="" action="ppaction://noaction"/>
          </p:cNvPr>
          <p:cNvSpPr/>
          <p:nvPr/>
        </p:nvSpPr>
        <p:spPr>
          <a:xfrm>
            <a:off x="2123728" y="260648"/>
            <a:ext cx="6768752" cy="125572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роще 700 берёз и 300 сосен. Сколько процентов всех деревьев составляют сосны? 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us.123rf.com/450wm/psamtik/psamtik0811/psamtik081100287/3926187-old-pine-tree-isolated-on-whit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05393"/>
            <a:ext cx="2339752" cy="4452607"/>
          </a:xfrm>
          <a:prstGeom prst="rect">
            <a:avLst/>
          </a:prstGeom>
          <a:noFill/>
        </p:spPr>
      </p:pic>
      <p:pic>
        <p:nvPicPr>
          <p:cNvPr id="17" name="Picture 4" descr="http://wallpapers1920.ru/img/picture/Nov/19/b61172f80c81e7637936c8fe3619de9e/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257600"/>
            <a:ext cx="1872208" cy="36004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71600" y="2852936"/>
            <a:ext cx="144016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861048"/>
            <a:ext cx="144016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350100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39952" y="350100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263691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350100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2636912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3501008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33569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39952" y="263691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2636912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4725144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04248" y="4725144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0152" y="24208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34" name="Управляющая кнопка: назад 33">
            <a:hlinkClick r:id="rId5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10243 0.1889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4971E-6 L 0.11025 0.314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4971E-6 L 0.07101 0.314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8776E-6 L -0.61406 -0.094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013176"/>
            <a:ext cx="1440160" cy="1012612"/>
          </a:xfrm>
          <a:prstGeom prst="rect">
            <a:avLst/>
          </a:prstGeom>
          <a:noFill/>
        </p:spPr>
      </p:pic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" action="ppaction://noaction"/>
          </p:cNvPr>
          <p:cNvSpPr/>
          <p:nvPr/>
        </p:nvSpPr>
        <p:spPr>
          <a:xfrm>
            <a:off x="2123728" y="260648"/>
            <a:ext cx="6768752" cy="1643527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Смешали  4 кг сушёных яблок и 6 кг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ушёных слив. Сколько процентов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олученной смеси составляют яблоки? 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http://www.uz.all.biz/img/uz/catalog/85760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2976"/>
            <a:ext cx="3130453" cy="2016224"/>
          </a:xfrm>
          <a:prstGeom prst="rect">
            <a:avLst/>
          </a:prstGeom>
          <a:noFill/>
        </p:spPr>
      </p:pic>
      <p:pic>
        <p:nvPicPr>
          <p:cNvPr id="34822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1440160" cy="1012612"/>
          </a:xfrm>
          <a:prstGeom prst="rect">
            <a:avLst/>
          </a:prstGeom>
          <a:noFill/>
        </p:spPr>
      </p:pic>
      <p:pic>
        <p:nvPicPr>
          <p:cNvPr id="9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085184"/>
            <a:ext cx="1440160" cy="1012612"/>
          </a:xfrm>
          <a:prstGeom prst="rect">
            <a:avLst/>
          </a:prstGeom>
          <a:noFill/>
        </p:spPr>
      </p:pic>
      <p:pic>
        <p:nvPicPr>
          <p:cNvPr id="11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75656" y="5845388"/>
            <a:ext cx="1584176" cy="10126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0" y="4005064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373216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059832" y="3933056"/>
            <a:ext cx="288000" cy="2304256"/>
          </a:xfrm>
          <a:prstGeom prst="rightBrace">
            <a:avLst>
              <a:gd name="adj1" fmla="val 106426"/>
              <a:gd name="adj2" fmla="val 5000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Picture 8" descr="http://www.viporeh.ru/full/files/lists/Products/52_Image_1401734729_IMG_323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1FBFD"/>
              </a:clrFrom>
              <a:clrTo>
                <a:srgbClr val="F1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429000"/>
            <a:ext cx="4067944" cy="285293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491880" y="4653136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013176"/>
            <a:ext cx="1440160" cy="1012612"/>
          </a:xfrm>
          <a:prstGeom prst="rect">
            <a:avLst/>
          </a:prstGeom>
          <a:noFill/>
        </p:spPr>
      </p:pic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" action="ppaction://noaction"/>
          </p:cNvPr>
          <p:cNvSpPr/>
          <p:nvPr/>
        </p:nvSpPr>
        <p:spPr>
          <a:xfrm>
            <a:off x="2123728" y="260648"/>
            <a:ext cx="6768752" cy="1643527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Смешали  4 кг сушёных яблок и 6 кг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ушёных слив. Сколько процентов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олученной смеси составляют яблоки? 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http://www.uz.all.biz/img/uz/catalog/85760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2976"/>
            <a:ext cx="3130453" cy="2016224"/>
          </a:xfrm>
          <a:prstGeom prst="rect">
            <a:avLst/>
          </a:prstGeom>
          <a:noFill/>
        </p:spPr>
      </p:pic>
      <p:pic>
        <p:nvPicPr>
          <p:cNvPr id="34822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1440160" cy="1012612"/>
          </a:xfrm>
          <a:prstGeom prst="rect">
            <a:avLst/>
          </a:prstGeom>
          <a:noFill/>
        </p:spPr>
      </p:pic>
      <p:pic>
        <p:nvPicPr>
          <p:cNvPr id="9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085184"/>
            <a:ext cx="1440160" cy="1012612"/>
          </a:xfrm>
          <a:prstGeom prst="rect">
            <a:avLst/>
          </a:prstGeom>
          <a:noFill/>
        </p:spPr>
      </p:pic>
      <p:pic>
        <p:nvPicPr>
          <p:cNvPr id="11" name="Picture 6" descr="http://orehioptom.ru/image/cache/data/102-500x5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75656" y="5845388"/>
            <a:ext cx="1584176" cy="10126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0" y="4005064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373216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350100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350100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263691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350100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2636912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3501008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33569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263691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2636912"/>
            <a:ext cx="187220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4725144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04248" y="4725144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40152" y="24208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31" name="Управляющая кнопка: сведения 30">
            <a:hlinkClick r:id="" action="ppaction://hlinkshowjump?jump=nextslide" highlightClick="1"/>
          </p:cNvPr>
          <p:cNvSpPr/>
          <p:nvPr/>
        </p:nvSpPr>
        <p:spPr>
          <a:xfrm>
            <a:off x="8244408" y="6165304"/>
            <a:ext cx="68237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10243 0.1889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4971E-6 L 0.11025 0.314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4971E-6 L 0.07101 0.314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8776E-6 L -0.59844 0.0735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40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Устные упражнения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20756713">
            <a:off x="1831710" y="977832"/>
            <a:ext cx="648072" cy="640088"/>
          </a:xfrm>
          <a:prstGeom prst="cube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196752"/>
            <a:ext cx="2342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1988840"/>
            <a:ext cx="2301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1% от 254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2708920"/>
            <a:ext cx="2301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1% от 348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429000"/>
            <a:ext cx="2041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1% от 17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4149080"/>
            <a:ext cx="2041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1% от 59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4869160"/>
            <a:ext cx="1782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1% от 6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5589240"/>
            <a:ext cx="1782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1% от 1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580112" y="198884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2,54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270892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,48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342900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,17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414908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,59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486916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,06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558924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,01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627784" y="332656"/>
            <a:ext cx="6264696" cy="792088"/>
          </a:xfrm>
          <a:prstGeom prst="wedgeRoundRectCallout">
            <a:avLst>
              <a:gd name="adj1" fmla="val 37725"/>
              <a:gd name="adj2" fmla="val 3263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Необходимо число разделить на 100%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649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"/>
              </a:rPr>
              <a:t>http://crbc.pro/image/ee/49/ee492b28-0d67-4c11-a2fa-c2b4a1468381.jpg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Кубики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8631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http://s1.hostingkartinok.com/uploads/images/2014/01/c54e07d7badbee0482cbee080bc21406.png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19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Яблоня – клипарт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276872"/>
            <a:ext cx="87354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previews.123rf.com/images/Loopall/Loopall1207/loopall120700005/14646518-pear-tree-with-</a:t>
            </a:r>
            <a:endParaRPr lang="ru-RU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ripe-fruits-illustration-isolated-on-white-background-Stock-Photo.jpg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060848"/>
            <a:ext cx="183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Груша – клипарт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140968"/>
            <a:ext cx="834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http://static3.depositphotos.com/1001605/181/i/950/depositphotos_1818481-Heap-of-millet.jpg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85293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шено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717032"/>
            <a:ext cx="863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http://i.istockimg.com/file_thumbview_approve/19392776/3/stock-photo-19392776-burlap-sack.jpg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4290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Мешок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4005064"/>
            <a:ext cx="93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Коровы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4293096"/>
            <a:ext cx="528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6"/>
              </a:rPr>
              <a:t>http://www.picshare.ru/uploads/150508/NN5TOHZmPb.png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581128"/>
            <a:ext cx="445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7"/>
              </a:rPr>
              <a:t>http://i020.radikal.ru/0810/10/554550847315.png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4869160"/>
            <a:ext cx="4777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8"/>
              </a:rPr>
              <a:t>http://papus666.narod.ru/clipart/k/kow/korova23.png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5445224"/>
            <a:ext cx="629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9"/>
              </a:rPr>
              <a:t>http://www.stroy-union.ru/l1153772/images/photocat/466x/822550.jpg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157192"/>
            <a:ext cx="190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Бидон с молоком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6021288"/>
            <a:ext cx="8324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0"/>
              </a:rPr>
              <a:t>https://im1-tub-ru.yandex.net/i?id=0d8c6479cc359bdce0fb55e2f71b788e&amp;n=33&amp;h=215&amp;w=215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5733256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Винтик и </a:t>
            </a:r>
            <a:r>
              <a:rPr lang="ru-RU" dirty="0" err="1" smtClean="0"/>
              <a:t>Шпунтик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20272" y="404664"/>
            <a:ext cx="1847237" cy="523220"/>
          </a:xfrm>
          <a:prstGeom prst="rect">
            <a:avLst/>
          </a:prstGeom>
          <a:blipFill>
            <a:blip r:embed="rId11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Источники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92696"/>
            <a:ext cx="6049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"/>
              </a:rPr>
              <a:t>http://www.kapitosha.net/wp-content/uploads/2013/09/karlson1.jpg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19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Малыш и </a:t>
            </a:r>
            <a:r>
              <a:rPr lang="ru-RU" dirty="0" err="1" smtClean="0"/>
              <a:t>Карлсон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4345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http://www.molodoi.ee/sites/default/files/53.jpg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16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Ремонт дороги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3981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http://www.coollady.ru/pic/0003/036/02.jpg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556792"/>
            <a:ext cx="118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Чашка чая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420888"/>
            <a:ext cx="417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http://pion-buton.ru/admin/pictures/5023s.jpg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132856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Коробочка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96952"/>
            <a:ext cx="810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http://us.123rf.com/450wm/psamtik/psamtik0811/psamtik081100287/3926187-old-pine-tree-</a:t>
            </a:r>
            <a:endParaRPr lang="ru-RU" sz="1600" dirty="0" smtClean="0">
              <a:hlinkClick r:id="rId5"/>
            </a:endParaRPr>
          </a:p>
          <a:p>
            <a:r>
              <a:rPr lang="en-US" sz="1600" dirty="0" smtClean="0">
                <a:hlinkClick r:id="rId5"/>
              </a:rPr>
              <a:t>isolated-on-white.jpg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7089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789040"/>
            <a:ext cx="7873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6"/>
              </a:rPr>
              <a:t>http://wallpapers1920.ru/img/picture/Nov/19/b61172f80c81e7637936c8fe3619de9e/3.jpg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50100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Берёза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365104"/>
            <a:ext cx="4336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7"/>
              </a:rPr>
              <a:t>http://www.uz.all.biz/img/uz/catalog/85760.jpeg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077072"/>
            <a:ext cx="184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Сушёные яблоки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4941168"/>
            <a:ext cx="5062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8"/>
              </a:rPr>
              <a:t>http://orehioptom.ru/image/cache/data/102-500x500.jpg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465313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Сушёные сливы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517232"/>
            <a:ext cx="7476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9"/>
              </a:rPr>
              <a:t>http://www.viporeh.ru/full/files/lists/Products/52_Image_1401734729_IMG_3235.JPG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5229200"/>
            <a:ext cx="20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Смесь сухофруктов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40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Устные упражнения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20756713">
            <a:off x="1831710" y="977832"/>
            <a:ext cx="648072" cy="640088"/>
          </a:xfrm>
          <a:prstGeom prst="cube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196752"/>
            <a:ext cx="2342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9909" y="1988840"/>
            <a:ext cx="2561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20% от 200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9909" y="2708920"/>
            <a:ext cx="2561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12% от 195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429000"/>
            <a:ext cx="2561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15% от 152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9909" y="4149080"/>
            <a:ext cx="2301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32% от 65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869160"/>
            <a:ext cx="2301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90% от 81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09909" y="5589240"/>
            <a:ext cx="2041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74% от 1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603355" y="1988840"/>
            <a:ext cx="1050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  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270892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,4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342900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,8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414908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,8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486916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72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,9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5589240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,74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627784" y="260648"/>
            <a:ext cx="6264696" cy="936104"/>
          </a:xfrm>
          <a:prstGeom prst="wedgeRoundRectCallout">
            <a:avLst>
              <a:gd name="adj1" fmla="val 37725"/>
              <a:gd name="adj2" fmla="val 285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Необходимо найти 1%, затем умножить на количество процентов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40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Устные упражнения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20756713">
            <a:off x="1831710" y="977832"/>
            <a:ext cx="648072" cy="640088"/>
          </a:xfrm>
          <a:prstGeom prst="cube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196752"/>
            <a:ext cx="3752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 число: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988840"/>
            <a:ext cx="4853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 которого равен 9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708920"/>
            <a:ext cx="5105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30% которого равны 6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4149080"/>
            <a:ext cx="4738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1% которого равен 7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3429000"/>
            <a:ext cx="5365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40% которого равны 12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4869160"/>
            <a:ext cx="5365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90% которого равны 18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5589240"/>
            <a:ext cx="5757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37% которого равны 0,74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37701" y="4149080"/>
            <a:ext cx="96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700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3429000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7888" y="4869160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7731" y="558924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627784" y="260648"/>
            <a:ext cx="6264696" cy="936104"/>
          </a:xfrm>
          <a:prstGeom prst="wedgeRoundRectCallout">
            <a:avLst>
              <a:gd name="adj1" fmla="val 37725"/>
              <a:gd name="adj2" fmla="val 285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Необходимо найти 1%, затем умножить на 100%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08304" y="2708920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7570" y="1988840"/>
            <a:ext cx="96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900</a:t>
            </a:r>
            <a:endParaRPr lang="ru-RU" sz="4000" b="1" cap="none" spc="0" dirty="0">
              <a:ln w="1905"/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 animBg="1"/>
      <p:bldP spid="1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251520" y="548680"/>
            <a:ext cx="7920880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Нахождение процента от числа</a:t>
            </a:r>
            <a:endParaRPr lang="ru-RU" sz="3600" b="1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51520" y="1556792"/>
            <a:ext cx="7920880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Нахождение числа по его процентам</a:t>
            </a:r>
            <a:endParaRPr lang="ru-RU" sz="3600" b="1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251520" y="2564904"/>
            <a:ext cx="7920880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Нахождение процентного отношения</a:t>
            </a:r>
            <a:endParaRPr lang="ru-RU" sz="3600" b="1" dirty="0"/>
          </a:p>
        </p:txBody>
      </p:sp>
      <p:pic>
        <p:nvPicPr>
          <p:cNvPr id="8" name="Picture 2" descr="http://crbc.pro/image/ee/49/ee492b28-0d67-4c11-a2fa-c2b4a146838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33056"/>
            <a:ext cx="3508663" cy="2708771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6660232" y="6237312"/>
            <a:ext cx="68237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051720" y="342900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http://us.123rf.com/450wm/Loopall/Loopall1207/Loopall120700005/14646518-%D0%B3%D1%80%D1%83%D1%88%D0%B5%D0%B2%D0%BE%D0%B5-%D0%B4%D0%B5%D1%80%D0%B5%D0%B2%D0%BE-%D1%81%D0%BE-%D1%81%D0%BF%D0%B5%D0%BB%D1%8B%D0%BC%D0%B8-%D0%BF%D0%BB%D0%BE%D0%B4%D0%B0%D0%BC%D0%B8-%D0%B8%D0%BB%D0%BB%D1%8E%D1%81%D1%82%D1%80%D0%B0%D1%86%D0%B8%D0%B8-%D0%BD%D0%B0-%D0%B1%D0%B5%D0%BB%D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340768"/>
            <a:ext cx="2987824" cy="4286250"/>
          </a:xfrm>
          <a:prstGeom prst="rect">
            <a:avLst/>
          </a:prstGeom>
          <a:noFill/>
        </p:spPr>
      </p:pic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782754" cy="1384995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школьном саду 40 фруктовых деревьев.</a:t>
            </a:r>
            <a:endParaRPr lang="ru-RU" sz="2800" b="1" dirty="0" smtClean="0"/>
          </a:p>
          <a:p>
            <a:r>
              <a:rPr lang="ru-RU" sz="2800" b="1" dirty="0" smtClean="0"/>
              <a:t>30% этих деревьев – яблони. </a:t>
            </a:r>
            <a:endParaRPr lang="ru-RU" sz="2800" b="1" dirty="0" smtClean="0"/>
          </a:p>
          <a:p>
            <a:r>
              <a:rPr lang="ru-RU" sz="2800" b="1" dirty="0" smtClean="0"/>
              <a:t>Сколько яблонь в школьном саду?</a:t>
            </a:r>
            <a:endParaRPr lang="ru-RU" sz="2800" b="1" dirty="0"/>
          </a:p>
        </p:txBody>
      </p:sp>
      <p:pic>
        <p:nvPicPr>
          <p:cNvPr id="15366" name="Picture 6" descr="http://s1.hostingkartinok.com/uploads/images/2014/01/c54e07d7badbee0482cbee080bc2140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3284984"/>
            <a:ext cx="2411760" cy="3573016"/>
          </a:xfrm>
          <a:prstGeom prst="rect">
            <a:avLst/>
          </a:prstGeom>
          <a:noFill/>
        </p:spPr>
      </p:pic>
      <p:pic>
        <p:nvPicPr>
          <p:cNvPr id="8" name="Picture 4" descr="http://us.123rf.com/450wm/Loopall/Loopall1207/Loopall120700005/14646518-%D0%B3%D1%80%D1%83%D1%88%D0%B5%D0%B2%D0%BE%D0%B5-%D0%B4%D0%B5%D1%80%D0%B5%D0%B2%D0%BE-%D1%81%D0%BE-%D1%81%D0%BF%D0%B5%D0%BB%D1%8B%D0%BC%D0%B8-%D0%BF%D0%BB%D0%BE%D0%B4%D0%B0%D0%BC%D0%B8-%D0%B8%D0%BB%D0%BB%D1%8E%D1%81%D1%82%D1%80%D0%B0%D1%86%D0%B8%D0%B8-%D0%BD%D0%B0-%D0%B1%D0%B5%D0%BB%D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996952"/>
            <a:ext cx="3419475" cy="4286250"/>
          </a:xfrm>
          <a:prstGeom prst="rect">
            <a:avLst/>
          </a:prstGeom>
          <a:noFill/>
        </p:spPr>
      </p:pic>
      <p:pic>
        <p:nvPicPr>
          <p:cNvPr id="10" name="Picture 6" descr="http://s1.hostingkartinok.com/uploads/images/2014/01/c54e07d7badbee0482cbee080bc2140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3429000"/>
            <a:ext cx="2620440" cy="3429000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3779912" y="5877272"/>
            <a:ext cx="2160240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779912" y="6381328"/>
            <a:ext cx="2160240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42088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42900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242088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342900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20486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31409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242088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242088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342900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4797152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39952" y="4797152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  <p:sp>
        <p:nvSpPr>
          <p:cNvPr id="25" name="Управляющая кнопка: назад 24">
            <a:hlinkClick r:id="rId7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.35695 " pathEditMode="relative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0469 0.3569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.20996 " pathEditMode="relative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4987E-6 L -0.10226 0.356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7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1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588224" y="3356992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us.123rf.com/450wm/tribalium123/tribalium1231311/tribalium123131100063/24058863-%D0%B4%D0%B5%D1%80%D0%B5%D0%B2%D1%8F%D0%BD%D0%BD%D1%8B%D0%B9-%D1%8F%D1%89%D0%B8%D0%BA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4126336"/>
            <a:ext cx="3096344" cy="2731664"/>
          </a:xfrm>
          <a:prstGeom prst="rect">
            <a:avLst/>
          </a:prstGeom>
          <a:noFill/>
        </p:spPr>
      </p:pic>
      <p:pic>
        <p:nvPicPr>
          <p:cNvPr id="8" name="Picture 4" descr="http://static3.depositphotos.com/1001605/181/i/950/depositphotos_1818481-Heap-of-mille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6172" flipH="1">
            <a:off x="1186086" y="3494479"/>
            <a:ext cx="1818920" cy="803414"/>
          </a:xfrm>
          <a:prstGeom prst="rect">
            <a:avLst/>
          </a:prstGeom>
          <a:noFill/>
        </p:spPr>
      </p:pic>
      <p:pic>
        <p:nvPicPr>
          <p:cNvPr id="9" name="Picture 4" descr="http://static3.depositphotos.com/1001605/181/i/950/depositphotos_1818481-Heap-of-mille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6224">
            <a:off x="1953578" y="4117627"/>
            <a:ext cx="1122521" cy="519978"/>
          </a:xfrm>
          <a:prstGeom prst="rect">
            <a:avLst/>
          </a:prstGeom>
          <a:noFill/>
        </p:spPr>
      </p:pic>
      <p:pic>
        <p:nvPicPr>
          <p:cNvPr id="10" name="Picture 4" descr="http://static3.depositphotos.com/1001605/181/i/950/depositphotos_1818481-Heap-of-mille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4791" flipH="1">
            <a:off x="931093" y="4111768"/>
            <a:ext cx="1301816" cy="483159"/>
          </a:xfrm>
          <a:prstGeom prst="rect">
            <a:avLst/>
          </a:prstGeom>
          <a:noFill/>
        </p:spPr>
      </p:pic>
      <p:pic>
        <p:nvPicPr>
          <p:cNvPr id="14340" name="Picture 4" descr="http://static3.depositphotos.com/1001605/181/i/950/depositphotos_1818481-Heap-of-mille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4791">
            <a:off x="457058" y="3775068"/>
            <a:ext cx="1610011" cy="864095"/>
          </a:xfrm>
          <a:prstGeom prst="rect">
            <a:avLst/>
          </a:prstGeom>
          <a:noFill/>
        </p:spPr>
      </p:pic>
      <p:pic>
        <p:nvPicPr>
          <p:cNvPr id="12" name="Picture 3" descr="dd36efffaa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260648"/>
            <a:ext cx="6767365" cy="1815882"/>
          </a:xfrm>
          <a:prstGeom prst="rect">
            <a:avLst/>
          </a:prstGeom>
          <a:blipFill>
            <a:blip r:embed="rId7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ящике 120 кг пшена. После того, </a:t>
            </a:r>
            <a:endParaRPr lang="ru-RU" sz="2800" b="1" dirty="0" smtClean="0"/>
          </a:p>
          <a:p>
            <a:r>
              <a:rPr lang="ru-RU" sz="2800" b="1" dirty="0" smtClean="0"/>
              <a:t>как из ящика наполнили мешок пшеном, </a:t>
            </a:r>
            <a:endParaRPr lang="ru-RU" sz="2800" b="1" dirty="0" smtClean="0"/>
          </a:p>
          <a:p>
            <a:r>
              <a:rPr lang="ru-RU" sz="2800" b="1" dirty="0" smtClean="0"/>
              <a:t>в ящике осталось 65% всего пшена. </a:t>
            </a:r>
            <a:endParaRPr lang="ru-RU" sz="2800" b="1" dirty="0" smtClean="0"/>
          </a:p>
          <a:p>
            <a:r>
              <a:rPr lang="ru-RU" sz="2800" b="1" dirty="0" smtClean="0"/>
              <a:t>Сколько кг пшена вошло в мешок?</a:t>
            </a:r>
            <a:endParaRPr lang="ru-RU" sz="2800" b="1" dirty="0"/>
          </a:p>
        </p:txBody>
      </p:sp>
      <p:pic>
        <p:nvPicPr>
          <p:cNvPr id="15" name="Picture 4" descr="http://static3.depositphotos.com/1001605/181/i/950/depositphotos_1818481-Heap-of-mille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6224">
            <a:off x="1810041" y="4133652"/>
            <a:ext cx="1122521" cy="519978"/>
          </a:xfrm>
          <a:prstGeom prst="rect">
            <a:avLst/>
          </a:prstGeom>
          <a:noFill/>
        </p:spPr>
      </p:pic>
      <p:pic>
        <p:nvPicPr>
          <p:cNvPr id="16" name="Picture 4" descr="http://static3.depositphotos.com/1001605/181/i/950/depositphotos_1818481-Heap-of-millet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4791">
            <a:off x="1338977" y="3521742"/>
            <a:ext cx="1184197" cy="1038360"/>
          </a:xfrm>
          <a:prstGeom prst="rect">
            <a:avLst/>
          </a:prstGeom>
          <a:noFill/>
        </p:spPr>
      </p:pic>
      <p:pic>
        <p:nvPicPr>
          <p:cNvPr id="14" name="Picture 4" descr="http://static3.depositphotos.com/1001605/181/i/950/depositphotos_1818481-Heap-of-mille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6172" flipH="1">
            <a:off x="538014" y="3710503"/>
            <a:ext cx="1818920" cy="803414"/>
          </a:xfrm>
          <a:prstGeom prst="rect">
            <a:avLst/>
          </a:prstGeom>
          <a:noFill/>
        </p:spPr>
      </p:pic>
      <p:pic>
        <p:nvPicPr>
          <p:cNvPr id="14342" name="Picture 6" descr="http://i.istockimg.com/file_thumbview_approve/19392776/3/stock-photo-19392776-burlap-sack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645024"/>
            <a:ext cx="2736304" cy="337596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43808" y="5301208"/>
            <a:ext cx="504056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335699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234888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335699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234888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3356992"/>
            <a:ext cx="244827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– 65)%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21328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68144" y="306896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39952" y="242088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2348880"/>
            <a:ext cx="244827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4437112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64288" y="4437112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  <p:sp>
        <p:nvSpPr>
          <p:cNvPr id="33" name="Управляющая кнопка: назад 32">
            <a:hlinkClick r:id="rId10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5647E-6 L -0.10243 0.314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5647E-6 L -0.13768 0.3148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114E-6 L 0.08663 0.1679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9114E-6 L -0.20469 0.2833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4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http://www.stroy-union.ru/l1153772/images/photocat/466x/82255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301208"/>
            <a:ext cx="802375" cy="1296144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260648"/>
            <a:ext cx="6862713" cy="1815882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Надоили 150 л молока. После того, как </a:t>
            </a:r>
            <a:endParaRPr lang="ru-RU" sz="2800" b="1" dirty="0" smtClean="0"/>
          </a:p>
          <a:p>
            <a:r>
              <a:rPr lang="ru-RU" sz="2800" b="1" dirty="0"/>
              <a:t>м</a:t>
            </a:r>
            <a:r>
              <a:rPr lang="ru-RU" sz="2800" b="1" dirty="0" smtClean="0"/>
              <a:t>олоко отправили в детский сад, осталось</a:t>
            </a:r>
            <a:endParaRPr lang="ru-RU" sz="2800" b="1" dirty="0" smtClean="0"/>
          </a:p>
          <a:p>
            <a:r>
              <a:rPr lang="ru-RU" sz="2800" b="1" dirty="0" smtClean="0"/>
              <a:t>80% имеющегося молока. Сколько литров</a:t>
            </a:r>
            <a:endParaRPr lang="ru-RU" sz="2800" b="1" dirty="0" smtClean="0"/>
          </a:p>
          <a:p>
            <a:r>
              <a:rPr lang="ru-RU" sz="2800" b="1" dirty="0"/>
              <a:t>м</a:t>
            </a:r>
            <a:r>
              <a:rPr lang="ru-RU" sz="2800" b="1" dirty="0" smtClean="0"/>
              <a:t>олока отправили в детский сад?</a:t>
            </a:r>
            <a:endParaRPr lang="ru-RU" sz="2800" b="1" dirty="0"/>
          </a:p>
        </p:txBody>
      </p:sp>
      <p:pic>
        <p:nvPicPr>
          <p:cNvPr id="22534" name="Picture 6" descr="http://i020.radikal.ru/0810/10/55455084731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4005064"/>
            <a:ext cx="2635684" cy="2736304"/>
          </a:xfrm>
          <a:prstGeom prst="rect">
            <a:avLst/>
          </a:prstGeom>
          <a:noFill/>
        </p:spPr>
      </p:pic>
      <p:pic>
        <p:nvPicPr>
          <p:cNvPr id="22532" name="Picture 4" descr="http://www.picshare.ru/uploads/150508/NN5TOHZmPb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053967"/>
            <a:ext cx="2592288" cy="2804033"/>
          </a:xfrm>
          <a:prstGeom prst="rect">
            <a:avLst/>
          </a:prstGeom>
          <a:noFill/>
        </p:spPr>
      </p:pic>
      <p:pic>
        <p:nvPicPr>
          <p:cNvPr id="22536" name="Picture 8" descr="http://papus666.narod.ru/clipart/k/kow/korova2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347864" y="4301904"/>
            <a:ext cx="3096344" cy="2556096"/>
          </a:xfrm>
          <a:prstGeom prst="rect">
            <a:avLst/>
          </a:prstGeom>
          <a:noFill/>
        </p:spPr>
      </p:pic>
      <p:pic>
        <p:nvPicPr>
          <p:cNvPr id="22538" name="Picture 10" descr="http://www.stroy-union.ru/l1153772/images/photocat/466x/82255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561856"/>
            <a:ext cx="802375" cy="1296144"/>
          </a:xfrm>
          <a:prstGeom prst="rect">
            <a:avLst/>
          </a:prstGeom>
          <a:noFill/>
        </p:spPr>
      </p:pic>
      <p:pic>
        <p:nvPicPr>
          <p:cNvPr id="14" name="Picture 10" descr="http://www.stroy-union.ru/l1153772/images/photocat/466x/82255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561856"/>
            <a:ext cx="802375" cy="1296144"/>
          </a:xfrm>
          <a:prstGeom prst="rect">
            <a:avLst/>
          </a:prstGeom>
          <a:noFill/>
        </p:spPr>
      </p:pic>
      <p:pic>
        <p:nvPicPr>
          <p:cNvPr id="15" name="Picture 10" descr="http://www.stroy-union.ru/l1153772/images/photocat/466x/82255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561856"/>
            <a:ext cx="802375" cy="1296144"/>
          </a:xfrm>
          <a:prstGeom prst="rect">
            <a:avLst/>
          </a:prstGeom>
          <a:noFill/>
        </p:spPr>
      </p:pic>
      <p:pic>
        <p:nvPicPr>
          <p:cNvPr id="16" name="Picture 10" descr="http://www.stroy-union.ru/l1153772/images/photocat/466x/82255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561856"/>
            <a:ext cx="802375" cy="1296144"/>
          </a:xfrm>
          <a:prstGeom prst="rect">
            <a:avLst/>
          </a:prstGeom>
          <a:noFill/>
        </p:spPr>
      </p:pic>
      <p:pic>
        <p:nvPicPr>
          <p:cNvPr id="17" name="Picture 10" descr="http://www.stroy-union.ru/l1153772/images/photocat/466x/82255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561856"/>
            <a:ext cx="802375" cy="12961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588224" y="3356992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5949280"/>
            <a:ext cx="504056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335699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234888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3356992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234888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3356992"/>
            <a:ext cx="244827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– 80)%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21328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68144" y="306896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39952" y="234888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2348880"/>
            <a:ext cx="244827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4437112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64288" y="4437112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5647E-6 L -0.10243 0.3148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5647E-6 L -0.13768 0.3148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114E-6 L 0.08663 0.1679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9114E-6 L -0.18107 0.377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otvet.imgsmail.ru/download/80255101_0fd84888cfe066044820a9cc1c00ff5c_800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1632" y="3212976"/>
            <a:ext cx="3312368" cy="3153374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452320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260648"/>
            <a:ext cx="6416052" cy="95410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Засеяли 65% поля, что составило 325 га.</a:t>
            </a:r>
            <a:endParaRPr lang="ru-RU" sz="2800" b="1" dirty="0" smtClean="0"/>
          </a:p>
          <a:p>
            <a:r>
              <a:rPr lang="ru-RU" sz="2800" b="1" dirty="0" smtClean="0"/>
              <a:t>Найдите площадь всего поля.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342900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42088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429000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42088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342900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220486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31409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_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2420888"/>
            <a:ext cx="1728192" cy="720080"/>
          </a:xfrm>
          <a:prstGeom prst="rect">
            <a:avLst/>
          </a:prstGeom>
          <a:solidFill>
            <a:srgbClr val="F0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2420888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3429000"/>
            <a:ext cx="172819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4797152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2" y="4797152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·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.35695 " pathEditMode="relative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0469 0.3569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.20996 " pathEditMode="relative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4987E-6 L 0.38594 0.3356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6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957D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4595</Words>
  <Application>WPS Presentation</Application>
  <PresentationFormat>Экран (4:3)</PresentationFormat>
  <Paragraphs>539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Georgia</vt:lpstr>
      <vt:lpstr>Georgia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67</cp:revision>
  <dcterms:created xsi:type="dcterms:W3CDTF">2016-04-30T23:56:00Z</dcterms:created>
  <dcterms:modified xsi:type="dcterms:W3CDTF">2024-11-01T15:34:49Z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6C5DAA5C02F44245B802FEC3DD7D2444_12</vt:lpwstr>
  </property>
  <property fmtid="{D5CDD505-2E9C-101B-9397-08002B2CF9AE}" pid="3" name="KSOProductBuildVer">
    <vt:lpwstr>1049-12.2.0.18607</vt:lpwstr>
  </property>
</Properties>
</file>