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2" r:id="rId8"/>
    <p:sldId id="265" r:id="rId9"/>
    <p:sldId id="261" r:id="rId10"/>
    <p:sldId id="267" r:id="rId11"/>
    <p:sldId id="268" r:id="rId12"/>
    <p:sldId id="263" r:id="rId13"/>
    <p:sldId id="266" r:id="rId14"/>
    <p:sldId id="264" r:id="rId15"/>
    <p:sldId id="270" r:id="rId16"/>
    <p:sldId id="271"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94BCB8-182C-4608-B03B-885001F9745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0CA4737-92FF-4026-8F6C-30EB05961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D4CFACC-E0DF-47F0-917A-1BB917BD51F6}"/>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5" name="Нижний колонтитул 4">
            <a:extLst>
              <a:ext uri="{FF2B5EF4-FFF2-40B4-BE49-F238E27FC236}">
                <a16:creationId xmlns:a16="http://schemas.microsoft.com/office/drawing/2014/main" id="{5F0DB503-0748-4B5B-8061-930A87715F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5D90D67-9FBE-4DE3-955C-B7A6D7C1D685}"/>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126383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F320F5-8814-4AC8-B079-4E2CA6D2CA5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07B5659-8EE7-43FD-8B6F-DA110DDE212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F1D9658-8EFB-4C20-A0C9-024A39124877}"/>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5" name="Нижний колонтитул 4">
            <a:extLst>
              <a:ext uri="{FF2B5EF4-FFF2-40B4-BE49-F238E27FC236}">
                <a16:creationId xmlns:a16="http://schemas.microsoft.com/office/drawing/2014/main" id="{069A2A9A-3F60-499A-845E-ABB76E45275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2BBEEA9-A216-4F93-BA10-84BB07D64847}"/>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183479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370CA37-EE2B-460A-9AFD-19CF5A02843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989B9EC-28A2-4F10-AB45-725710D6E4E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B453F03-78D3-4EA7-ACDB-14B2EDFFE132}"/>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5" name="Нижний колонтитул 4">
            <a:extLst>
              <a:ext uri="{FF2B5EF4-FFF2-40B4-BE49-F238E27FC236}">
                <a16:creationId xmlns:a16="http://schemas.microsoft.com/office/drawing/2014/main" id="{778E6ADB-4AAA-4472-B7C5-8576C8A243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1E960F9-2DF9-47CA-94BA-218577D73E36}"/>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127057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127E38-BF30-42B5-B416-090730F35DF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86486C8-30C4-403E-88E5-6BD02492C08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4FD3DB-4156-41EF-84BA-090D597693B1}"/>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5" name="Нижний колонтитул 4">
            <a:extLst>
              <a:ext uri="{FF2B5EF4-FFF2-40B4-BE49-F238E27FC236}">
                <a16:creationId xmlns:a16="http://schemas.microsoft.com/office/drawing/2014/main" id="{B16F6982-1261-4387-8EC9-0EDE33E6F6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FA28106-AADF-4EA8-B79A-14727487BAF1}"/>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355222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244844-A44C-4287-9A63-D3219B1FDAE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09610B8-37B2-4EC6-A54F-F4AB7BC87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81D6885-EFA4-44D7-98A7-6A16E84CAF09}"/>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5" name="Нижний колонтитул 4">
            <a:extLst>
              <a:ext uri="{FF2B5EF4-FFF2-40B4-BE49-F238E27FC236}">
                <a16:creationId xmlns:a16="http://schemas.microsoft.com/office/drawing/2014/main" id="{EDA4C334-1E25-4F0E-AC8F-027B9C6CF3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5A3148-8977-4029-A523-E8E2C3227D6B}"/>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156108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9CA11B-63E9-4DB9-BB7D-DC717D88BE7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F0FD590-A7AD-4804-9AE6-2036CA8F076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B723A1E-540A-48C1-BABC-148F46BDBE9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437963E-8135-4A2E-872E-BD7A420FA06B}"/>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6" name="Нижний колонтитул 5">
            <a:extLst>
              <a:ext uri="{FF2B5EF4-FFF2-40B4-BE49-F238E27FC236}">
                <a16:creationId xmlns:a16="http://schemas.microsoft.com/office/drawing/2014/main" id="{25E07F2E-435D-41E0-AAD4-46DE98F54DC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2953536-5AC9-4A4D-8347-C3A399AA83CB}"/>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233182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3E686C-45C4-49FD-B112-D8CD4BAE935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873F79D-DD2A-48F2-9D74-646A5FCC7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52C02A1-5DFF-4E19-9448-569F689CDD5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63153E0-FE40-409B-9441-95F99CC65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F8816FF-836D-4571-940A-EBADA3FA2D5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F44AA69-502A-419A-9016-F9171BD743C3}"/>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8" name="Нижний колонтитул 7">
            <a:extLst>
              <a:ext uri="{FF2B5EF4-FFF2-40B4-BE49-F238E27FC236}">
                <a16:creationId xmlns:a16="http://schemas.microsoft.com/office/drawing/2014/main" id="{CD1A16E6-B90E-41AA-83D6-EAF01A62F53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1C9013A-88CA-4FAF-9365-B30CEDBB2F25}"/>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200169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FA1FD2-2015-49D6-867F-F0E843345C8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2110E53-B59B-4F53-B0AB-C4F231CFD9C7}"/>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4" name="Нижний колонтитул 3">
            <a:extLst>
              <a:ext uri="{FF2B5EF4-FFF2-40B4-BE49-F238E27FC236}">
                <a16:creationId xmlns:a16="http://schemas.microsoft.com/office/drawing/2014/main" id="{2E83E4D1-D4B4-45B3-A60A-CB1B93CAC88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2DD0032-35C1-4A6C-A211-E21DB464E688}"/>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83015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564A4A1-42B2-424E-889E-751CA5EDB932}"/>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3" name="Нижний колонтитул 2">
            <a:extLst>
              <a:ext uri="{FF2B5EF4-FFF2-40B4-BE49-F238E27FC236}">
                <a16:creationId xmlns:a16="http://schemas.microsoft.com/office/drawing/2014/main" id="{F1693C2C-7F20-4450-B33C-B8946D7FD1B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B24641-A297-45AE-90CB-8840B9A2E09E}"/>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19151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16B05D-E9AD-42AC-B571-1DE2800DE8A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967FE48-CF0F-4AE5-9CB1-6F17D32FAC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A53B123-B85D-4415-A8DC-D6A206F88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2274FFC-AC2B-4A38-A6C2-C5AA54239508}"/>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6" name="Нижний колонтитул 5">
            <a:extLst>
              <a:ext uri="{FF2B5EF4-FFF2-40B4-BE49-F238E27FC236}">
                <a16:creationId xmlns:a16="http://schemas.microsoft.com/office/drawing/2014/main" id="{DA323AFC-D2E5-4362-A02F-FDE0302F68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6A167D-D099-478C-B920-439FBE98160A}"/>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190039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77B69D-F621-4E9F-8549-98F2CD788E4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98E3147-551B-4E9D-ACF9-CD619C556B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586BFA2-E6BE-4D52-B3CC-AC9A4B966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6ECE364-957B-4B42-9021-1AAA05A58100}"/>
              </a:ext>
            </a:extLst>
          </p:cNvPr>
          <p:cNvSpPr>
            <a:spLocks noGrp="1"/>
          </p:cNvSpPr>
          <p:nvPr>
            <p:ph type="dt" sz="half" idx="10"/>
          </p:nvPr>
        </p:nvSpPr>
        <p:spPr/>
        <p:txBody>
          <a:bodyPr/>
          <a:lstStyle/>
          <a:p>
            <a:fld id="{6A4BB9CF-7C42-4C9A-9C8F-EA854A02332D}" type="datetimeFigureOut">
              <a:rPr lang="ru-RU" smtClean="0"/>
              <a:t>26.12.2021</a:t>
            </a:fld>
            <a:endParaRPr lang="ru-RU"/>
          </a:p>
        </p:txBody>
      </p:sp>
      <p:sp>
        <p:nvSpPr>
          <p:cNvPr id="6" name="Нижний колонтитул 5">
            <a:extLst>
              <a:ext uri="{FF2B5EF4-FFF2-40B4-BE49-F238E27FC236}">
                <a16:creationId xmlns:a16="http://schemas.microsoft.com/office/drawing/2014/main" id="{3D9AF9D5-80C5-46DA-8654-E9B4285D0D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39F3AD5-6EB6-4934-B168-D687B5326B49}"/>
              </a:ext>
            </a:extLst>
          </p:cNvPr>
          <p:cNvSpPr>
            <a:spLocks noGrp="1"/>
          </p:cNvSpPr>
          <p:nvPr>
            <p:ph type="sldNum" sz="quarter" idx="12"/>
          </p:nvPr>
        </p:nvSpPr>
        <p:spPr/>
        <p:txBody>
          <a:bodyPr/>
          <a:lstStyle/>
          <a:p>
            <a:fld id="{9A3C033E-DBF4-4DFC-8F9B-B240C1A5766F}" type="slidenum">
              <a:rPr lang="ru-RU" smtClean="0"/>
              <a:t>‹#›</a:t>
            </a:fld>
            <a:endParaRPr lang="ru-RU"/>
          </a:p>
        </p:txBody>
      </p:sp>
    </p:spTree>
    <p:extLst>
      <p:ext uri="{BB962C8B-B14F-4D97-AF65-F5344CB8AC3E}">
        <p14:creationId xmlns:p14="http://schemas.microsoft.com/office/powerpoint/2010/main" val="29501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A026F0-FB87-42EA-B264-72AE0E852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234621D-2420-47B8-A9EC-CAB3C4DA6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FE7B8BD-CBE2-4F80-BD28-E7C63C812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B9CF-7C42-4C9A-9C8F-EA854A02332D}" type="datetimeFigureOut">
              <a:rPr lang="ru-RU" smtClean="0"/>
              <a:t>26.12.2021</a:t>
            </a:fld>
            <a:endParaRPr lang="ru-RU"/>
          </a:p>
        </p:txBody>
      </p:sp>
      <p:sp>
        <p:nvSpPr>
          <p:cNvPr id="5" name="Нижний колонтитул 4">
            <a:extLst>
              <a:ext uri="{FF2B5EF4-FFF2-40B4-BE49-F238E27FC236}">
                <a16:creationId xmlns:a16="http://schemas.microsoft.com/office/drawing/2014/main" id="{47BDEF84-3AAC-4738-89B3-14C157800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422F6D9-2FB8-4ECE-A488-C98673347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C033E-DBF4-4DFC-8F9B-B240C1A5766F}" type="slidenum">
              <a:rPr lang="ru-RU" smtClean="0"/>
              <a:t>‹#›</a:t>
            </a:fld>
            <a:endParaRPr lang="ru-RU"/>
          </a:p>
        </p:txBody>
      </p:sp>
    </p:spTree>
    <p:extLst>
      <p:ext uri="{BB962C8B-B14F-4D97-AF65-F5344CB8AC3E}">
        <p14:creationId xmlns:p14="http://schemas.microsoft.com/office/powerpoint/2010/main" val="332398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youtube.com/watch?v=yMoT6DJd74g&amp;ab_channel=%D0%9C%D0%B0%D1%81%D1%82%D0%B5%D1%80%D1%81%D0%BA%D0%B0%D1%8F%D0%BD%D0%B0%D1%80%D0%B0%D0%B4%D1%83%D0%B3%D0%25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adachir.ru/%D1%80%D1%83%D1%81%D1%81%D0%BA%D0%BE-%D1%85%D0%B0%D0%BA%D0%B0%D1%81%D1%81%D0%BA%D0%B8%D0%B9-%D1%80%D0%B0%D0%B7%D0%B3%D0%BE%D0%B2%D0%BE%D1%80%D0%BD%D0%B8%D0%B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irckazok.ru/khakasskie-skazki/adychakh-i-kechok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mirckazok.ru/" TargetMode="External"/><Relationship Id="rId3" Type="http://schemas.openxmlformats.org/officeDocument/2006/relationships/hyperlink" Target="https://&#1093;&#1091;&#1088;&#1090;&#1091;&#1103;&#1093;&#1090;&#1072;&#1089;.&#1088;&#1092;/" TargetMode="External"/><Relationship Id="rId7" Type="http://schemas.openxmlformats.org/officeDocument/2006/relationships/hyperlink" Target="http://adachir.ru/" TargetMode="External"/><Relationship Id="rId2" Type="http://schemas.openxmlformats.org/officeDocument/2006/relationships/hyperlink" Target="https://hnkm.ru/" TargetMode="External"/><Relationship Id="rId1" Type="http://schemas.openxmlformats.org/officeDocument/2006/relationships/slideLayout" Target="../slideLayouts/slideLayout2.xml"/><Relationship Id="rId6" Type="http://schemas.openxmlformats.org/officeDocument/2006/relationships/hyperlink" Target="https://www.krsk.kp.ru/daily/26287.3/3164324/" TargetMode="External"/><Relationship Id="rId5" Type="http://schemas.openxmlformats.org/officeDocument/2006/relationships/hyperlink" Target="https://www.youtube.com/" TargetMode="External"/><Relationship Id="rId4" Type="http://schemas.openxmlformats.org/officeDocument/2006/relationships/hyperlink" Target="https://urok.1sept.ru/articles/51454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rok.1sept.ru/articles/514548"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073F7F-C833-48D6-B844-E18254A9F2BA}"/>
              </a:ext>
            </a:extLst>
          </p:cNvPr>
          <p:cNvSpPr>
            <a:spLocks noGrp="1"/>
          </p:cNvSpPr>
          <p:nvPr>
            <p:ph type="ctrTitle"/>
          </p:nvPr>
        </p:nvSpPr>
        <p:spPr/>
        <p:txBody>
          <a:bodyPr/>
          <a:lstStyle/>
          <a:p>
            <a:endParaRPr lang="ru-RU" dirty="0"/>
          </a:p>
        </p:txBody>
      </p:sp>
      <p:sp>
        <p:nvSpPr>
          <p:cNvPr id="3" name="Подзаголовок 2">
            <a:extLst>
              <a:ext uri="{FF2B5EF4-FFF2-40B4-BE49-F238E27FC236}">
                <a16:creationId xmlns:a16="http://schemas.microsoft.com/office/drawing/2014/main" id="{98103300-9986-493F-B3D4-36788661FDC1}"/>
              </a:ext>
            </a:extLst>
          </p:cNvPr>
          <p:cNvSpPr>
            <a:spLocks noGrp="1"/>
          </p:cNvSpPr>
          <p:nvPr>
            <p:ph type="subTitle" idx="1"/>
          </p:nvPr>
        </p:nvSpPr>
        <p:spPr/>
        <p:txBody>
          <a:bodyPr/>
          <a:lstStyle/>
          <a:p>
            <a:endParaRPr lang="ru-RU"/>
          </a:p>
        </p:txBody>
      </p:sp>
      <p:pic>
        <p:nvPicPr>
          <p:cNvPr id="7" name="Рисунок 6">
            <a:extLst>
              <a:ext uri="{FF2B5EF4-FFF2-40B4-BE49-F238E27FC236}">
                <a16:creationId xmlns:a16="http://schemas.microsoft.com/office/drawing/2014/main" id="{1F084A8F-152B-4F27-AD62-C4E2BDD2B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1669" cy="6858000"/>
          </a:xfrm>
          <a:prstGeom prst="rect">
            <a:avLst/>
          </a:prstGeom>
        </p:spPr>
      </p:pic>
      <p:sp>
        <p:nvSpPr>
          <p:cNvPr id="4" name="TextBox 3">
            <a:extLst>
              <a:ext uri="{FF2B5EF4-FFF2-40B4-BE49-F238E27FC236}">
                <a16:creationId xmlns:a16="http://schemas.microsoft.com/office/drawing/2014/main" id="{4A61B2E5-3991-49F1-A22E-6B81003BCF9E}"/>
              </a:ext>
            </a:extLst>
          </p:cNvPr>
          <p:cNvSpPr txBox="1"/>
          <p:nvPr/>
        </p:nvSpPr>
        <p:spPr>
          <a:xfrm>
            <a:off x="8046720" y="5332458"/>
            <a:ext cx="3823063" cy="1200329"/>
          </a:xfrm>
          <a:prstGeom prst="rect">
            <a:avLst/>
          </a:prstGeom>
          <a:solidFill>
            <a:srgbClr val="BDD7EE">
              <a:alpha val="47843"/>
            </a:srgbClr>
          </a:solidFill>
        </p:spPr>
        <p:txBody>
          <a:bodyPr wrap="square" rtlCol="0">
            <a:spAutoFit/>
          </a:bodyPr>
          <a:lstStyle/>
          <a:p>
            <a:pPr algn="r"/>
            <a:r>
              <a:rPr lang="ru-RU" b="1" dirty="0">
                <a:latin typeface="Times New Roman" panose="02020603050405020304" pitchFamily="18" charset="0"/>
                <a:cs typeface="Times New Roman" panose="02020603050405020304" pitchFamily="18" charset="0"/>
              </a:rPr>
              <a:t>Выполнила:</a:t>
            </a:r>
          </a:p>
          <a:p>
            <a:pPr algn="r"/>
            <a:r>
              <a:rPr lang="ru-RU" b="1" dirty="0">
                <a:latin typeface="Times New Roman" panose="02020603050405020304" pitchFamily="18" charset="0"/>
                <a:cs typeface="Times New Roman" panose="02020603050405020304" pitchFamily="18" charset="0"/>
              </a:rPr>
              <a:t>Хорошевская Светлана Юрьевна,</a:t>
            </a:r>
          </a:p>
          <a:p>
            <a:pPr algn="r"/>
            <a:r>
              <a:rPr lang="ru-RU" b="1" dirty="0">
                <a:latin typeface="Times New Roman" panose="02020603050405020304" pitchFamily="18" charset="0"/>
                <a:cs typeface="Times New Roman" panose="02020603050405020304" pitchFamily="18" charset="0"/>
              </a:rPr>
              <a:t>воспитатель МБДОУ д\с №4 «Чиполлино», г. Саяногорск</a:t>
            </a:r>
          </a:p>
        </p:txBody>
      </p:sp>
    </p:spTree>
    <p:extLst>
      <p:ext uri="{BB962C8B-B14F-4D97-AF65-F5344CB8AC3E}">
        <p14:creationId xmlns:p14="http://schemas.microsoft.com/office/powerpoint/2010/main" val="335335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791E1A6-8A7B-404A-B923-AB527F1A575F}"/>
              </a:ext>
            </a:extLst>
          </p:cNvPr>
          <p:cNvSpPr>
            <a:spLocks noGrp="1"/>
          </p:cNvSpPr>
          <p:nvPr>
            <p:ph idx="1"/>
          </p:nvPr>
        </p:nvSpPr>
        <p:spPr>
          <a:xfrm>
            <a:off x="646612" y="322217"/>
            <a:ext cx="4770120" cy="5697992"/>
          </a:xfrm>
        </p:spPr>
        <p:txBody>
          <a:bodyPr>
            <a:noAutofit/>
          </a:bodyPr>
          <a:lstStyle/>
          <a:p>
            <a:pPr marL="0" indent="0" algn="just">
              <a:lnSpc>
                <a:spcPct val="100000"/>
              </a:lnSpc>
              <a:spcBef>
                <a:spcPts val="0"/>
              </a:spcBef>
              <a:buNone/>
            </a:pPr>
            <a:r>
              <a:rPr lang="ru-RU" sz="2100" dirty="0">
                <a:latin typeface="Times New Roman" panose="02020603050405020304" pitchFamily="18" charset="0"/>
                <a:cs typeface="Times New Roman" panose="02020603050405020304" pitchFamily="18" charset="0"/>
              </a:rPr>
              <a:t>          В юрте безраздельно хозяйничала женщина. Она должна была создавать уют и учить девочек всему, что умела сама: шить, вышивать, делать украшения, готовить пищу, даже музыкой заниматься. </a:t>
            </a:r>
          </a:p>
          <a:p>
            <a:pPr marL="0" indent="0" algn="just">
              <a:lnSpc>
                <a:spcPct val="100000"/>
              </a:lnSpc>
              <a:spcBef>
                <a:spcPts val="0"/>
              </a:spcBef>
              <a:buNone/>
            </a:pPr>
            <a:r>
              <a:rPr lang="ru-RU" sz="2100" dirty="0">
                <a:latin typeface="Times New Roman" panose="02020603050405020304" pitchFamily="18" charset="0"/>
                <a:cs typeface="Times New Roman" panose="02020603050405020304" pitchFamily="18" charset="0"/>
              </a:rPr>
              <a:t>          Приготовлению пищи уделялось особое внимание. Издревле хакасы занимались скотоводством, охотничьим промыслом и рыболовством, земледелием и огородничеством, в тайге собирали ягоды, кедровые шишки, черемшу, дикий лук. И питались тем, что вырастили и собрали. Меню у хакасов разнообразное: мясные и молочные продукты, мучные и крупяные изделия, овощи, мясо диких зверей и птиц, рыба, дикорастущие растения, ягоды и различные напитки.</a:t>
            </a:r>
          </a:p>
        </p:txBody>
      </p:sp>
      <p:pic>
        <p:nvPicPr>
          <p:cNvPr id="4" name="Рисунок 3">
            <a:extLst>
              <a:ext uri="{FF2B5EF4-FFF2-40B4-BE49-F238E27FC236}">
                <a16:creationId xmlns:a16="http://schemas.microsoft.com/office/drawing/2014/main" id="{29BCFCAA-22A9-42E7-A3C4-196CB66F6102}"/>
              </a:ext>
            </a:extLst>
          </p:cNvPr>
          <p:cNvPicPr>
            <a:picLocks noChangeAspect="1"/>
          </p:cNvPicPr>
          <p:nvPr/>
        </p:nvPicPr>
        <p:blipFill>
          <a:blip r:embed="rId2"/>
          <a:stretch>
            <a:fillRect/>
          </a:stretch>
        </p:blipFill>
        <p:spPr>
          <a:xfrm>
            <a:off x="5752245" y="1590741"/>
            <a:ext cx="2917682" cy="1937523"/>
          </a:xfrm>
          <a:prstGeom prst="rect">
            <a:avLst/>
          </a:prstGeom>
        </p:spPr>
      </p:pic>
      <p:pic>
        <p:nvPicPr>
          <p:cNvPr id="5" name="Рисунок 4">
            <a:extLst>
              <a:ext uri="{FF2B5EF4-FFF2-40B4-BE49-F238E27FC236}">
                <a16:creationId xmlns:a16="http://schemas.microsoft.com/office/drawing/2014/main" id="{DA3F6FD7-9EBD-48A8-8352-EA1A869E7AD9}"/>
              </a:ext>
            </a:extLst>
          </p:cNvPr>
          <p:cNvPicPr>
            <a:picLocks noChangeAspect="1"/>
          </p:cNvPicPr>
          <p:nvPr/>
        </p:nvPicPr>
        <p:blipFill>
          <a:blip r:embed="rId3"/>
          <a:stretch>
            <a:fillRect/>
          </a:stretch>
        </p:blipFill>
        <p:spPr>
          <a:xfrm>
            <a:off x="8863986" y="1590741"/>
            <a:ext cx="2917682" cy="1937523"/>
          </a:xfrm>
          <a:prstGeom prst="rect">
            <a:avLst/>
          </a:prstGeom>
        </p:spPr>
      </p:pic>
      <p:pic>
        <p:nvPicPr>
          <p:cNvPr id="6" name="Рисунок 5">
            <a:extLst>
              <a:ext uri="{FF2B5EF4-FFF2-40B4-BE49-F238E27FC236}">
                <a16:creationId xmlns:a16="http://schemas.microsoft.com/office/drawing/2014/main" id="{4EDFDAF2-5F8E-45B1-99E9-E50AA32AB893}"/>
              </a:ext>
            </a:extLst>
          </p:cNvPr>
          <p:cNvPicPr>
            <a:picLocks noChangeAspect="1"/>
          </p:cNvPicPr>
          <p:nvPr/>
        </p:nvPicPr>
        <p:blipFill>
          <a:blip r:embed="rId4"/>
          <a:stretch>
            <a:fillRect/>
          </a:stretch>
        </p:blipFill>
        <p:spPr>
          <a:xfrm>
            <a:off x="5752245" y="4298498"/>
            <a:ext cx="2917681" cy="1937522"/>
          </a:xfrm>
          <a:prstGeom prst="rect">
            <a:avLst/>
          </a:prstGeom>
        </p:spPr>
      </p:pic>
      <p:pic>
        <p:nvPicPr>
          <p:cNvPr id="7" name="Рисунок 6">
            <a:extLst>
              <a:ext uri="{FF2B5EF4-FFF2-40B4-BE49-F238E27FC236}">
                <a16:creationId xmlns:a16="http://schemas.microsoft.com/office/drawing/2014/main" id="{EED10AE0-464E-4371-8B08-CA8D48CFB3CE}"/>
              </a:ext>
            </a:extLst>
          </p:cNvPr>
          <p:cNvPicPr>
            <a:picLocks noChangeAspect="1"/>
          </p:cNvPicPr>
          <p:nvPr/>
        </p:nvPicPr>
        <p:blipFill>
          <a:blip r:embed="rId5"/>
          <a:stretch>
            <a:fillRect/>
          </a:stretch>
        </p:blipFill>
        <p:spPr>
          <a:xfrm>
            <a:off x="8863986" y="4275097"/>
            <a:ext cx="2952920" cy="1960923"/>
          </a:xfrm>
          <a:prstGeom prst="rect">
            <a:avLst/>
          </a:prstGeom>
        </p:spPr>
      </p:pic>
      <p:sp>
        <p:nvSpPr>
          <p:cNvPr id="8" name="TextBox 7">
            <a:extLst>
              <a:ext uri="{FF2B5EF4-FFF2-40B4-BE49-F238E27FC236}">
                <a16:creationId xmlns:a16="http://schemas.microsoft.com/office/drawing/2014/main" id="{3C0E09EB-5D2E-4529-9CB3-A7CD11210BE6}"/>
              </a:ext>
            </a:extLst>
          </p:cNvPr>
          <p:cNvSpPr txBox="1"/>
          <p:nvPr/>
        </p:nvSpPr>
        <p:spPr>
          <a:xfrm>
            <a:off x="5918900" y="513127"/>
            <a:ext cx="5793142" cy="461665"/>
          </a:xfrm>
          <a:prstGeom prst="rect">
            <a:avLst/>
          </a:prstGeom>
          <a:noFill/>
        </p:spPr>
        <p:txBody>
          <a:bodyPr wrap="square" rtlCol="0">
            <a:spAutoFit/>
          </a:bodyPr>
          <a:lstStyle/>
          <a:p>
            <a:pPr algn="ctr"/>
            <a:r>
              <a:rPr lang="ru-RU" sz="2400" b="1" i="1" dirty="0">
                <a:solidFill>
                  <a:srgbClr val="C00000"/>
                </a:solidFill>
                <a:latin typeface="Times New Roman" panose="02020603050405020304" pitchFamily="18" charset="0"/>
                <a:cs typeface="Times New Roman" panose="02020603050405020304" pitchFamily="18" charset="0"/>
              </a:rPr>
              <a:t>Блюда хакасской национальной кухни</a:t>
            </a:r>
          </a:p>
        </p:txBody>
      </p:sp>
      <p:sp>
        <p:nvSpPr>
          <p:cNvPr id="9" name="TextBox 8">
            <a:extLst>
              <a:ext uri="{FF2B5EF4-FFF2-40B4-BE49-F238E27FC236}">
                <a16:creationId xmlns:a16="http://schemas.microsoft.com/office/drawing/2014/main" id="{C12149D3-59A9-4763-98D4-E19E6228FA41}"/>
              </a:ext>
            </a:extLst>
          </p:cNvPr>
          <p:cNvSpPr txBox="1"/>
          <p:nvPr/>
        </p:nvSpPr>
        <p:spPr>
          <a:xfrm>
            <a:off x="5882199" y="1221409"/>
            <a:ext cx="2657770" cy="369332"/>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Кровяная колбаса «Хан»</a:t>
            </a:r>
          </a:p>
        </p:txBody>
      </p:sp>
      <p:sp>
        <p:nvSpPr>
          <p:cNvPr id="10" name="TextBox 9">
            <a:extLst>
              <a:ext uri="{FF2B5EF4-FFF2-40B4-BE49-F238E27FC236}">
                <a16:creationId xmlns:a16="http://schemas.microsoft.com/office/drawing/2014/main" id="{EF0B6C0F-3C4D-45DB-95A6-1A1F63B3A4AE}"/>
              </a:ext>
            </a:extLst>
          </p:cNvPr>
          <p:cNvSpPr txBox="1"/>
          <p:nvPr/>
        </p:nvSpPr>
        <p:spPr>
          <a:xfrm>
            <a:off x="8815471" y="1219902"/>
            <a:ext cx="3049949" cy="369332"/>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Сметанная каша «</a:t>
            </a:r>
            <a:r>
              <a:rPr lang="ru-RU" b="1" i="1" dirty="0" err="1">
                <a:latin typeface="Times New Roman" panose="02020603050405020304" pitchFamily="18" charset="0"/>
                <a:cs typeface="Times New Roman" panose="02020603050405020304" pitchFamily="18" charset="0"/>
              </a:rPr>
              <a:t>Похты</a:t>
            </a:r>
            <a:r>
              <a:rPr lang="ru-RU" b="1" i="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11E95D02-0316-4777-99BF-8640A7A97A01}"/>
              </a:ext>
            </a:extLst>
          </p:cNvPr>
          <p:cNvSpPr txBox="1"/>
          <p:nvPr/>
        </p:nvSpPr>
        <p:spPr>
          <a:xfrm>
            <a:off x="6111215" y="3932366"/>
            <a:ext cx="2199739" cy="369332"/>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Десерт из </a:t>
            </a:r>
            <a:r>
              <a:rPr lang="ru-RU" b="1" i="1" dirty="0" err="1">
                <a:latin typeface="Times New Roman" panose="02020603050405020304" pitchFamily="18" charset="0"/>
                <a:cs typeface="Times New Roman" panose="02020603050405020304" pitchFamily="18" charset="0"/>
              </a:rPr>
              <a:t>талгана</a:t>
            </a:r>
            <a:endParaRPr lang="ru-RU"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96DDBB4-E2F5-49EC-95E0-34EF6F49ACA4}"/>
              </a:ext>
            </a:extLst>
          </p:cNvPr>
          <p:cNvSpPr txBox="1"/>
          <p:nvPr/>
        </p:nvSpPr>
        <p:spPr>
          <a:xfrm>
            <a:off x="9633651" y="3905765"/>
            <a:ext cx="1378352" cy="369332"/>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Суп «Угре»</a:t>
            </a:r>
          </a:p>
        </p:txBody>
      </p:sp>
    </p:spTree>
    <p:extLst>
      <p:ext uri="{BB962C8B-B14F-4D97-AF65-F5344CB8AC3E}">
        <p14:creationId xmlns:p14="http://schemas.microsoft.com/office/powerpoint/2010/main" val="172138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CB0EA0-2600-4263-B4FB-BD184C168851}"/>
              </a:ext>
            </a:extLst>
          </p:cNvPr>
          <p:cNvSpPr>
            <a:spLocks noGrp="1"/>
          </p:cNvSpPr>
          <p:nvPr>
            <p:ph type="title"/>
          </p:nvPr>
        </p:nvSpPr>
        <p:spPr>
          <a:xfrm>
            <a:off x="2560320" y="334645"/>
            <a:ext cx="7210698" cy="479606"/>
          </a:xfrm>
        </p:spPr>
        <p:txBody>
          <a:bodyPr>
            <a:normAutofit fontScale="90000"/>
          </a:bodyPr>
          <a:lstStyle/>
          <a:p>
            <a:r>
              <a:rPr lang="ru-RU" sz="4000" b="1" i="1" dirty="0">
                <a:solidFill>
                  <a:schemeClr val="accent6">
                    <a:lumMod val="50000"/>
                  </a:schemeClr>
                </a:solidFill>
                <a:latin typeface="Times New Roman" panose="02020603050405020304" pitchFamily="18" charset="0"/>
                <a:cs typeface="Times New Roman" panose="02020603050405020304" pitchFamily="18" charset="0"/>
              </a:rPr>
              <a:t>Практическое задание по теме 3.</a:t>
            </a:r>
          </a:p>
        </p:txBody>
      </p:sp>
      <p:sp>
        <p:nvSpPr>
          <p:cNvPr id="3" name="Объект 2">
            <a:extLst>
              <a:ext uri="{FF2B5EF4-FFF2-40B4-BE49-F238E27FC236}">
                <a16:creationId xmlns:a16="http://schemas.microsoft.com/office/drawing/2014/main" id="{FDAA3C72-2E1B-461F-A7E6-EF8618106F4E}"/>
              </a:ext>
            </a:extLst>
          </p:cNvPr>
          <p:cNvSpPr>
            <a:spLocks noGrp="1"/>
          </p:cNvSpPr>
          <p:nvPr>
            <p:ph idx="1"/>
          </p:nvPr>
        </p:nvSpPr>
        <p:spPr>
          <a:xfrm>
            <a:off x="838200" y="814251"/>
            <a:ext cx="10515600" cy="6043749"/>
          </a:xfrm>
        </p:spPr>
        <p:txBody>
          <a:bodyPr>
            <a:normAutofit fontScale="77500" lnSpcReduction="20000"/>
          </a:bodyPr>
          <a:lstStyle/>
          <a:p>
            <a:pPr marL="0" indent="0" algn="ctr">
              <a:buNone/>
            </a:pPr>
            <a:r>
              <a:rPr lang="ru-RU" sz="2300" b="1" u="sng" dirty="0">
                <a:solidFill>
                  <a:schemeClr val="accent6">
                    <a:lumMod val="50000"/>
                  </a:schemeClr>
                </a:solidFill>
                <a:latin typeface="Times New Roman" panose="02020603050405020304" pitchFamily="18" charset="0"/>
                <a:cs typeface="Times New Roman" panose="02020603050405020304" pitchFamily="18" charset="0"/>
              </a:rPr>
              <a:t>Задание №1.</a:t>
            </a:r>
            <a:r>
              <a:rPr lang="ru-RU" sz="2300" b="1" u="sng" dirty="0">
                <a:latin typeface="Times New Roman" panose="02020603050405020304" pitchFamily="18" charset="0"/>
                <a:cs typeface="Times New Roman" panose="02020603050405020304" pitchFamily="18" charset="0"/>
              </a:rPr>
              <a:t> </a:t>
            </a:r>
            <a:r>
              <a:rPr lang="ru-RU" sz="2300" b="1" u="sng" dirty="0">
                <a:solidFill>
                  <a:schemeClr val="accent6">
                    <a:lumMod val="50000"/>
                  </a:schemeClr>
                </a:solidFill>
                <a:latin typeface="Times New Roman" panose="02020603050405020304" pitchFamily="18" charset="0"/>
                <a:cs typeface="Times New Roman" panose="02020603050405020304" pitchFamily="18" charset="0"/>
              </a:rPr>
              <a:t>«Юрта» </a:t>
            </a:r>
          </a:p>
          <a:p>
            <a:r>
              <a:rPr lang="ru-RU" sz="2300" dirty="0">
                <a:latin typeface="Times New Roman" panose="02020603050405020304" pitchFamily="18" charset="0"/>
                <a:cs typeface="Times New Roman" panose="02020603050405020304" pitchFamily="18" charset="0"/>
              </a:rPr>
              <a:t>Предложите ребенку сделать юрту из бумаги. Для ее изготовления Вам понадобятся: цветная бумага, линейка, карандаш, ножницы и клей. Как сделать юрту Вы узнаете, пройдя по этой ссылке: </a:t>
            </a:r>
            <a:r>
              <a:rPr lang="en-US" sz="2300" dirty="0">
                <a:hlinkClick r:id="rId2"/>
              </a:rPr>
              <a:t>https://www.youtube.com/watch?v=yMoT6DJd74g&amp;ab_channel=%D0%9C%D0%B0%D1%81%D1%82%D0%B5%D1%80%D1%81%D0%BA%D0%B0%D1%8F%D0%BD%D0%B0%D1%80%D0%B0%D0%B4%D1%83%D0%B3%D0%B</a:t>
            </a:r>
            <a:endParaRPr lang="ru-RU" sz="2300" dirty="0"/>
          </a:p>
          <a:p>
            <a:pPr marL="0" indent="0" algn="ctr">
              <a:lnSpc>
                <a:spcPct val="100000"/>
              </a:lnSpc>
              <a:buNone/>
            </a:pPr>
            <a:r>
              <a:rPr lang="ru-RU" sz="2300" b="1" u="sng" dirty="0">
                <a:solidFill>
                  <a:schemeClr val="accent6">
                    <a:lumMod val="50000"/>
                  </a:schemeClr>
                </a:solidFill>
                <a:latin typeface="Times New Roman" panose="02020603050405020304" pitchFamily="18" charset="0"/>
                <a:cs typeface="Times New Roman" panose="02020603050405020304" pitchFamily="18" charset="0"/>
              </a:rPr>
              <a:t>Задание №2. «Готовим вместе»</a:t>
            </a:r>
          </a:p>
          <a:p>
            <a:pPr>
              <a:lnSpc>
                <a:spcPct val="100000"/>
              </a:lnSpc>
            </a:pPr>
            <a:r>
              <a:rPr lang="ru-RU" sz="2300" dirty="0">
                <a:latin typeface="Times New Roman" panose="02020603050405020304" pitchFamily="18" charset="0"/>
                <a:cs typeface="Times New Roman" panose="02020603050405020304" pitchFamily="18" charset="0"/>
              </a:rPr>
              <a:t>Вместе с ребенком приготовьте хакасское национальное блюдо </a:t>
            </a:r>
          </a:p>
          <a:p>
            <a:pPr marL="0" indent="0" algn="ctr">
              <a:lnSpc>
                <a:spcPct val="100000"/>
              </a:lnSpc>
              <a:buNone/>
            </a:pPr>
            <a:r>
              <a:rPr lang="ru-RU" sz="2300" b="1" i="1" dirty="0">
                <a:solidFill>
                  <a:schemeClr val="accent6">
                    <a:lumMod val="50000"/>
                  </a:schemeClr>
                </a:solidFill>
                <a:latin typeface="Times New Roman" panose="02020603050405020304" pitchFamily="18" charset="0"/>
                <a:cs typeface="Times New Roman" panose="02020603050405020304" pitchFamily="18" charset="0"/>
              </a:rPr>
              <a:t>«Конфеты из </a:t>
            </a:r>
            <a:r>
              <a:rPr lang="ru-RU" sz="2300" b="1" i="1" dirty="0" err="1">
                <a:solidFill>
                  <a:schemeClr val="accent6">
                    <a:lumMod val="50000"/>
                  </a:schemeClr>
                </a:solidFill>
                <a:latin typeface="Times New Roman" panose="02020603050405020304" pitchFamily="18" charset="0"/>
                <a:cs typeface="Times New Roman" panose="02020603050405020304" pitchFamily="18" charset="0"/>
              </a:rPr>
              <a:t>талгана</a:t>
            </a:r>
            <a:r>
              <a:rPr lang="ru-RU" sz="2300" b="1" i="1" dirty="0">
                <a:solidFill>
                  <a:schemeClr val="accent6">
                    <a:lumMod val="50000"/>
                  </a:schemeClr>
                </a:solidFill>
                <a:latin typeface="Times New Roman" panose="02020603050405020304" pitchFamily="18" charset="0"/>
                <a:cs typeface="Times New Roman" panose="02020603050405020304" pitchFamily="18" charset="0"/>
              </a:rPr>
              <a:t> с черемухой»</a:t>
            </a:r>
          </a:p>
          <a:p>
            <a:pPr marL="0" indent="0">
              <a:lnSpc>
                <a:spcPct val="100000"/>
              </a:lnSpc>
              <a:buNone/>
            </a:pPr>
            <a:r>
              <a:rPr lang="ru-RU" sz="2300" dirty="0">
                <a:latin typeface="Times New Roman" panose="02020603050405020304" pitchFamily="18" charset="0"/>
                <a:cs typeface="Times New Roman" panose="02020603050405020304" pitchFamily="18" charset="0"/>
              </a:rPr>
              <a:t>    Для этих вкусных и полезных конфет Вам понадобятся:</a:t>
            </a:r>
          </a:p>
          <a:p>
            <a:pPr marL="0" indent="0">
              <a:lnSpc>
                <a:spcPct val="100000"/>
              </a:lnSpc>
              <a:buNone/>
            </a:pPr>
            <a:endParaRPr lang="ru-RU" sz="2300" dirty="0">
              <a:latin typeface="Times New Roman" panose="02020603050405020304" pitchFamily="18" charset="0"/>
              <a:cs typeface="Times New Roman" panose="02020603050405020304" pitchFamily="18" charset="0"/>
            </a:endParaRPr>
          </a:p>
          <a:p>
            <a:pPr>
              <a:lnSpc>
                <a:spcPct val="100000"/>
              </a:lnSpc>
              <a:spcBef>
                <a:spcPts val="0"/>
              </a:spcBef>
            </a:pPr>
            <a:r>
              <a:rPr lang="ru-RU" sz="2300" dirty="0">
                <a:latin typeface="Times New Roman" panose="02020603050405020304" pitchFamily="18" charset="0"/>
                <a:cs typeface="Times New Roman" panose="02020603050405020304" pitchFamily="18" charset="0"/>
              </a:rPr>
              <a:t>Пачка </a:t>
            </a:r>
            <a:r>
              <a:rPr lang="ru-RU" sz="2300" dirty="0" err="1">
                <a:latin typeface="Times New Roman" panose="02020603050405020304" pitchFamily="18" charset="0"/>
                <a:cs typeface="Times New Roman" panose="02020603050405020304" pitchFamily="18" charset="0"/>
              </a:rPr>
              <a:t>талгана</a:t>
            </a:r>
            <a:r>
              <a:rPr lang="ru-RU" sz="2300" dirty="0">
                <a:latin typeface="Times New Roman" panose="02020603050405020304" pitchFamily="18" charset="0"/>
                <a:cs typeface="Times New Roman" panose="02020603050405020304" pitchFamily="18" charset="0"/>
              </a:rPr>
              <a:t> (450 гр.)</a:t>
            </a:r>
          </a:p>
          <a:p>
            <a:pPr>
              <a:lnSpc>
                <a:spcPct val="100000"/>
              </a:lnSpc>
              <a:spcBef>
                <a:spcPts val="0"/>
              </a:spcBef>
            </a:pPr>
            <a:r>
              <a:rPr lang="ru-RU" sz="2300" dirty="0">
                <a:latin typeface="Times New Roman" panose="02020603050405020304" pitchFamily="18" charset="0"/>
                <a:cs typeface="Times New Roman" panose="02020603050405020304" pitchFamily="18" charset="0"/>
              </a:rPr>
              <a:t>200 гр. сливочного масла</a:t>
            </a:r>
          </a:p>
          <a:p>
            <a:pPr>
              <a:lnSpc>
                <a:spcPct val="100000"/>
              </a:lnSpc>
              <a:spcBef>
                <a:spcPts val="0"/>
              </a:spcBef>
            </a:pPr>
            <a:r>
              <a:rPr lang="ru-RU" sz="2300" dirty="0">
                <a:latin typeface="Times New Roman" panose="02020603050405020304" pitchFamily="18" charset="0"/>
                <a:cs typeface="Times New Roman" panose="02020603050405020304" pitchFamily="18" charset="0"/>
              </a:rPr>
              <a:t>3 столовых ложки молотой черемухи</a:t>
            </a:r>
          </a:p>
          <a:p>
            <a:pPr>
              <a:lnSpc>
                <a:spcPct val="100000"/>
              </a:lnSpc>
              <a:spcBef>
                <a:spcPts val="0"/>
              </a:spcBef>
            </a:pPr>
            <a:r>
              <a:rPr lang="ru-RU" sz="2300" dirty="0">
                <a:latin typeface="Times New Roman" panose="02020603050405020304" pitchFamily="18" charset="0"/>
                <a:cs typeface="Times New Roman" panose="02020603050405020304" pitchFamily="18" charset="0"/>
              </a:rPr>
              <a:t>Мед или сахар по вкусу.</a:t>
            </a:r>
          </a:p>
          <a:p>
            <a:pPr marL="0" indent="0" algn="just">
              <a:lnSpc>
                <a:spcPct val="100000"/>
              </a:lnSpc>
              <a:buNone/>
            </a:pPr>
            <a:r>
              <a:rPr lang="ru-RU" sz="2300" dirty="0">
                <a:latin typeface="Times New Roman" panose="02020603050405020304" pitchFamily="18" charset="0"/>
                <a:cs typeface="Times New Roman" panose="02020603050405020304" pitchFamily="18" charset="0"/>
              </a:rPr>
              <a:t>        Размягчаем сливочное масло (но не растапливаем!). Для этого достаточно просто оставить масло при комнатной температуре, пока оно не станет мягким. Сюда же добавляем молотую черемуху, мед или сахар по вкусу. Перемешиваем до однородной массы. Постепенно добавляем </a:t>
            </a:r>
            <a:r>
              <a:rPr lang="ru-RU" sz="2300" dirty="0" err="1">
                <a:latin typeface="Times New Roman" panose="02020603050405020304" pitchFamily="18" charset="0"/>
                <a:cs typeface="Times New Roman" panose="02020603050405020304" pitchFamily="18" charset="0"/>
              </a:rPr>
              <a:t>талган</a:t>
            </a:r>
            <a:r>
              <a:rPr lang="ru-RU" sz="2300" dirty="0">
                <a:latin typeface="Times New Roman" panose="02020603050405020304" pitchFamily="18" charset="0"/>
                <a:cs typeface="Times New Roman" panose="02020603050405020304" pitchFamily="18" charset="0"/>
              </a:rPr>
              <a:t>, по столовой ложке, размешивая, пока не получится очень густая масса, похожая на песочное тесто - упругое и рассыпчатое. Из него делаем конфеты. Надо смочить руки в воде, брать немного «теста» и скатывать ладонями в шарики, которые потом нужно разложить на ровной поверхности.  Помещаем блюдо в холодильник на час-полтора для охлаждения (это делается для того, чтобы конфеты сохранили свою форму, не слиплись, слегка затвердели), а после этого можно подавать к столу. </a:t>
            </a:r>
          </a:p>
        </p:txBody>
      </p:sp>
      <p:pic>
        <p:nvPicPr>
          <p:cNvPr id="5" name="Рисунок 4">
            <a:extLst>
              <a:ext uri="{FF2B5EF4-FFF2-40B4-BE49-F238E27FC236}">
                <a16:creationId xmlns:a16="http://schemas.microsoft.com/office/drawing/2014/main" id="{D79FF29C-2669-4844-A728-20593AC24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596" y="2743485"/>
            <a:ext cx="3165506" cy="1776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540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264ADB-4763-4DD3-BDFC-DC1B99657D1B}"/>
              </a:ext>
            </a:extLst>
          </p:cNvPr>
          <p:cNvSpPr>
            <a:spLocks noGrp="1"/>
          </p:cNvSpPr>
          <p:nvPr>
            <p:ph type="title"/>
          </p:nvPr>
        </p:nvSpPr>
        <p:spPr>
          <a:xfrm>
            <a:off x="968830" y="453624"/>
            <a:ext cx="10515600" cy="363924"/>
          </a:xfrm>
        </p:spPr>
        <p:txBody>
          <a:bodyPr>
            <a:normAutofit fontScale="90000"/>
          </a:bodyPr>
          <a:lstStyle/>
          <a:p>
            <a:pPr algn="ctr"/>
            <a:r>
              <a:rPr lang="ru-RU" b="1" i="1" dirty="0">
                <a:solidFill>
                  <a:schemeClr val="accent6">
                    <a:lumMod val="50000"/>
                  </a:schemeClr>
                </a:solidFill>
                <a:latin typeface="Times New Roman" panose="02020603050405020304" pitchFamily="18" charset="0"/>
                <a:cs typeface="Times New Roman" panose="02020603050405020304" pitchFamily="18" charset="0"/>
              </a:rPr>
              <a:t>Тема 4. «Хакасский язык и литература»</a:t>
            </a:r>
          </a:p>
        </p:txBody>
      </p:sp>
      <p:sp>
        <p:nvSpPr>
          <p:cNvPr id="3" name="Объект 2">
            <a:extLst>
              <a:ext uri="{FF2B5EF4-FFF2-40B4-BE49-F238E27FC236}">
                <a16:creationId xmlns:a16="http://schemas.microsoft.com/office/drawing/2014/main" id="{06F38052-3751-4863-8BDD-69EA7FD8F4AC}"/>
              </a:ext>
            </a:extLst>
          </p:cNvPr>
          <p:cNvSpPr>
            <a:spLocks noGrp="1"/>
          </p:cNvSpPr>
          <p:nvPr>
            <p:ph idx="1"/>
          </p:nvPr>
        </p:nvSpPr>
        <p:spPr>
          <a:xfrm>
            <a:off x="776416" y="1050324"/>
            <a:ext cx="10515600" cy="4928931"/>
          </a:xfrm>
        </p:spPr>
        <p:txBody>
          <a:bodyPr>
            <a:normAutofit lnSpcReduction="10000"/>
          </a:bodyPr>
          <a:lstStyle/>
          <a:p>
            <a:r>
              <a:rPr lang="ru-RU" sz="2000" dirty="0">
                <a:latin typeface="Times New Roman" pitchFamily="18" charset="0"/>
                <a:cs typeface="Times New Roman" pitchFamily="18" charset="0"/>
              </a:rPr>
              <a:t>Расскажите ребенку, что родной язык коренных жителей нашей республики – хакасский. Он очень звучный, гортанный, некоторые слова в нем произносятся так же, как в русском языке. Хакасский язык является вторым государственным языком в республике. Это значит, что он используется наравне с русским языком, например при написании законов или вывесок и дорожных указателей (в поездке обратите внимание ребенка на дорожные указатели, написанные на двух языках).</a:t>
            </a:r>
            <a:endParaRPr lang="ru-RU" sz="2000" b="1" dirty="0">
              <a:highlight>
                <a:srgbClr val="FFFF00"/>
              </a:highlight>
              <a:latin typeface="Times New Roman" pitchFamily="18" charset="0"/>
              <a:cs typeface="Times New Roman" pitchFamily="18" charset="0"/>
            </a:endParaRPr>
          </a:p>
          <a:p>
            <a:r>
              <a:rPr lang="ru-RU" sz="2000" dirty="0">
                <a:latin typeface="Times New Roman" pitchFamily="18" charset="0"/>
                <a:cs typeface="Times New Roman" pitchFamily="18" charset="0"/>
              </a:rPr>
              <a:t>Откройте ребенку «секрет» – вы знаете как сказать по-хакасски «здравствуйте», «спасибо», «до свидания»:</a:t>
            </a:r>
          </a:p>
          <a:p>
            <a:r>
              <a:rPr lang="ru-RU" sz="2000" b="1" i="1" dirty="0">
                <a:latin typeface="Times New Roman" pitchFamily="18" charset="0"/>
                <a:cs typeface="Times New Roman" pitchFamily="18" charset="0"/>
              </a:rPr>
              <a:t>Здравствуйте – </a:t>
            </a:r>
            <a:r>
              <a:rPr lang="ru-RU" sz="2000" b="1" i="1" dirty="0" err="1">
                <a:latin typeface="Times New Roman" pitchFamily="18" charset="0"/>
                <a:cs typeface="Times New Roman" pitchFamily="18" charset="0"/>
              </a:rPr>
              <a:t>Изеннер</a:t>
            </a:r>
            <a:r>
              <a:rPr lang="ru-RU" sz="2000" b="1" i="1" dirty="0">
                <a:latin typeface="Times New Roman" pitchFamily="18" charset="0"/>
                <a:cs typeface="Times New Roman" pitchFamily="18" charset="0"/>
              </a:rPr>
              <a:t>,</a:t>
            </a:r>
          </a:p>
          <a:p>
            <a:r>
              <a:rPr lang="ru-RU" sz="2000" b="1" i="1" dirty="0">
                <a:latin typeface="Times New Roman" pitchFamily="18" charset="0"/>
                <a:cs typeface="Times New Roman" pitchFamily="18" charset="0"/>
              </a:rPr>
              <a:t>Спасибо – </a:t>
            </a:r>
            <a:r>
              <a:rPr lang="ru-RU" sz="2000" b="1" i="1" dirty="0" err="1">
                <a:latin typeface="Times New Roman" pitchFamily="18" charset="0"/>
                <a:cs typeface="Times New Roman" pitchFamily="18" charset="0"/>
              </a:rPr>
              <a:t>Алхыс</a:t>
            </a:r>
            <a:r>
              <a:rPr lang="ru-RU" sz="2000" b="1" i="1" dirty="0">
                <a:latin typeface="Times New Roman" pitchFamily="18" charset="0"/>
                <a:cs typeface="Times New Roman" pitchFamily="18" charset="0"/>
              </a:rPr>
              <a:t>,</a:t>
            </a:r>
          </a:p>
          <a:p>
            <a:r>
              <a:rPr lang="ru-RU" sz="2000" b="1" i="1" dirty="0">
                <a:latin typeface="Times New Roman" pitchFamily="18" charset="0"/>
                <a:cs typeface="Times New Roman" pitchFamily="18" charset="0"/>
              </a:rPr>
              <a:t>До свидания - </a:t>
            </a:r>
            <a:r>
              <a:rPr lang="ru-RU" sz="2000" b="1" i="1" dirty="0" err="1">
                <a:latin typeface="Times New Roman" pitchFamily="18" charset="0"/>
                <a:cs typeface="Times New Roman" pitchFamily="18" charset="0"/>
              </a:rPr>
              <a:t>Анымчох</a:t>
            </a:r>
            <a:r>
              <a:rPr lang="ru-RU" sz="2000" b="1" i="1" dirty="0">
                <a:latin typeface="Times New Roman" pitchFamily="18" charset="0"/>
                <a:cs typeface="Times New Roman" pitchFamily="18" charset="0"/>
              </a:rPr>
              <a:t>,</a:t>
            </a:r>
          </a:p>
          <a:p>
            <a:r>
              <a:rPr lang="ru-RU" sz="2000" dirty="0">
                <a:latin typeface="Times New Roman" pitchFamily="18" charset="0"/>
                <a:cs typeface="Times New Roman" pitchFamily="18" charset="0"/>
              </a:rPr>
              <a:t>Если ребенок заинтересуется этими словами, выучите их наизусть. Если он захочет узнать, как произносятся  еще какие-нибудь слова на хакасском языке можете пройти по ссылке: </a:t>
            </a:r>
            <a:r>
              <a:rPr lang="en-US" sz="2000" dirty="0">
                <a:latin typeface="Times New Roman" pitchFamily="18" charset="0"/>
                <a:cs typeface="Times New Roman" pitchFamily="18" charset="0"/>
                <a:hlinkClick r:id="rId2"/>
              </a:rPr>
              <a:t>http://adachir.ru/%D1%80%D1%83%D1%81%D1%81%D0%BA%D0%BE-%D1%85%D0%B0%D0%BA%D0%B0%D1%81%D1%81%D0%BA%D0%B8%D0%B9-%D1%80%D0%B0%D0%B7%D0%B3%D0%BE%D0%B2%D0%BE%D1%80%D0%BD%D0%B8%D0%BA/</a:t>
            </a:r>
            <a:r>
              <a:rPr lang="ru-RU" sz="2000" dirty="0">
                <a:latin typeface="Times New Roman" pitchFamily="18" charset="0"/>
                <a:cs typeface="Times New Roman" pitchFamily="18" charset="0"/>
              </a:rPr>
              <a:t> на сайт русско-хакасского разговорника.</a:t>
            </a:r>
          </a:p>
          <a:p>
            <a:endParaRPr lang="ru-RU" sz="2000" dirty="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67726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02139"/>
          </a:xfrm>
        </p:spPr>
        <p:txBody>
          <a:bodyPr>
            <a:noAutofit/>
          </a:bodyPr>
          <a:lstStyle/>
          <a:p>
            <a:pPr algn="ctr"/>
            <a:r>
              <a:rPr lang="ru-RU" b="1" i="1" dirty="0">
                <a:solidFill>
                  <a:schemeClr val="accent6">
                    <a:lumMod val="50000"/>
                  </a:schemeClr>
                </a:solidFill>
                <a:latin typeface="Times New Roman" panose="02020603050405020304" pitchFamily="18" charset="0"/>
                <a:cs typeface="Times New Roman" panose="02020603050405020304" pitchFamily="18" charset="0"/>
              </a:rPr>
              <a:t>Практическое задание по теме 4.</a:t>
            </a:r>
          </a:p>
        </p:txBody>
      </p:sp>
      <p:sp>
        <p:nvSpPr>
          <p:cNvPr id="3" name="Объект 2"/>
          <p:cNvSpPr>
            <a:spLocks noGrp="1"/>
          </p:cNvSpPr>
          <p:nvPr>
            <p:ph idx="1"/>
          </p:nvPr>
        </p:nvSpPr>
        <p:spPr>
          <a:xfrm>
            <a:off x="481913" y="753763"/>
            <a:ext cx="11430001" cy="4300151"/>
          </a:xfrm>
        </p:spPr>
        <p:txBody>
          <a:bodyPr>
            <a:normAutofit/>
          </a:bodyPr>
          <a:lstStyle/>
          <a:p>
            <a:r>
              <a:rPr lang="ru-RU" sz="1800" dirty="0">
                <a:latin typeface="Times New Roman" pitchFamily="18" charset="0"/>
                <a:cs typeface="Times New Roman" pitchFamily="18" charset="0"/>
              </a:rPr>
              <a:t>Расскажите ребенку о хакасских сказках. Мудрый хакасский народ  своими сказками учит детей добру, трудолюбию, отзывчивости, честности. В них всегда сильный защищает слабого, а добро побеждает зло.           Прочитайте ребенку хакасскую народную сказку «</a:t>
            </a:r>
            <a:r>
              <a:rPr lang="ru-RU" sz="1800" dirty="0" err="1">
                <a:latin typeface="Times New Roman" pitchFamily="18" charset="0"/>
                <a:cs typeface="Times New Roman" pitchFamily="18" charset="0"/>
              </a:rPr>
              <a:t>Адычах</a:t>
            </a:r>
            <a:r>
              <a:rPr lang="ru-RU" sz="1800" dirty="0">
                <a:latin typeface="Times New Roman" pitchFamily="18" charset="0"/>
                <a:cs typeface="Times New Roman" pitchFamily="18" charset="0"/>
              </a:rPr>
              <a:t> и </a:t>
            </a:r>
            <a:r>
              <a:rPr lang="ru-RU" sz="1800" dirty="0" err="1">
                <a:latin typeface="Times New Roman" pitchFamily="18" charset="0"/>
                <a:cs typeface="Times New Roman" pitchFamily="18" charset="0"/>
              </a:rPr>
              <a:t>Кечох</a:t>
            </a:r>
            <a:r>
              <a:rPr lang="ru-RU" sz="1800" dirty="0">
                <a:latin typeface="Times New Roman" pitchFamily="18" charset="0"/>
                <a:cs typeface="Times New Roman" pitchFamily="18" charset="0"/>
              </a:rPr>
              <a:t>». </a:t>
            </a:r>
          </a:p>
          <a:p>
            <a:pPr marL="0" indent="0">
              <a:buNone/>
            </a:pPr>
            <a:endParaRPr lang="ru-RU" sz="1800" dirty="0">
              <a:latin typeface="Times New Roman" pitchFamily="18" charset="0"/>
              <a:cs typeface="Times New Roman" pitchFamily="18" charset="0"/>
            </a:endParaRPr>
          </a:p>
        </p:txBody>
      </p:sp>
      <p:sp>
        <p:nvSpPr>
          <p:cNvPr id="4" name="TextBox 3"/>
          <p:cNvSpPr txBox="1"/>
          <p:nvPr/>
        </p:nvSpPr>
        <p:spPr>
          <a:xfrm>
            <a:off x="481913" y="1754659"/>
            <a:ext cx="5869460" cy="4819781"/>
          </a:xfrm>
          <a:prstGeom prst="rect">
            <a:avLst/>
          </a:prstGeom>
          <a:noFill/>
          <a:ln w="28575">
            <a:solidFill>
              <a:schemeClr val="accent6">
                <a:lumMod val="50000"/>
              </a:schemeClr>
            </a:solidFill>
          </a:ln>
        </p:spPr>
        <p:txBody>
          <a:bodyPr wrap="square" rtlCol="0">
            <a:spAutoFit/>
          </a:bodyPr>
          <a:lstStyle/>
          <a:p>
            <a:pPr algn="just">
              <a:lnSpc>
                <a:spcPct val="120000"/>
              </a:lnSpc>
            </a:pPr>
            <a:r>
              <a:rPr lang="ru-RU" sz="1600" i="1" dirty="0">
                <a:latin typeface="Times New Roman" pitchFamily="18" charset="0"/>
                <a:cs typeface="Times New Roman" pitchFamily="18" charset="0"/>
              </a:rPr>
              <a:t>«Жили два парня. Были они большими друзьями. Одного звали </a:t>
            </a:r>
            <a:r>
              <a:rPr lang="ru-RU" sz="1600" i="1" dirty="0" err="1">
                <a:latin typeface="Times New Roman" pitchFamily="18" charset="0"/>
                <a:cs typeface="Times New Roman" pitchFamily="18" charset="0"/>
              </a:rPr>
              <a:t>Адычах</a:t>
            </a:r>
            <a:r>
              <a:rPr lang="ru-RU" sz="1600" i="1" dirty="0">
                <a:latin typeface="Times New Roman" pitchFamily="18" charset="0"/>
                <a:cs typeface="Times New Roman" pitchFamily="18" charset="0"/>
              </a:rPr>
              <a:t>, другого - </a:t>
            </a:r>
            <a:r>
              <a:rPr lang="ru-RU" sz="1600" i="1" dirty="0" err="1">
                <a:latin typeface="Times New Roman" pitchFamily="18" charset="0"/>
                <a:cs typeface="Times New Roman" pitchFamily="18" charset="0"/>
              </a:rPr>
              <a:t>Кечох</a:t>
            </a:r>
            <a:r>
              <a:rPr lang="ru-RU" sz="1600" i="1" dirty="0">
                <a:latin typeface="Times New Roman" pitchFamily="18" charset="0"/>
                <a:cs typeface="Times New Roman" pitchFamily="18" charset="0"/>
              </a:rPr>
              <a:t>. Дали они клятву не покидать друг друга в беде.</a:t>
            </a:r>
          </a:p>
          <a:p>
            <a:pPr algn="just">
              <a:lnSpc>
                <a:spcPct val="120000"/>
              </a:lnSpc>
            </a:pPr>
            <a:r>
              <a:rPr lang="ru-RU" sz="1600" i="1" dirty="0">
                <a:latin typeface="Times New Roman" pitchFamily="18" charset="0"/>
                <a:cs typeface="Times New Roman" pitchFamily="18" charset="0"/>
              </a:rPr>
              <a:t>- Мой отец очень храбрый. Я весь в него пошел. Ты, </a:t>
            </a:r>
            <a:r>
              <a:rPr lang="ru-RU" sz="1600" i="1" dirty="0" err="1">
                <a:latin typeface="Times New Roman" pitchFamily="18" charset="0"/>
                <a:cs typeface="Times New Roman" pitchFamily="18" charset="0"/>
              </a:rPr>
              <a:t>Кечох</a:t>
            </a:r>
            <a:r>
              <a:rPr lang="ru-RU" sz="1600" i="1" dirty="0">
                <a:latin typeface="Times New Roman" pitchFamily="18" charset="0"/>
                <a:cs typeface="Times New Roman" pitchFamily="18" charset="0"/>
              </a:rPr>
              <a:t>, со мной не пропадешь,- говорил </a:t>
            </a:r>
            <a:r>
              <a:rPr lang="ru-RU" sz="1600" i="1" dirty="0" err="1">
                <a:latin typeface="Times New Roman" pitchFamily="18" charset="0"/>
                <a:cs typeface="Times New Roman" pitchFamily="18" charset="0"/>
              </a:rPr>
              <a:t>Адычах</a:t>
            </a:r>
            <a:r>
              <a:rPr lang="ru-RU" sz="1600" i="1" dirty="0">
                <a:latin typeface="Times New Roman" pitchFamily="18" charset="0"/>
                <a:cs typeface="Times New Roman" pitchFamily="18" charset="0"/>
              </a:rPr>
              <a:t>.</a:t>
            </a:r>
          </a:p>
          <a:p>
            <a:pPr algn="just">
              <a:lnSpc>
                <a:spcPct val="120000"/>
              </a:lnSpc>
            </a:pPr>
            <a:r>
              <a:rPr lang="ru-RU" sz="1600" i="1" dirty="0" err="1">
                <a:latin typeface="Times New Roman" pitchFamily="18" charset="0"/>
                <a:cs typeface="Times New Roman" pitchFamily="18" charset="0"/>
              </a:rPr>
              <a:t>Кечох</a:t>
            </a:r>
            <a:r>
              <a:rPr lang="ru-RU" sz="1600" i="1" dirty="0">
                <a:latin typeface="Times New Roman" pitchFamily="18" charset="0"/>
                <a:cs typeface="Times New Roman" pitchFamily="18" charset="0"/>
              </a:rPr>
              <a:t> молча выслушал своего друга и хорошо запомнил его слова.</a:t>
            </a:r>
          </a:p>
          <a:p>
            <a:pPr algn="just">
              <a:lnSpc>
                <a:spcPct val="120000"/>
              </a:lnSpc>
            </a:pPr>
            <a:r>
              <a:rPr lang="ru-RU" sz="1600" i="1" dirty="0">
                <a:latin typeface="Times New Roman" pitchFamily="18" charset="0"/>
                <a:cs typeface="Times New Roman" pitchFamily="18" charset="0"/>
              </a:rPr>
              <a:t>Как-то шли они по тайге. Навстречу им медведь. </a:t>
            </a:r>
            <a:r>
              <a:rPr lang="ru-RU" sz="1600" i="1" dirty="0" err="1">
                <a:latin typeface="Times New Roman" pitchFamily="18" charset="0"/>
                <a:cs typeface="Times New Roman" pitchFamily="18" charset="0"/>
              </a:rPr>
              <a:t>Адычах</a:t>
            </a:r>
            <a:r>
              <a:rPr lang="ru-RU" sz="1600" i="1" dirty="0">
                <a:latin typeface="Times New Roman" pitchFamily="18" charset="0"/>
                <a:cs typeface="Times New Roman" pitchFamily="18" charset="0"/>
              </a:rPr>
              <a:t> мигом оказался на дереве. </a:t>
            </a:r>
            <a:r>
              <a:rPr lang="ru-RU" sz="1600" i="1" dirty="0" err="1">
                <a:latin typeface="Times New Roman" pitchFamily="18" charset="0"/>
                <a:cs typeface="Times New Roman" pitchFamily="18" charset="0"/>
              </a:rPr>
              <a:t>Кечох</a:t>
            </a:r>
            <a:r>
              <a:rPr lang="ru-RU" sz="1600" i="1" dirty="0">
                <a:latin typeface="Times New Roman" pitchFamily="18" charset="0"/>
                <a:cs typeface="Times New Roman" pitchFamily="18" charset="0"/>
              </a:rPr>
              <a:t> упал на землю и притворился мертвым. Медведь подошел к нему, обнюхал лицо и заковылял в тайгу - мертвых медведи не трогают. </a:t>
            </a:r>
            <a:r>
              <a:rPr lang="ru-RU" sz="1600" i="1" dirty="0" err="1">
                <a:latin typeface="Times New Roman" pitchFamily="18" charset="0"/>
                <a:cs typeface="Times New Roman" pitchFamily="18" charset="0"/>
              </a:rPr>
              <a:t>Адычах</a:t>
            </a:r>
            <a:r>
              <a:rPr lang="ru-RU" sz="1600" i="1" dirty="0">
                <a:latin typeface="Times New Roman" pitchFamily="18" charset="0"/>
                <a:cs typeface="Times New Roman" pitchFamily="18" charset="0"/>
              </a:rPr>
              <a:t> подождал, пока медведь ушел, слез с дерева и спросил у товарища:</a:t>
            </a:r>
          </a:p>
          <a:p>
            <a:pPr algn="just">
              <a:lnSpc>
                <a:spcPct val="120000"/>
              </a:lnSpc>
            </a:pPr>
            <a:r>
              <a:rPr lang="ru-RU" sz="1600" i="1" dirty="0">
                <a:latin typeface="Times New Roman" pitchFamily="18" charset="0"/>
                <a:cs typeface="Times New Roman" pitchFamily="18" charset="0"/>
              </a:rPr>
              <a:t>- Что тебе медведь говорил?</a:t>
            </a:r>
          </a:p>
          <a:p>
            <a:pPr algn="just">
              <a:lnSpc>
                <a:spcPct val="120000"/>
              </a:lnSpc>
            </a:pPr>
            <a:r>
              <a:rPr lang="ru-RU" sz="1600" i="1" dirty="0">
                <a:latin typeface="Times New Roman" pitchFamily="18" charset="0"/>
                <a:cs typeface="Times New Roman" pitchFamily="18" charset="0"/>
              </a:rPr>
              <a:t>- Он сказал: никогда не ходи в тайгу с другом, который только о себе думает...</a:t>
            </a:r>
          </a:p>
          <a:p>
            <a:pPr algn="just">
              <a:lnSpc>
                <a:spcPct val="120000"/>
              </a:lnSpc>
            </a:pPr>
            <a:r>
              <a:rPr lang="ru-RU" sz="1600" i="1" dirty="0">
                <a:latin typeface="Times New Roman" pitchFamily="18" charset="0"/>
                <a:cs typeface="Times New Roman" pitchFamily="18" charset="0"/>
              </a:rPr>
              <a:t>С тех пор появилась у хакасов пословица: «Без беды друга не узнаешь».</a:t>
            </a:r>
          </a:p>
        </p:txBody>
      </p:sp>
      <p:sp>
        <p:nvSpPr>
          <p:cNvPr id="5" name="TextBox 4"/>
          <p:cNvSpPr txBox="1"/>
          <p:nvPr/>
        </p:nvSpPr>
        <p:spPr>
          <a:xfrm>
            <a:off x="6536724" y="1754659"/>
            <a:ext cx="5375190" cy="2308324"/>
          </a:xfrm>
          <a:prstGeom prst="rect">
            <a:avLst/>
          </a:prstGeom>
          <a:noFill/>
          <a:ln w="19050">
            <a:solidFill>
              <a:schemeClr val="accent6">
                <a:lumMod val="50000"/>
              </a:schemeClr>
            </a:solidFill>
          </a:ln>
        </p:spPr>
        <p:txBody>
          <a:bodyPr wrap="square" rtlCol="0">
            <a:spAutoFit/>
          </a:bodyPr>
          <a:lstStyle/>
          <a:p>
            <a:pPr algn="ctr"/>
            <a:r>
              <a:rPr lang="ru-RU" b="1" i="1" dirty="0">
                <a:solidFill>
                  <a:schemeClr val="accent6">
                    <a:lumMod val="50000"/>
                  </a:schemeClr>
                </a:solidFill>
                <a:latin typeface="Times New Roman" pitchFamily="18" charset="0"/>
                <a:cs typeface="Times New Roman" pitchFamily="18" charset="0"/>
              </a:rPr>
              <a:t>После прочтения обязательно обсудите с ребенком сказку:</a:t>
            </a:r>
          </a:p>
          <a:p>
            <a:pPr marL="285750" indent="-285750">
              <a:buFontTx/>
              <a:buChar char="-"/>
            </a:pPr>
            <a:r>
              <a:rPr lang="ru-RU" dirty="0">
                <a:latin typeface="Times New Roman" pitchFamily="18" charset="0"/>
                <a:cs typeface="Times New Roman" pitchFamily="18" charset="0"/>
              </a:rPr>
              <a:t>О ком была сказка? </a:t>
            </a:r>
          </a:p>
          <a:p>
            <a:pPr marL="285750" indent="-285750">
              <a:buFontTx/>
              <a:buChar char="-"/>
            </a:pPr>
            <a:r>
              <a:rPr lang="ru-RU" dirty="0">
                <a:latin typeface="Times New Roman" pitchFamily="18" charset="0"/>
                <a:cs typeface="Times New Roman" pitchFamily="18" charset="0"/>
              </a:rPr>
              <a:t>Куда отправились два главных героя?</a:t>
            </a:r>
          </a:p>
          <a:p>
            <a:pPr marL="285750" indent="-285750">
              <a:buFontTx/>
              <a:buChar char="-"/>
            </a:pPr>
            <a:r>
              <a:rPr lang="ru-RU" dirty="0">
                <a:latin typeface="Times New Roman" pitchFamily="18" charset="0"/>
                <a:cs typeface="Times New Roman" pitchFamily="18" charset="0"/>
              </a:rPr>
              <a:t>Что случилось с ними в лесу? </a:t>
            </a:r>
          </a:p>
          <a:p>
            <a:pPr marL="285750" indent="-285750">
              <a:buFontTx/>
              <a:buChar char="-"/>
            </a:pPr>
            <a:r>
              <a:rPr lang="ru-RU" dirty="0">
                <a:latin typeface="Times New Roman" pitchFamily="18" charset="0"/>
                <a:cs typeface="Times New Roman" pitchFamily="18" charset="0"/>
              </a:rPr>
              <a:t>Почему </a:t>
            </a:r>
            <a:r>
              <a:rPr lang="ru-RU" dirty="0" err="1">
                <a:latin typeface="Times New Roman" pitchFamily="18" charset="0"/>
                <a:cs typeface="Times New Roman" pitchFamily="18" charset="0"/>
              </a:rPr>
              <a:t>Адыхах</a:t>
            </a:r>
            <a:r>
              <a:rPr lang="ru-RU" dirty="0">
                <a:latin typeface="Times New Roman" pitchFamily="18" charset="0"/>
                <a:cs typeface="Times New Roman" pitchFamily="18" charset="0"/>
              </a:rPr>
              <a:t> не помог своему другу?</a:t>
            </a:r>
          </a:p>
          <a:p>
            <a:pPr marL="285750" indent="-285750">
              <a:buFontTx/>
              <a:buChar char="-"/>
            </a:pPr>
            <a:r>
              <a:rPr lang="ru-RU" dirty="0">
                <a:latin typeface="Times New Roman" pitchFamily="18" charset="0"/>
                <a:cs typeface="Times New Roman" pitchFamily="18" charset="0"/>
              </a:rPr>
              <a:t>Что означает хакасская пословица: «Без беды друга не узнаешь»?</a:t>
            </a:r>
          </a:p>
        </p:txBody>
      </p:sp>
      <p:sp>
        <p:nvSpPr>
          <p:cNvPr id="6" name="TextBox 5"/>
          <p:cNvSpPr txBox="1"/>
          <p:nvPr/>
        </p:nvSpPr>
        <p:spPr>
          <a:xfrm>
            <a:off x="6536724" y="4776749"/>
            <a:ext cx="5375190" cy="1200329"/>
          </a:xfrm>
          <a:prstGeom prst="rect">
            <a:avLst/>
          </a:prstGeom>
          <a:noFill/>
        </p:spPr>
        <p:txBody>
          <a:bodyPr wrap="square" rtlCol="0">
            <a:spAutoFit/>
          </a:bodyPr>
          <a:lstStyle/>
          <a:p>
            <a:r>
              <a:rPr lang="ru-RU" dirty="0">
                <a:latin typeface="Times New Roman" pitchFamily="18" charset="0"/>
                <a:cs typeface="Times New Roman" pitchFamily="18" charset="0"/>
              </a:rPr>
              <a:t>Если ребенок заинтересуется хакасским народным творчеством можете пройти по ссылке:</a:t>
            </a:r>
          </a:p>
          <a:p>
            <a:r>
              <a:rPr lang="en-US" dirty="0">
                <a:latin typeface="Times New Roman" pitchFamily="18" charset="0"/>
                <a:cs typeface="Times New Roman" pitchFamily="18" charset="0"/>
                <a:hlinkClick r:id="rId2"/>
              </a:rPr>
              <a:t>https://mirckazok.ru/khakasskie-skazki/adychakh-i-kechokh/</a:t>
            </a:r>
            <a:r>
              <a:rPr lang="ru-RU" dirty="0">
                <a:latin typeface="Times New Roman" pitchFamily="18" charset="0"/>
                <a:cs typeface="Times New Roman" pitchFamily="18" charset="0"/>
              </a:rPr>
              <a:t> на сайт хакасских сказок.</a:t>
            </a:r>
          </a:p>
        </p:txBody>
      </p:sp>
    </p:spTree>
    <p:extLst>
      <p:ext uri="{BB962C8B-B14F-4D97-AF65-F5344CB8AC3E}">
        <p14:creationId xmlns:p14="http://schemas.microsoft.com/office/powerpoint/2010/main" val="187227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D6ECD7-591A-4F90-9082-189A66567549}"/>
              </a:ext>
            </a:extLst>
          </p:cNvPr>
          <p:cNvSpPr>
            <a:spLocks noGrp="1"/>
          </p:cNvSpPr>
          <p:nvPr>
            <p:ph type="title"/>
          </p:nvPr>
        </p:nvSpPr>
        <p:spPr>
          <a:xfrm>
            <a:off x="838200" y="365126"/>
            <a:ext cx="10515600" cy="409937"/>
          </a:xfrm>
        </p:spPr>
        <p:txBody>
          <a:bodyPr>
            <a:normAutofit fontScale="90000"/>
          </a:bodyPr>
          <a:lstStyle/>
          <a:p>
            <a:pPr algn="ctr"/>
            <a:r>
              <a:rPr lang="ru-RU" b="1" i="1" dirty="0">
                <a:solidFill>
                  <a:schemeClr val="accent6">
                    <a:lumMod val="50000"/>
                  </a:schemeClr>
                </a:solidFill>
                <a:latin typeface="Times New Roman" panose="02020603050405020304" pitchFamily="18" charset="0"/>
                <a:cs typeface="Times New Roman" panose="02020603050405020304" pitchFamily="18" charset="0"/>
              </a:rPr>
              <a:t>Тема 5. «Хакасские традиции»</a:t>
            </a:r>
          </a:p>
        </p:txBody>
      </p:sp>
      <p:sp>
        <p:nvSpPr>
          <p:cNvPr id="3" name="Объект 2">
            <a:extLst>
              <a:ext uri="{FF2B5EF4-FFF2-40B4-BE49-F238E27FC236}">
                <a16:creationId xmlns:a16="http://schemas.microsoft.com/office/drawing/2014/main" id="{F75AD9CC-4439-4AA4-B0D8-457A77C3AABE}"/>
              </a:ext>
            </a:extLst>
          </p:cNvPr>
          <p:cNvSpPr>
            <a:spLocks noGrp="1"/>
          </p:cNvSpPr>
          <p:nvPr>
            <p:ph idx="1"/>
          </p:nvPr>
        </p:nvSpPr>
        <p:spPr>
          <a:xfrm>
            <a:off x="838200" y="966651"/>
            <a:ext cx="10515600" cy="5210312"/>
          </a:xfrm>
        </p:spPr>
        <p:txBody>
          <a:bodyPr>
            <a:noAutofit/>
          </a:bodyPr>
          <a:lstStyle/>
          <a:p>
            <a:pPr marL="0" indent="0" algn="just">
              <a:lnSpc>
                <a:spcPct val="100000"/>
              </a:lnSpc>
              <a:spcBef>
                <a:spcPts val="0"/>
              </a:spcBef>
              <a:buNone/>
            </a:pPr>
            <a:r>
              <a:rPr lang="ru-RU" sz="1600" dirty="0">
                <a:latin typeface="Times New Roman" panose="02020603050405020304" pitchFamily="18" charset="0"/>
                <a:cs typeface="Times New Roman" panose="02020603050405020304" pitchFamily="18" charset="0"/>
              </a:rPr>
              <a:t>         Праздники хакасского народа, ведущие свои традиции с глубокой древности, дошли до нас наполненными легендами, устоявшимися обычаями и обрядами. В основе каждого из них лежит связь человека с природой, очень важная составляющая мировоззрения хакасов.</a:t>
            </a:r>
          </a:p>
          <a:p>
            <a:pPr marL="0" indent="0" algn="just">
              <a:lnSpc>
                <a:spcPct val="100000"/>
              </a:lnSpc>
              <a:spcBef>
                <a:spcPts val="0"/>
              </a:spcBef>
              <a:buNone/>
            </a:pPr>
            <a:r>
              <a:rPr lang="ru-RU" sz="1600" dirty="0">
                <a:latin typeface="Times New Roman" panose="02020603050405020304" pitchFamily="18" charset="0"/>
                <a:cs typeface="Times New Roman" panose="02020603050405020304" pitchFamily="18" charset="0"/>
              </a:rPr>
              <a:t>         Один из самых известных праздников - </a:t>
            </a:r>
            <a:r>
              <a:rPr lang="ru-RU" sz="1600" b="1" i="1" dirty="0" err="1">
                <a:latin typeface="Times New Roman" panose="02020603050405020304" pitchFamily="18" charset="0"/>
                <a:cs typeface="Times New Roman" panose="02020603050405020304" pitchFamily="18" charset="0"/>
              </a:rPr>
              <a:t>Чыл</a:t>
            </a:r>
            <a:r>
              <a:rPr lang="ru-RU" sz="1600" b="1" i="1" dirty="0">
                <a:latin typeface="Times New Roman" panose="02020603050405020304" pitchFamily="18" charset="0"/>
                <a:cs typeface="Times New Roman" panose="02020603050405020304" pitchFamily="18" charset="0"/>
              </a:rPr>
              <a:t> пазы. </a:t>
            </a:r>
            <a:r>
              <a:rPr lang="ru-RU" sz="1600" dirty="0">
                <a:latin typeface="Times New Roman" panose="02020603050405020304" pitchFamily="18" charset="0"/>
                <a:cs typeface="Times New Roman" panose="02020603050405020304" pitchFamily="18" charset="0"/>
              </a:rPr>
              <a:t>Это Хакасское начало года, праздник почитания Космоса, Солнца, Природы, праздник очищения. </a:t>
            </a:r>
          </a:p>
          <a:p>
            <a:pPr marL="0" indent="0" algn="just">
              <a:lnSpc>
                <a:spcPct val="100000"/>
              </a:lnSpc>
              <a:spcBef>
                <a:spcPts val="0"/>
              </a:spcBef>
              <a:buNone/>
            </a:pPr>
            <a:r>
              <a:rPr lang="ru-RU" sz="1600"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Уртун</a:t>
            </a:r>
            <a:r>
              <a:rPr lang="ru-RU" sz="1600" b="1" i="1" dirty="0">
                <a:latin typeface="Times New Roman" panose="02020603050405020304" pitchFamily="18" charset="0"/>
                <a:cs typeface="Times New Roman" panose="02020603050405020304" pitchFamily="18" charset="0"/>
              </a:rPr>
              <a:t> </a:t>
            </a:r>
            <a:r>
              <a:rPr lang="ru-RU" sz="1600" b="1" i="1" dirty="0" err="1">
                <a:latin typeface="Times New Roman" panose="02020603050405020304" pitchFamily="18" charset="0"/>
                <a:cs typeface="Times New Roman" panose="02020603050405020304" pitchFamily="18" charset="0"/>
              </a:rPr>
              <a:t>Тойы</a:t>
            </a:r>
            <a:r>
              <a:rPr lang="ru-RU" sz="1600" b="1" i="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праздник урожая – одно из главных событий осени в Хакасии. Исторически, праздник проводился в день осеннего равноденствия, и являлся итогом сельскохозяйственного года. «</a:t>
            </a:r>
            <a:r>
              <a:rPr lang="ru-RU" sz="1600" dirty="0" err="1">
                <a:latin typeface="Times New Roman" panose="02020603050405020304" pitchFamily="18" charset="0"/>
                <a:cs typeface="Times New Roman" panose="02020603050405020304" pitchFamily="18" charset="0"/>
              </a:rPr>
              <a:t>Уртун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Тойы</a:t>
            </a:r>
            <a:r>
              <a:rPr lang="ru-RU" sz="1600" dirty="0">
                <a:latin typeface="Times New Roman" panose="02020603050405020304" pitchFamily="18" charset="0"/>
                <a:cs typeface="Times New Roman" panose="02020603050405020304" pitchFamily="18" charset="0"/>
              </a:rPr>
              <a:t>» - это не только праздник урожая, где жители республики собираются, чтобы вместе порадоваться изобилию урожая, угостить друг друга дарами природы, но и единственный праздник, который знакомит гостей и участников со свадебными традициями хакасского народа, дает возможность прикоснуться к семейным обычаям хакасских родов.</a:t>
            </a:r>
          </a:p>
          <a:p>
            <a:pPr marL="0" indent="0" algn="just">
              <a:lnSpc>
                <a:spcPct val="100000"/>
              </a:lnSpc>
              <a:spcBef>
                <a:spcPts val="0"/>
              </a:spcBef>
              <a:buNone/>
            </a:pPr>
            <a:r>
              <a:rPr lang="ru-RU" sz="1600" dirty="0">
                <a:latin typeface="Times New Roman" panose="02020603050405020304" pitchFamily="18" charset="0"/>
                <a:cs typeface="Times New Roman" panose="02020603050405020304" pitchFamily="18" charset="0"/>
              </a:rPr>
              <a:t>         Самый известный скотоводческий праздник - </a:t>
            </a:r>
            <a:r>
              <a:rPr lang="ru-RU" sz="1600" b="1" i="1" dirty="0">
                <a:latin typeface="Times New Roman" panose="02020603050405020304" pitchFamily="18" charset="0"/>
                <a:cs typeface="Times New Roman" panose="02020603050405020304" pitchFamily="18" charset="0"/>
              </a:rPr>
              <a:t>Тун-</a:t>
            </a:r>
            <a:r>
              <a:rPr lang="ru-RU" sz="1600" b="1" i="1" dirty="0" err="1">
                <a:latin typeface="Times New Roman" panose="02020603050405020304" pitchFamily="18" charset="0"/>
                <a:cs typeface="Times New Roman" panose="02020603050405020304" pitchFamily="18" charset="0"/>
              </a:rPr>
              <a:t>Пайрам</a:t>
            </a:r>
            <a:r>
              <a:rPr lang="ru-RU" sz="1600" b="1" i="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Это праздник первого айрана (кислый напиток, приготовляемый из перебродившего коровьего молока). А праздник последнего айрана называют Айран </a:t>
            </a:r>
            <a:r>
              <a:rPr lang="ru-RU" sz="1600" dirty="0" err="1">
                <a:latin typeface="Times New Roman" panose="02020603050405020304" pitchFamily="18" charset="0"/>
                <a:cs typeface="Times New Roman" panose="02020603050405020304" pitchFamily="18" charset="0"/>
              </a:rPr>
              <a:t>солындзы</a:t>
            </a:r>
            <a:r>
              <a:rPr lang="ru-RU" sz="1600" dirty="0">
                <a:latin typeface="Times New Roman" panose="02020603050405020304" pitchFamily="18" charset="0"/>
                <a:cs typeface="Times New Roman" panose="02020603050405020304" pitchFamily="18" charset="0"/>
              </a:rPr>
              <a:t>, он проводится по окончании заготовки дров на зиму и посвящен проводам засыпающей природы.</a:t>
            </a:r>
          </a:p>
          <a:p>
            <a:pPr marL="0" indent="0" algn="just">
              <a:lnSpc>
                <a:spcPct val="100000"/>
              </a:lnSpc>
              <a:spcBef>
                <a:spcPts val="0"/>
              </a:spcBef>
              <a:buNone/>
            </a:pPr>
            <a:r>
              <a:rPr lang="ru-RU" sz="1600" dirty="0">
                <a:latin typeface="Times New Roman" panose="02020603050405020304" pitchFamily="18" charset="0"/>
                <a:cs typeface="Times New Roman" panose="02020603050405020304" pitchFamily="18" charset="0"/>
              </a:rPr>
              <a:t>         До наших дней сохранился один из самых известных обрядов </a:t>
            </a:r>
            <a:r>
              <a:rPr lang="ru-RU" sz="1600" b="1" i="1" dirty="0">
                <a:latin typeface="Times New Roman" panose="02020603050405020304" pitchFamily="18" charset="0"/>
                <a:cs typeface="Times New Roman" panose="02020603050405020304" pitchFamily="18" charset="0"/>
              </a:rPr>
              <a:t>Хай </a:t>
            </a:r>
            <a:r>
              <a:rPr lang="ru-RU" sz="1600" b="1" i="1" dirty="0" err="1">
                <a:latin typeface="Times New Roman" panose="02020603050405020304" pitchFamily="18" charset="0"/>
                <a:cs typeface="Times New Roman" panose="02020603050405020304" pitchFamily="18" charset="0"/>
              </a:rPr>
              <a:t>Пазын</a:t>
            </a:r>
            <a:r>
              <a:rPr lang="ru-RU" sz="1600" b="1" i="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повязывание</a:t>
            </a:r>
            <a:r>
              <a:rPr lang="ru-RU" sz="1600" dirty="0">
                <a:latin typeface="Times New Roman" panose="02020603050405020304" pitchFamily="18" charset="0"/>
                <a:cs typeface="Times New Roman" panose="02020603050405020304" pitchFamily="18" charset="0"/>
              </a:rPr>
              <a:t> цветных лент-флажков «</a:t>
            </a:r>
            <a:r>
              <a:rPr lang="ru-RU" sz="1600" dirty="0" err="1">
                <a:latin typeface="Times New Roman" panose="02020603050405020304" pitchFamily="18" charset="0"/>
                <a:cs typeface="Times New Roman" panose="02020603050405020304" pitchFamily="18" charset="0"/>
              </a:rPr>
              <a:t>Чалама</a:t>
            </a:r>
            <a:r>
              <a:rPr lang="ru-RU" sz="1600" dirty="0">
                <a:latin typeface="Times New Roman" panose="02020603050405020304" pitchFamily="18" charset="0"/>
                <a:cs typeface="Times New Roman" panose="02020603050405020304" pitchFamily="18" charset="0"/>
              </a:rPr>
              <a:t>» на священную березу, либо на «</a:t>
            </a:r>
            <a:r>
              <a:rPr lang="ru-RU" sz="1600" dirty="0" err="1">
                <a:latin typeface="Times New Roman" panose="02020603050405020304" pitchFamily="18" charset="0"/>
                <a:cs typeface="Times New Roman" panose="02020603050405020304" pitchFamily="18" charset="0"/>
              </a:rPr>
              <a:t>сарчын</a:t>
            </a:r>
            <a:r>
              <a:rPr lang="ru-RU" sz="1600" dirty="0">
                <a:latin typeface="Times New Roman" panose="02020603050405020304" pitchFamily="18" charset="0"/>
                <a:cs typeface="Times New Roman" panose="02020603050405020304" pitchFamily="18" charset="0"/>
              </a:rPr>
              <a:t>» – специальную священную коновязь. Сначала место проведения обряда три раза обходят по часовой стрелке чтобы пригласить духов, после этого повязывают ленты, кладут угощение из молочной пищи или какую-либо ценность, и с благодарением отходят. По возможности, принесенную пищу необходимо сжечь – дым от жертвенной пищи важен для духов. В Хакасии при обряде </a:t>
            </a:r>
            <a:r>
              <a:rPr lang="ru-RU" sz="1600" dirty="0" err="1">
                <a:latin typeface="Times New Roman" panose="02020603050405020304" pitchFamily="18" charset="0"/>
                <a:cs typeface="Times New Roman" panose="02020603050405020304" pitchFamily="18" charset="0"/>
              </a:rPr>
              <a:t>чалама</a:t>
            </a:r>
            <a:r>
              <a:rPr lang="ru-RU" sz="1600" dirty="0">
                <a:latin typeface="Times New Roman" panose="02020603050405020304" pitchFamily="18" charset="0"/>
                <a:cs typeface="Times New Roman" panose="02020603050405020304" pitchFamily="18" charset="0"/>
              </a:rPr>
              <a:t> используются три цвета лент. Белый – цвет чистоты помыслов, красный символ достатка и солнечного тепла, синий – связь с космосом и предками. Иные цвета в хакасской традиции не используются. Ленты </a:t>
            </a:r>
            <a:r>
              <a:rPr lang="ru-RU" sz="1600" dirty="0" err="1">
                <a:latin typeface="Times New Roman" panose="02020603050405020304" pitchFamily="18" charset="0"/>
                <a:cs typeface="Times New Roman" panose="02020603050405020304" pitchFamily="18" charset="0"/>
              </a:rPr>
              <a:t>чалама</a:t>
            </a:r>
            <a:r>
              <a:rPr lang="ru-RU" sz="1600" dirty="0">
                <a:latin typeface="Times New Roman" panose="02020603050405020304" pitchFamily="18" charset="0"/>
                <a:cs typeface="Times New Roman" panose="02020603050405020304" pitchFamily="18" charset="0"/>
              </a:rPr>
              <a:t> повязываются таким образом чтобы не перетягивать ветку дерева, поскольку она продолжает расти.</a:t>
            </a:r>
          </a:p>
        </p:txBody>
      </p:sp>
    </p:spTree>
    <p:extLst>
      <p:ext uri="{BB962C8B-B14F-4D97-AF65-F5344CB8AC3E}">
        <p14:creationId xmlns:p14="http://schemas.microsoft.com/office/powerpoint/2010/main" val="301371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EDA3E0-4ACE-4B26-A41B-AB8DC048B66F}"/>
              </a:ext>
            </a:extLst>
          </p:cNvPr>
          <p:cNvSpPr>
            <a:spLocks noGrp="1"/>
          </p:cNvSpPr>
          <p:nvPr>
            <p:ph type="title"/>
          </p:nvPr>
        </p:nvSpPr>
        <p:spPr>
          <a:xfrm>
            <a:off x="2217420" y="628468"/>
            <a:ext cx="7757160" cy="627652"/>
          </a:xfrm>
        </p:spPr>
        <p:txBody>
          <a:bodyPr>
            <a:normAutofit fontScale="90000"/>
          </a:bodyPr>
          <a:lstStyle/>
          <a:p>
            <a:r>
              <a:rPr lang="ru-RU" sz="4000" b="1" i="1" dirty="0">
                <a:solidFill>
                  <a:schemeClr val="accent6">
                    <a:lumMod val="50000"/>
                  </a:schemeClr>
                </a:solidFill>
                <a:latin typeface="Times New Roman" panose="02020603050405020304" pitchFamily="18" charset="0"/>
                <a:cs typeface="Times New Roman" panose="02020603050405020304" pitchFamily="18" charset="0"/>
              </a:rPr>
              <a:t>Практическое задание по теме 5.</a:t>
            </a:r>
          </a:p>
        </p:txBody>
      </p:sp>
      <p:sp>
        <p:nvSpPr>
          <p:cNvPr id="3" name="Объект 2">
            <a:extLst>
              <a:ext uri="{FF2B5EF4-FFF2-40B4-BE49-F238E27FC236}">
                <a16:creationId xmlns:a16="http://schemas.microsoft.com/office/drawing/2014/main" id="{551FFC07-3621-4FA8-9CDA-F0DC5C5B14E0}"/>
              </a:ext>
            </a:extLst>
          </p:cNvPr>
          <p:cNvSpPr>
            <a:spLocks noGrp="1"/>
          </p:cNvSpPr>
          <p:nvPr>
            <p:ph idx="1"/>
          </p:nvPr>
        </p:nvSpPr>
        <p:spPr>
          <a:xfrm>
            <a:off x="716280" y="1672045"/>
            <a:ext cx="5536474" cy="3831771"/>
          </a:xfrm>
        </p:spPr>
        <p:txBody>
          <a:bodyPr>
            <a:noAutofit/>
          </a:bodyPr>
          <a:lstStyle/>
          <a:p>
            <a:pPr marL="0" indent="0" algn="just">
              <a:buNone/>
            </a:pPr>
            <a:r>
              <a:rPr lang="ru-RU" sz="2200" dirty="0">
                <a:latin typeface="Times New Roman" panose="02020603050405020304" pitchFamily="18" charset="0"/>
                <a:cs typeface="Times New Roman" panose="02020603050405020304" pitchFamily="18" charset="0"/>
              </a:rPr>
              <a:t>         Предложите ребенку поучаствовать в самом настоящем древнем хакасском обряде «Хай </a:t>
            </a:r>
            <a:r>
              <a:rPr lang="ru-RU" sz="2200" dirty="0" err="1">
                <a:latin typeface="Times New Roman" panose="02020603050405020304" pitchFamily="18" charset="0"/>
                <a:cs typeface="Times New Roman" panose="02020603050405020304" pitchFamily="18" charset="0"/>
              </a:rPr>
              <a:t>Пазын</a:t>
            </a:r>
            <a:r>
              <a:rPr lang="ru-RU" sz="2200" dirty="0">
                <a:latin typeface="Times New Roman" panose="02020603050405020304" pitchFamily="18" charset="0"/>
                <a:cs typeface="Times New Roman" panose="02020603050405020304" pitchFamily="18" charset="0"/>
              </a:rPr>
              <a:t>». Вам понадобятся ленты трех цветов: красного, синего и белого. Вместе с ребёнком отправляйтесь в парк, лес или сквер. Не </a:t>
            </a:r>
            <a:r>
              <a:rPr lang="ru-RU" sz="2200" dirty="0" err="1">
                <a:latin typeface="Times New Roman" panose="02020603050405020304" pitchFamily="18" charset="0"/>
                <a:cs typeface="Times New Roman" panose="02020603050405020304" pitchFamily="18" charset="0"/>
              </a:rPr>
              <a:t>забудте</a:t>
            </a:r>
            <a:r>
              <a:rPr lang="ru-RU" sz="2200" dirty="0">
                <a:latin typeface="Times New Roman" panose="02020603050405020304" pitchFamily="18" charset="0"/>
                <a:cs typeface="Times New Roman" panose="02020603050405020304" pitchFamily="18" charset="0"/>
              </a:rPr>
              <a:t> захватить с собой «дары»- конфеты или печенье, молоко. Выберете понравившуюся березу. Попросите ребенка загадать самое заветное желание, три раза обойдите вокруг дерева и аккуратно повяжите на ветви ленты. После этого оставьте у подножия дерева угощение. </a:t>
            </a:r>
          </a:p>
        </p:txBody>
      </p:sp>
      <p:pic>
        <p:nvPicPr>
          <p:cNvPr id="5" name="Рисунок 4">
            <a:extLst>
              <a:ext uri="{FF2B5EF4-FFF2-40B4-BE49-F238E27FC236}">
                <a16:creationId xmlns:a16="http://schemas.microsoft.com/office/drawing/2014/main" id="{DC1A19CB-2DFA-4D21-A7EF-DF242D74A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57" y="1761852"/>
            <a:ext cx="4849948" cy="36374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196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025DA1-4BD0-4D6A-95E8-BC3725D6F890}"/>
              </a:ext>
            </a:extLst>
          </p:cNvPr>
          <p:cNvSpPr>
            <a:spLocks noGrp="1"/>
          </p:cNvSpPr>
          <p:nvPr>
            <p:ph type="title"/>
          </p:nvPr>
        </p:nvSpPr>
        <p:spPr>
          <a:xfrm>
            <a:off x="838200" y="774428"/>
            <a:ext cx="10515600" cy="732155"/>
          </a:xfrm>
        </p:spPr>
        <p:txBody>
          <a:bodyPr>
            <a:normAutofit fontScale="90000"/>
          </a:bodyPr>
          <a:lstStyle/>
          <a:p>
            <a:pPr algn="r"/>
            <a:br>
              <a:rPr lang="ru-RU" dirty="0"/>
            </a:br>
            <a:endParaRPr lang="ru-RU" dirty="0"/>
          </a:p>
        </p:txBody>
      </p:sp>
      <p:sp>
        <p:nvSpPr>
          <p:cNvPr id="3" name="Объект 2">
            <a:extLst>
              <a:ext uri="{FF2B5EF4-FFF2-40B4-BE49-F238E27FC236}">
                <a16:creationId xmlns:a16="http://schemas.microsoft.com/office/drawing/2014/main" id="{7DBE40EB-1D5B-4906-846E-29886CD43CCE}"/>
              </a:ext>
            </a:extLst>
          </p:cNvPr>
          <p:cNvSpPr>
            <a:spLocks noGrp="1"/>
          </p:cNvSpPr>
          <p:nvPr>
            <p:ph idx="1"/>
          </p:nvPr>
        </p:nvSpPr>
        <p:spPr>
          <a:xfrm>
            <a:off x="838200" y="973424"/>
            <a:ext cx="10515600" cy="5203539"/>
          </a:xfrm>
        </p:spPr>
        <p:txBody>
          <a:bodyPr/>
          <a:lstStyle/>
          <a:p>
            <a:pPr marL="0" indent="0" algn="r">
              <a:lnSpc>
                <a:spcPct val="100000"/>
              </a:lnSpc>
              <a:spcBef>
                <a:spcPts val="0"/>
              </a:spcBef>
              <a:buNone/>
            </a:pPr>
            <a:r>
              <a:rPr lang="ru-RU" sz="2000" b="1" i="1" dirty="0">
                <a:latin typeface="Times New Roman" panose="02020603050405020304" pitchFamily="18" charset="0"/>
                <a:cs typeface="Times New Roman" panose="02020603050405020304" pitchFamily="18" charset="0"/>
              </a:rPr>
              <a:t>«Где бы человек ни жил, </a:t>
            </a:r>
          </a:p>
          <a:p>
            <a:pPr marL="0" indent="0" algn="r">
              <a:lnSpc>
                <a:spcPct val="100000"/>
              </a:lnSpc>
              <a:spcBef>
                <a:spcPts val="0"/>
              </a:spcBef>
              <a:buNone/>
            </a:pPr>
            <a:r>
              <a:rPr lang="ru-RU" sz="2000" b="1" i="1" dirty="0">
                <a:latin typeface="Times New Roman" panose="02020603050405020304" pitchFamily="18" charset="0"/>
                <a:cs typeface="Times New Roman" panose="02020603050405020304" pitchFamily="18" charset="0"/>
              </a:rPr>
              <a:t>малая родина для него — это святое место…»</a:t>
            </a:r>
          </a:p>
          <a:p>
            <a:pPr marL="0" indent="0" algn="r">
              <a:lnSpc>
                <a:spcPct val="100000"/>
              </a:lnSpc>
              <a:spcBef>
                <a:spcPts val="0"/>
              </a:spcBef>
              <a:buNone/>
            </a:pPr>
            <a:r>
              <a:rPr lang="ru-RU" sz="2000" b="1" i="1" dirty="0">
                <a:latin typeface="Times New Roman" panose="02020603050405020304" pitchFamily="18" charset="0"/>
                <a:cs typeface="Times New Roman" panose="02020603050405020304" pitchFamily="18" charset="0"/>
              </a:rPr>
              <a:t>Галина Суховерх</a:t>
            </a:r>
          </a:p>
          <a:p>
            <a:pPr marL="0" indent="0" algn="just">
              <a:buNone/>
            </a:pPr>
            <a:r>
              <a:rPr lang="ru-RU" sz="2000" dirty="0">
                <a:latin typeface="Times New Roman" panose="02020603050405020304" pitchFamily="18" charset="0"/>
                <a:cs typeface="Times New Roman" panose="02020603050405020304" pitchFamily="18" charset="0"/>
              </a:rPr>
              <a:t>          Знакомство детей с национальной культурой и традициями коренного народа способствует расширению знаний и представлений о малой родине, развитию национального самопознания, формированию чувства гордости за свою республику. Воспитание любви к родному краю, к своей малой родине является одним из самых сложных направлений нравственно-патриотического воспитания. Данная презентация призвана помочь вам в этом не простом деле. </a:t>
            </a:r>
          </a:p>
          <a:p>
            <a:pPr marL="0" indent="0" algn="ctr">
              <a:buNone/>
            </a:pPr>
            <a:r>
              <a:rPr lang="ru-RU" b="1" i="1" dirty="0">
                <a:solidFill>
                  <a:schemeClr val="accent6">
                    <a:lumMod val="50000"/>
                  </a:schemeClr>
                </a:solidFill>
                <a:latin typeface="Times New Roman" panose="02020603050405020304" pitchFamily="18" charset="0"/>
                <a:cs typeface="Times New Roman" panose="02020603050405020304" pitchFamily="18" charset="0"/>
              </a:rPr>
              <a:t>Успехов Вам!</a:t>
            </a:r>
          </a:p>
          <a:p>
            <a:pPr marL="0" indent="0" algn="ctr">
              <a:buNone/>
            </a:pPr>
            <a:r>
              <a:rPr lang="ru-RU" b="1" i="1" dirty="0" err="1">
                <a:solidFill>
                  <a:schemeClr val="accent6">
                    <a:lumMod val="50000"/>
                  </a:schemeClr>
                </a:solidFill>
                <a:latin typeface="Times New Roman" panose="02020603050405020304" pitchFamily="18" charset="0"/>
                <a:cs typeface="Times New Roman" panose="02020603050405020304" pitchFamily="18" charset="0"/>
              </a:rPr>
              <a:t>Анымчох</a:t>
            </a:r>
            <a:r>
              <a:rPr lang="ru-RU" b="1" i="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3A1EA8B0-DAFA-4066-9E53-12B70D414B32}"/>
              </a:ext>
            </a:extLst>
          </p:cNvPr>
          <p:cNvSpPr txBox="1"/>
          <p:nvPr/>
        </p:nvSpPr>
        <p:spPr>
          <a:xfrm>
            <a:off x="4589418" y="388649"/>
            <a:ext cx="2847703" cy="584775"/>
          </a:xfrm>
          <a:prstGeom prst="rect">
            <a:avLst/>
          </a:prstGeom>
          <a:noFill/>
        </p:spPr>
        <p:txBody>
          <a:bodyPr wrap="square" rtlCol="0">
            <a:spAutoFit/>
          </a:bodyPr>
          <a:lstStyle/>
          <a:p>
            <a:r>
              <a:rPr lang="ru-RU" sz="3200" b="1" i="1" dirty="0">
                <a:solidFill>
                  <a:schemeClr val="accent6">
                    <a:lumMod val="50000"/>
                  </a:schemeClr>
                </a:solidFill>
                <a:latin typeface="Times New Roman" panose="02020603050405020304" pitchFamily="18" charset="0"/>
                <a:cs typeface="Times New Roman" panose="02020603050405020304" pitchFamily="18" charset="0"/>
              </a:rPr>
              <a:t>В заключение</a:t>
            </a:r>
          </a:p>
        </p:txBody>
      </p:sp>
      <p:pic>
        <p:nvPicPr>
          <p:cNvPr id="10" name="Рисунок 9">
            <a:extLst>
              <a:ext uri="{FF2B5EF4-FFF2-40B4-BE49-F238E27FC236}">
                <a16:creationId xmlns:a16="http://schemas.microsoft.com/office/drawing/2014/main" id="{8AFCEA57-C0F4-45B4-9707-C579576BA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966" y="5133086"/>
            <a:ext cx="3455126" cy="1502979"/>
          </a:xfrm>
          <a:prstGeom prst="rect">
            <a:avLst/>
          </a:prstGeom>
        </p:spPr>
      </p:pic>
    </p:spTree>
    <p:extLst>
      <p:ext uri="{BB962C8B-B14F-4D97-AF65-F5344CB8AC3E}">
        <p14:creationId xmlns:p14="http://schemas.microsoft.com/office/powerpoint/2010/main" val="120836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A441E2-DE9F-45DD-98C8-66F37828CF9B}"/>
              </a:ext>
            </a:extLst>
          </p:cNvPr>
          <p:cNvSpPr>
            <a:spLocks noGrp="1"/>
          </p:cNvSpPr>
          <p:nvPr>
            <p:ph type="title"/>
          </p:nvPr>
        </p:nvSpPr>
        <p:spPr>
          <a:xfrm>
            <a:off x="838200" y="760799"/>
            <a:ext cx="10515600" cy="315912"/>
          </a:xfrm>
        </p:spPr>
        <p:txBody>
          <a:bodyPr>
            <a:normAutofit fontScale="90000"/>
          </a:bodyPr>
          <a:lstStyle/>
          <a:p>
            <a:pPr algn="ctr"/>
            <a:r>
              <a:rPr lang="ru-RU" sz="2800" b="1" i="1" dirty="0">
                <a:solidFill>
                  <a:schemeClr val="accent6">
                    <a:lumMod val="50000"/>
                  </a:schemeClr>
                </a:solidFill>
                <a:latin typeface="Times New Roman" panose="02020603050405020304" pitchFamily="18" charset="0"/>
                <a:cs typeface="Times New Roman" panose="02020603050405020304" pitchFamily="18" charset="0"/>
              </a:rPr>
              <a:t>Список использованных интернет - ресурсов :</a:t>
            </a:r>
          </a:p>
        </p:txBody>
      </p:sp>
      <p:sp>
        <p:nvSpPr>
          <p:cNvPr id="3" name="Объект 2">
            <a:extLst>
              <a:ext uri="{FF2B5EF4-FFF2-40B4-BE49-F238E27FC236}">
                <a16:creationId xmlns:a16="http://schemas.microsoft.com/office/drawing/2014/main" id="{1DDB39C2-B351-4C01-BB68-3EAF9FBE5F4B}"/>
              </a:ext>
            </a:extLst>
          </p:cNvPr>
          <p:cNvSpPr>
            <a:spLocks noGrp="1"/>
          </p:cNvSpPr>
          <p:nvPr>
            <p:ph idx="1"/>
          </p:nvPr>
        </p:nvSpPr>
        <p:spPr>
          <a:xfrm>
            <a:off x="838200" y="1654628"/>
            <a:ext cx="10515600" cy="4284617"/>
          </a:xfrm>
        </p:spPr>
        <p:txBody>
          <a:bodyPr>
            <a:normAutofit fontScale="92500" lnSpcReduction="20000"/>
          </a:bodyPr>
          <a:lstStyle/>
          <a:p>
            <a:pPr marL="457200" indent="-457200">
              <a:buFont typeface="+mj-lt"/>
              <a:buAutoNum type="arabicPeriod"/>
            </a:pPr>
            <a:r>
              <a:rPr lang="en-US" sz="2000" dirty="0">
                <a:latin typeface="Times New Roman" panose="02020603050405020304" pitchFamily="18" charset="0"/>
                <a:cs typeface="Times New Roman" panose="02020603050405020304" pitchFamily="18" charset="0"/>
                <a:hlinkClick r:id="rId2"/>
              </a:rPr>
              <a:t>https://hnkm.ru/</a:t>
            </a:r>
            <a:r>
              <a:rPr lang="ru-RU" sz="2000" dirty="0">
                <a:latin typeface="Times New Roman" panose="02020603050405020304" pitchFamily="18" charset="0"/>
                <a:cs typeface="Times New Roman" panose="02020603050405020304" pitchFamily="18" charset="0"/>
              </a:rPr>
              <a:t> - сайт Хакасского национального краеведческого музея имени Л.Р. </a:t>
            </a:r>
            <a:r>
              <a:rPr lang="ru-RU" sz="2000" dirty="0" err="1">
                <a:latin typeface="Times New Roman" panose="02020603050405020304" pitchFamily="18" charset="0"/>
                <a:cs typeface="Times New Roman" panose="02020603050405020304" pitchFamily="18" charset="0"/>
              </a:rPr>
              <a:t>Кызласова</a:t>
            </a:r>
            <a:r>
              <a:rPr lang="ru-RU" sz="20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hlinkClick r:id="rId3"/>
              </a:rPr>
              <a:t>https://xn--80a5aecadcme3h.xn--p1ai/</a:t>
            </a:r>
            <a:r>
              <a:rPr lang="ru-RU" sz="2000" dirty="0">
                <a:latin typeface="Times New Roman" panose="02020603050405020304" pitchFamily="18" charset="0"/>
                <a:cs typeface="Times New Roman" panose="02020603050405020304" pitchFamily="18" charset="0"/>
              </a:rPr>
              <a:t> - сайт Муниципального автономного учреждения культуры музей-заповедник "</a:t>
            </a:r>
            <a:r>
              <a:rPr lang="ru-RU" sz="2000" dirty="0" err="1">
                <a:latin typeface="Times New Roman" panose="02020603050405020304" pitchFamily="18" charset="0"/>
                <a:cs typeface="Times New Roman" panose="02020603050405020304" pitchFamily="18" charset="0"/>
              </a:rPr>
              <a:t>Хуртуях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тас</a:t>
            </a:r>
            <a:r>
              <a:rPr lang="ru-RU" sz="20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hlinkClick r:id="rId4"/>
              </a:rPr>
              <a:t>https://urok.1sept.ru/articles/514548</a:t>
            </a:r>
            <a:r>
              <a:rPr lang="ru-RU" sz="2000" dirty="0">
                <a:latin typeface="Times New Roman" panose="02020603050405020304" pitchFamily="18" charset="0"/>
                <a:cs typeface="Times New Roman" panose="02020603050405020304" pitchFamily="18" charset="0"/>
              </a:rPr>
              <a:t> - сайт «Открытый урок».</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hlinkClick r:id="rId5"/>
              </a:rPr>
              <a:t>https://www.youtube.com/</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ютуб</a:t>
            </a:r>
            <a:r>
              <a:rPr lang="ru-RU" sz="2000" dirty="0">
                <a:latin typeface="Times New Roman" panose="02020603050405020304" pitchFamily="18" charset="0"/>
                <a:cs typeface="Times New Roman" panose="02020603050405020304" pitchFamily="18" charset="0"/>
              </a:rPr>
              <a:t> канал «Мастерская на радуге».</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hlinkClick r:id="rId6"/>
              </a:rPr>
              <a:t>https://www.krsk.kp.ru/daily/26287.3/3164324/</a:t>
            </a:r>
            <a:r>
              <a:rPr lang="ru-RU" sz="2000" dirty="0">
                <a:latin typeface="Times New Roman" panose="02020603050405020304" pitchFamily="18" charset="0"/>
                <a:cs typeface="Times New Roman" panose="02020603050405020304" pitchFamily="18" charset="0"/>
              </a:rPr>
              <a:t> - сайт газеты «Комсомольская правда», статья «Его величество </a:t>
            </a:r>
            <a:r>
              <a:rPr lang="ru-RU" sz="2000" dirty="0" err="1">
                <a:latin typeface="Times New Roman" panose="02020603050405020304" pitchFamily="18" charset="0"/>
                <a:cs typeface="Times New Roman" panose="02020603050405020304" pitchFamily="18" charset="0"/>
              </a:rPr>
              <a:t>талган</a:t>
            </a:r>
            <a:r>
              <a:rPr lang="ru-RU" sz="20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hlinkClick r:id="rId7"/>
              </a:rPr>
              <a:t>http://adachir.ru</a:t>
            </a:r>
            <a:r>
              <a:rPr lang="ru-RU" sz="2000" dirty="0">
                <a:latin typeface="Times New Roman" panose="02020603050405020304" pitchFamily="18" charset="0"/>
                <a:cs typeface="Times New Roman" panose="02020603050405020304" pitchFamily="18" charset="0"/>
              </a:rPr>
              <a:t> – онлайн-издание о Хакасии, радел «Русско-хакасский </a:t>
            </a:r>
            <a:r>
              <a:rPr lang="ru-RU" sz="2000" dirty="0" err="1">
                <a:latin typeface="Times New Roman" panose="02020603050405020304" pitchFamily="18" charset="0"/>
                <a:cs typeface="Times New Roman" panose="02020603050405020304" pitchFamily="18" charset="0"/>
              </a:rPr>
              <a:t>разговориник</a:t>
            </a:r>
            <a:r>
              <a:rPr lang="ru-RU" sz="20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hlinkClick r:id="rId8"/>
              </a:rPr>
              <a:t>https://mirckazok.ru/</a:t>
            </a:r>
            <a:r>
              <a:rPr lang="ru-RU" sz="2000" dirty="0">
                <a:latin typeface="Times New Roman" panose="02020603050405020304" pitchFamily="18" charset="0"/>
                <a:cs typeface="Times New Roman" panose="02020603050405020304" pitchFamily="18" charset="0"/>
              </a:rPr>
              <a:t> - сайт собрание народных сказок и авторских произведений.</a:t>
            </a:r>
          </a:p>
          <a:p>
            <a:pPr marL="0" indent="0">
              <a:buNone/>
            </a:pPr>
            <a:endParaRPr lang="ru-RU" dirty="0"/>
          </a:p>
          <a:p>
            <a:pPr marL="0" indent="0" algn="r">
              <a:buNone/>
            </a:pPr>
            <a:endParaRPr lang="ru-RU" sz="1600" dirty="0">
              <a:latin typeface="Times New Roman" panose="02020603050405020304" pitchFamily="18" charset="0"/>
              <a:cs typeface="Times New Roman" panose="02020603050405020304" pitchFamily="18" charset="0"/>
            </a:endParaRPr>
          </a:p>
          <a:p>
            <a:pPr marL="0" indent="0" algn="r">
              <a:buNone/>
            </a:pPr>
            <a:endParaRPr lang="ru-RU" sz="1600" dirty="0">
              <a:latin typeface="Times New Roman" panose="02020603050405020304" pitchFamily="18" charset="0"/>
              <a:cs typeface="Times New Roman" panose="02020603050405020304" pitchFamily="18" charset="0"/>
            </a:endParaRPr>
          </a:p>
          <a:p>
            <a:pPr marL="0" indent="0" algn="r">
              <a:buNone/>
            </a:pPr>
            <a:r>
              <a:rPr lang="ru-RU" sz="1600" dirty="0">
                <a:latin typeface="Times New Roman" panose="02020603050405020304" pitchFamily="18" charset="0"/>
                <a:cs typeface="Times New Roman" panose="02020603050405020304" pitchFamily="18" charset="0"/>
              </a:rPr>
              <a:t>*все фотографии взяты из открытых источников</a:t>
            </a:r>
          </a:p>
          <a:p>
            <a:endParaRPr lang="ru-RU" dirty="0"/>
          </a:p>
          <a:p>
            <a:endParaRPr lang="ru-RU" dirty="0"/>
          </a:p>
          <a:p>
            <a:endParaRPr lang="ru-RU" dirty="0"/>
          </a:p>
          <a:p>
            <a:endParaRPr lang="ru-RU" dirty="0"/>
          </a:p>
        </p:txBody>
      </p:sp>
    </p:spTree>
    <p:extLst>
      <p:ext uri="{BB962C8B-B14F-4D97-AF65-F5344CB8AC3E}">
        <p14:creationId xmlns:p14="http://schemas.microsoft.com/office/powerpoint/2010/main" val="304477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1B73717-61E9-446C-B38D-8F7AC32C8356}"/>
              </a:ext>
            </a:extLst>
          </p:cNvPr>
          <p:cNvPicPr>
            <a:picLocks noChangeAspect="1"/>
          </p:cNvPicPr>
          <p:nvPr/>
        </p:nvPicPr>
        <p:blipFill rotWithShape="1">
          <a:blip r:embed="rId2">
            <a:extLst>
              <a:ext uri="{28A0092B-C50C-407E-A947-70E740481C1C}">
                <a14:useLocalDpi xmlns:a14="http://schemas.microsoft.com/office/drawing/2010/main" val="0"/>
              </a:ext>
            </a:extLst>
          </a:blip>
          <a:srcRect l="4916" t="855" r="2410" b="1128"/>
          <a:stretch/>
        </p:blipFill>
        <p:spPr>
          <a:xfrm rot="16200000">
            <a:off x="871538" y="3890960"/>
            <a:ext cx="2057401" cy="3209928"/>
          </a:xfrm>
          <a:prstGeom prst="rect">
            <a:avLst/>
          </a:prstGeom>
        </p:spPr>
      </p:pic>
      <p:sp>
        <p:nvSpPr>
          <p:cNvPr id="2" name="Заголовок 1">
            <a:extLst>
              <a:ext uri="{FF2B5EF4-FFF2-40B4-BE49-F238E27FC236}">
                <a16:creationId xmlns:a16="http://schemas.microsoft.com/office/drawing/2014/main" id="{6EA2B2FD-F5ED-4771-8C75-A6FBBB70651A}"/>
              </a:ext>
            </a:extLst>
          </p:cNvPr>
          <p:cNvSpPr>
            <a:spLocks noGrp="1"/>
          </p:cNvSpPr>
          <p:nvPr>
            <p:ph type="title"/>
          </p:nvPr>
        </p:nvSpPr>
        <p:spPr>
          <a:xfrm>
            <a:off x="768531" y="800554"/>
            <a:ext cx="10515600" cy="749571"/>
          </a:xfrm>
        </p:spPr>
        <p:txBody>
          <a:bodyPr>
            <a:noAutofit/>
          </a:bodyPr>
          <a:lstStyle/>
          <a:p>
            <a:r>
              <a:rPr lang="ru-RU" sz="2800" b="1" i="1" dirty="0">
                <a:solidFill>
                  <a:schemeClr val="accent6">
                    <a:lumMod val="50000"/>
                  </a:schemeClr>
                </a:solidFill>
                <a:latin typeface="Times New Roman" panose="02020603050405020304" pitchFamily="18" charset="0"/>
                <a:cs typeface="Times New Roman" panose="02020603050405020304" pitchFamily="18" charset="0"/>
              </a:rPr>
              <a:t>Цель презентации</a:t>
            </a:r>
            <a:r>
              <a:rPr lang="ru-RU" sz="2400" b="1" i="1" dirty="0">
                <a:solidFill>
                  <a:schemeClr val="accent6">
                    <a:lumMod val="50000"/>
                  </a:schemeClr>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оказание методической помощи родителям в процессе ознакомления  детей подготовительной к школе группы с темой «Моя Хакасия».</a:t>
            </a:r>
          </a:p>
        </p:txBody>
      </p:sp>
      <p:sp>
        <p:nvSpPr>
          <p:cNvPr id="3" name="Объект 2">
            <a:extLst>
              <a:ext uri="{FF2B5EF4-FFF2-40B4-BE49-F238E27FC236}">
                <a16:creationId xmlns:a16="http://schemas.microsoft.com/office/drawing/2014/main" id="{3D973C27-ACE3-444B-833A-B5B61C48226D}"/>
              </a:ext>
            </a:extLst>
          </p:cNvPr>
          <p:cNvSpPr>
            <a:spLocks noGrp="1"/>
          </p:cNvSpPr>
          <p:nvPr>
            <p:ph idx="1"/>
          </p:nvPr>
        </p:nvSpPr>
        <p:spPr>
          <a:xfrm>
            <a:off x="1485901" y="3633922"/>
            <a:ext cx="10515600" cy="1862002"/>
          </a:xfrm>
        </p:spPr>
        <p:txBody>
          <a:bodyPr/>
          <a:lstStyle/>
          <a:p>
            <a:pPr>
              <a:buFont typeface="Wingdings" panose="05000000000000000000" pitchFamily="2" charset="2"/>
              <a:buChar char="ü"/>
            </a:pPr>
            <a:r>
              <a:rPr lang="ru-RU" sz="2400" dirty="0">
                <a:latin typeface="Times New Roman" panose="02020603050405020304" pitchFamily="18" charset="0"/>
                <a:ea typeface="+mj-ea"/>
                <a:cs typeface="Times New Roman" panose="02020603050405020304" pitchFamily="18" charset="0"/>
              </a:rPr>
              <a:t>предложить практические задания для закрепления теоретического                  материала;</a:t>
            </a:r>
          </a:p>
          <a:p>
            <a:pPr>
              <a:buFont typeface="Wingdings" panose="05000000000000000000" pitchFamily="2" charset="2"/>
              <a:buChar char="ü"/>
            </a:pPr>
            <a:r>
              <a:rPr lang="ru-RU" sz="2400" dirty="0">
                <a:latin typeface="Times New Roman" panose="02020603050405020304" pitchFamily="18" charset="0"/>
                <a:ea typeface="+mj-ea"/>
                <a:cs typeface="Times New Roman" panose="02020603050405020304" pitchFamily="18" charset="0"/>
              </a:rPr>
              <a:t>способствовать освоению родителями дистанционных форм взаимодействия ДОО и семьи.</a:t>
            </a:r>
          </a:p>
          <a:p>
            <a:pPr marL="0" indent="0">
              <a:buNone/>
            </a:pPr>
            <a:endParaRPr lang="ru-RU"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B955721-AEFC-4FE0-8A1F-ACA144A37D2E}"/>
              </a:ext>
            </a:extLst>
          </p:cNvPr>
          <p:cNvSpPr txBox="1"/>
          <p:nvPr/>
        </p:nvSpPr>
        <p:spPr>
          <a:xfrm>
            <a:off x="768531" y="1806083"/>
            <a:ext cx="10515600" cy="1733808"/>
          </a:xfrm>
          <a:prstGeom prst="rect">
            <a:avLst/>
          </a:prstGeom>
          <a:noFill/>
        </p:spPr>
        <p:txBody>
          <a:bodyPr wrap="square" rtlCol="0">
            <a:spAutoFit/>
          </a:bodyPr>
          <a:lstStyle/>
          <a:p>
            <a:pPr lvl="0">
              <a:lnSpc>
                <a:spcPct val="90000"/>
              </a:lnSpc>
              <a:spcBef>
                <a:spcPts val="1000"/>
              </a:spcBef>
            </a:pPr>
            <a:r>
              <a:rPr lang="ru-RU" sz="2800" b="1" i="1" dirty="0">
                <a:solidFill>
                  <a:srgbClr val="70AD47">
                    <a:lumMod val="50000"/>
                  </a:srgbClr>
                </a:solidFill>
                <a:latin typeface="Times New Roman" panose="02020603050405020304" pitchFamily="18" charset="0"/>
                <a:cs typeface="Times New Roman" panose="02020603050405020304" pitchFamily="18" charset="0"/>
              </a:rPr>
              <a:t>Задачи: </a:t>
            </a:r>
          </a:p>
          <a:p>
            <a:pPr marL="228600" lvl="0" indent="-228600">
              <a:lnSpc>
                <a:spcPct val="90000"/>
              </a:lnSpc>
              <a:spcBef>
                <a:spcPts val="1000"/>
              </a:spcBef>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Знакомить родителей с алгоритмом изучения темы;</a:t>
            </a:r>
          </a:p>
          <a:p>
            <a:pPr marL="228600" lvl="0" indent="-228600">
              <a:lnSpc>
                <a:spcPct val="90000"/>
              </a:lnSpc>
              <a:spcBef>
                <a:spcPts val="1000"/>
              </a:spcBef>
              <a:buFont typeface="Wingdings" panose="05000000000000000000" pitchFamily="2" charset="2"/>
              <a:buChar char="ü"/>
            </a:pPr>
            <a:r>
              <a:rPr lang="ru-RU" sz="2400" dirty="0">
                <a:solidFill>
                  <a:prstClr val="black"/>
                </a:solidFill>
                <a:latin typeface="Times New Roman" panose="02020603050405020304" pitchFamily="18" charset="0"/>
                <a:cs typeface="Times New Roman" panose="02020603050405020304" pitchFamily="18" charset="0"/>
              </a:rPr>
              <a:t>предоставить теоретически и иллюстративный материал, необходимый для знакомства с темой;</a:t>
            </a:r>
          </a:p>
        </p:txBody>
      </p:sp>
    </p:spTree>
    <p:extLst>
      <p:ext uri="{BB962C8B-B14F-4D97-AF65-F5344CB8AC3E}">
        <p14:creationId xmlns:p14="http://schemas.microsoft.com/office/powerpoint/2010/main" val="367602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C17155-171F-417C-ADBC-8BAEC78BCFBB}"/>
              </a:ext>
            </a:extLst>
          </p:cNvPr>
          <p:cNvSpPr>
            <a:spLocks noGrp="1"/>
          </p:cNvSpPr>
          <p:nvPr>
            <p:ph type="title"/>
          </p:nvPr>
        </p:nvSpPr>
        <p:spPr>
          <a:xfrm>
            <a:off x="916578" y="130347"/>
            <a:ext cx="10515600" cy="1325563"/>
          </a:xfrm>
        </p:spPr>
        <p:txBody>
          <a:bodyPr>
            <a:normAutofit fontScale="90000"/>
          </a:bodyPr>
          <a:lstStyle/>
          <a:p>
            <a:pPr algn="ctr"/>
            <a:r>
              <a:rPr lang="ru-RU" sz="2000" b="1" i="1" dirty="0">
                <a:solidFill>
                  <a:schemeClr val="accent6">
                    <a:lumMod val="50000"/>
                  </a:schemeClr>
                </a:solidFill>
                <a:latin typeface="Times New Roman" panose="02020603050405020304" pitchFamily="18" charset="0"/>
                <a:cs typeface="Times New Roman" panose="02020603050405020304" pitchFamily="18" charset="0"/>
              </a:rPr>
              <a:t>Уважаемые родители! </a:t>
            </a:r>
            <a:br>
              <a:rPr lang="ru-RU" sz="2000" b="1" i="1" dirty="0">
                <a:solidFill>
                  <a:schemeClr val="accent6">
                    <a:lumMod val="50000"/>
                  </a:schemeClr>
                </a:solidFill>
                <a:latin typeface="Times New Roman" panose="02020603050405020304" pitchFamily="18" charset="0"/>
                <a:cs typeface="Times New Roman" panose="02020603050405020304" pitchFamily="18" charset="0"/>
              </a:rPr>
            </a:br>
            <a:r>
              <a:rPr lang="ru-RU" sz="2000" b="1" i="1" dirty="0">
                <a:solidFill>
                  <a:schemeClr val="accent6">
                    <a:lumMod val="50000"/>
                  </a:schemeClr>
                </a:solidFill>
                <a:latin typeface="Times New Roman" panose="02020603050405020304" pitchFamily="18" charset="0"/>
                <a:cs typeface="Times New Roman" panose="02020603050405020304" pitchFamily="18" charset="0"/>
              </a:rPr>
              <a:t>Вашему вниманию предлагаются методические рекомендации по ознакомлению с темой недели «Моя Хакасия». В презентации представлены не только теоретические аспекты изучаемой темы, но и практические задания, а так же ссылки на дополнительные источники информации.</a:t>
            </a:r>
            <a:br>
              <a:rPr lang="ru-RU" sz="2000" b="1" i="1" dirty="0">
                <a:solidFill>
                  <a:schemeClr val="accent6">
                    <a:lumMod val="50000"/>
                  </a:schemeClr>
                </a:solidFill>
                <a:latin typeface="Times New Roman" panose="02020603050405020304" pitchFamily="18" charset="0"/>
                <a:cs typeface="Times New Roman" panose="02020603050405020304" pitchFamily="18" charset="0"/>
              </a:rPr>
            </a:br>
            <a:r>
              <a:rPr lang="ru-RU" sz="2000" b="1" i="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*Рекомендуем изучать по одной теме в день. </a:t>
            </a:r>
          </a:p>
        </p:txBody>
      </p:sp>
      <p:sp>
        <p:nvSpPr>
          <p:cNvPr id="3" name="Объект 2">
            <a:extLst>
              <a:ext uri="{FF2B5EF4-FFF2-40B4-BE49-F238E27FC236}">
                <a16:creationId xmlns:a16="http://schemas.microsoft.com/office/drawing/2014/main" id="{A89AA9C3-3246-4971-BCEF-29B305A52676}"/>
              </a:ext>
            </a:extLst>
          </p:cNvPr>
          <p:cNvSpPr>
            <a:spLocks noGrp="1"/>
          </p:cNvSpPr>
          <p:nvPr>
            <p:ph idx="1"/>
          </p:nvPr>
        </p:nvSpPr>
        <p:spPr>
          <a:xfrm>
            <a:off x="838200" y="1519881"/>
            <a:ext cx="10515600" cy="5116050"/>
          </a:xfrm>
        </p:spPr>
        <p:txBody>
          <a:bodyPr>
            <a:normAutofit/>
          </a:bodyPr>
          <a:lstStyle/>
          <a:p>
            <a:r>
              <a:rPr lang="ru-RU" sz="1600" dirty="0">
                <a:latin typeface="Times New Roman" panose="02020603050405020304" pitchFamily="18" charset="0"/>
                <a:cs typeface="Times New Roman" panose="02020603050405020304" pitchFamily="18" charset="0"/>
              </a:rPr>
              <a:t>Знакомство с темой предлагаем начать с вводной беседы «Хакасия – наша малая родина». Объясните ребенку словосочетание «малая родина» (</a:t>
            </a:r>
            <a:r>
              <a:rPr lang="ru-RU" sz="1600" i="1" dirty="0">
                <a:latin typeface="Times New Roman" panose="02020603050405020304" pitchFamily="18" charset="0"/>
                <a:cs typeface="Times New Roman" panose="02020603050405020304" pitchFamily="18" charset="0"/>
              </a:rPr>
              <a:t>малая родина – это республика, где ты родился, это природа, которая нас окружает, это дом, где ты живешь, родные люди. Каждый человек гордится своей Родиной, как матерью, которая растит нас и заботится всю жизнь, оберегая от всего плохого. Поэтому необходимо лучше знать свой край, чтобы не только любоваться его красотой, но и охранять его природу для своих потомков</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Рассмотрите вместе с ребенком фотографии достопримечательностей Хакасии, зачитайте ему стихотворение </a:t>
            </a:r>
            <a:r>
              <a:rPr lang="ru-RU" sz="1600" dirty="0" err="1">
                <a:latin typeface="Times New Roman" panose="02020603050405020304" pitchFamily="18" charset="0"/>
                <a:cs typeface="Times New Roman" panose="02020603050405020304" pitchFamily="18" charset="0"/>
              </a:rPr>
              <a:t>Н.Доможакова</a:t>
            </a:r>
            <a:r>
              <a:rPr lang="ru-RU" sz="1600"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endParaRPr lang="ru-RU" sz="1600" i="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sz="1600" i="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ru-RU" sz="1600" i="1" dirty="0">
                <a:latin typeface="Times New Roman" panose="02020603050405020304" pitchFamily="18" charset="0"/>
                <a:cs typeface="Times New Roman" panose="02020603050405020304" pitchFamily="18" charset="0"/>
              </a:rPr>
              <a:t>Если ты приедешь в наши дали,</a:t>
            </a:r>
          </a:p>
          <a:p>
            <a:pPr marL="0" indent="0" algn="ctr">
              <a:lnSpc>
                <a:spcPct val="100000"/>
              </a:lnSpc>
              <a:spcBef>
                <a:spcPts val="0"/>
              </a:spcBef>
              <a:buNone/>
            </a:pPr>
            <a:r>
              <a:rPr lang="ru-RU" sz="1600" i="1" dirty="0">
                <a:latin typeface="Times New Roman" panose="02020603050405020304" pitchFamily="18" charset="0"/>
                <a:cs typeface="Times New Roman" panose="02020603050405020304" pitchFamily="18" charset="0"/>
              </a:rPr>
              <a:t>Ты степей увидишь океан,</a:t>
            </a:r>
          </a:p>
          <a:p>
            <a:pPr marL="0" indent="0" algn="ctr">
              <a:lnSpc>
                <a:spcPct val="100000"/>
              </a:lnSpc>
              <a:spcBef>
                <a:spcPts val="0"/>
              </a:spcBef>
              <a:buNone/>
            </a:pPr>
            <a:r>
              <a:rPr lang="ru-RU" sz="1600" i="1" dirty="0">
                <a:latin typeface="Times New Roman" panose="02020603050405020304" pitchFamily="18" charset="0"/>
                <a:cs typeface="Times New Roman" panose="02020603050405020304" pitchFamily="18" charset="0"/>
              </a:rPr>
              <a:t>Берегами океана встали</a:t>
            </a:r>
          </a:p>
          <a:p>
            <a:pPr marL="0" indent="0" algn="ctr">
              <a:lnSpc>
                <a:spcPct val="100000"/>
              </a:lnSpc>
              <a:spcBef>
                <a:spcPts val="0"/>
              </a:spcBef>
              <a:buNone/>
            </a:pPr>
            <a:r>
              <a:rPr lang="ru-RU" sz="1600" i="1" dirty="0">
                <a:latin typeface="Times New Roman" panose="02020603050405020304" pitchFamily="18" charset="0"/>
                <a:cs typeface="Times New Roman" panose="02020603050405020304" pitchFamily="18" charset="0"/>
              </a:rPr>
              <a:t>Цепи Алатау и Саян.</a:t>
            </a:r>
          </a:p>
          <a:p>
            <a:pPr marL="0" indent="0" algn="ctr">
              <a:lnSpc>
                <a:spcPct val="100000"/>
              </a:lnSpc>
              <a:spcBef>
                <a:spcPts val="0"/>
              </a:spcBef>
              <a:buNone/>
            </a:pPr>
            <a:r>
              <a:rPr lang="ru-RU" sz="1600" i="1" dirty="0">
                <a:latin typeface="Times New Roman" panose="02020603050405020304" pitchFamily="18" charset="0"/>
                <a:cs typeface="Times New Roman" panose="02020603050405020304" pitchFamily="18" charset="0"/>
              </a:rPr>
              <a:t>По земле цветущей только ступишь,</a:t>
            </a:r>
          </a:p>
          <a:p>
            <a:pPr marL="0" indent="0" algn="ctr">
              <a:lnSpc>
                <a:spcPct val="100000"/>
              </a:lnSpc>
              <a:spcBef>
                <a:spcPts val="0"/>
              </a:spcBef>
              <a:buNone/>
            </a:pPr>
            <a:r>
              <a:rPr lang="ru-RU" sz="1600" i="1" dirty="0">
                <a:latin typeface="Times New Roman" panose="02020603050405020304" pitchFamily="18" charset="0"/>
                <a:cs typeface="Times New Roman" panose="02020603050405020304" pitchFamily="18" charset="0"/>
              </a:rPr>
              <a:t>Здесь оставишь сердце навсегда,</a:t>
            </a:r>
          </a:p>
          <a:p>
            <a:pPr marL="0" indent="0" algn="ctr">
              <a:lnSpc>
                <a:spcPct val="100000"/>
              </a:lnSpc>
              <a:spcBef>
                <a:spcPts val="0"/>
              </a:spcBef>
              <a:buNone/>
            </a:pPr>
            <a:r>
              <a:rPr lang="ru-RU" sz="1600" i="1" dirty="0">
                <a:latin typeface="Times New Roman" panose="02020603050405020304" pitchFamily="18" charset="0"/>
                <a:cs typeface="Times New Roman" panose="02020603050405020304" pitchFamily="18" charset="0"/>
              </a:rPr>
              <a:t>Енисей серебряный полюбишь</a:t>
            </a:r>
          </a:p>
          <a:p>
            <a:pPr marL="0" indent="0" algn="ctr">
              <a:lnSpc>
                <a:spcPct val="100000"/>
              </a:lnSpc>
              <a:spcBef>
                <a:spcPts val="0"/>
              </a:spcBef>
              <a:buNone/>
            </a:pPr>
            <a:r>
              <a:rPr lang="ru-RU" sz="1600" i="1" dirty="0">
                <a:latin typeface="Times New Roman" panose="02020603050405020304" pitchFamily="18" charset="0"/>
                <a:cs typeface="Times New Roman" panose="02020603050405020304" pitchFamily="18" charset="0"/>
              </a:rPr>
              <a:t>И </a:t>
            </a:r>
            <a:r>
              <a:rPr lang="ru-RU" sz="1600" i="1" dirty="0" err="1">
                <a:latin typeface="Times New Roman" panose="02020603050405020304" pitchFamily="18" charset="0"/>
                <a:cs typeface="Times New Roman" panose="02020603050405020304" pitchFamily="18" charset="0"/>
              </a:rPr>
              <a:t>Тасхылы</a:t>
            </a:r>
            <a:r>
              <a:rPr lang="ru-RU" sz="1600" i="1" dirty="0">
                <a:latin typeface="Times New Roman" panose="02020603050405020304" pitchFamily="18" charset="0"/>
                <a:cs typeface="Times New Roman" panose="02020603050405020304" pitchFamily="18" charset="0"/>
              </a:rPr>
              <a:t> синие ото льда.</a:t>
            </a:r>
          </a:p>
          <a:p>
            <a:pPr marL="0" indent="0" algn="ctr">
              <a:lnSpc>
                <a:spcPct val="100000"/>
              </a:lnSpc>
              <a:spcBef>
                <a:spcPts val="0"/>
              </a:spcBef>
              <a:buNone/>
            </a:pPr>
            <a:endParaRPr lang="ru-RU" sz="1600" i="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sz="1600" i="1" dirty="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                Природа нашей республики очень разнообразна. Это и реки, и степи, и множество озер, и горы и леса.</a:t>
            </a:r>
          </a:p>
        </p:txBody>
      </p:sp>
      <p:pic>
        <p:nvPicPr>
          <p:cNvPr id="6" name="Рисунок 5">
            <a:extLst>
              <a:ext uri="{FF2B5EF4-FFF2-40B4-BE49-F238E27FC236}">
                <a16:creationId xmlns:a16="http://schemas.microsoft.com/office/drawing/2014/main" id="{3D838FEE-7259-465B-9968-CD1958057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23" y="3604145"/>
            <a:ext cx="3620216" cy="2413477"/>
          </a:xfrm>
          <a:prstGeom prst="rect">
            <a:avLst/>
          </a:prstGeom>
          <a:ln>
            <a:noFill/>
          </a:ln>
          <a:effectLst>
            <a:softEdge rad="112500"/>
          </a:effectLst>
        </p:spPr>
      </p:pic>
      <p:pic>
        <p:nvPicPr>
          <p:cNvPr id="8" name="Рисунок 7">
            <a:extLst>
              <a:ext uri="{FF2B5EF4-FFF2-40B4-BE49-F238E27FC236}">
                <a16:creationId xmlns:a16="http://schemas.microsoft.com/office/drawing/2014/main" id="{9D991269-3435-4E02-896A-EC5BB1750B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44"/>
          <a:stretch/>
        </p:blipFill>
        <p:spPr>
          <a:xfrm>
            <a:off x="7983162" y="3604145"/>
            <a:ext cx="3605814" cy="2413477"/>
          </a:xfrm>
          <a:prstGeom prst="rect">
            <a:avLst/>
          </a:prstGeom>
          <a:ln>
            <a:noFill/>
          </a:ln>
          <a:effectLst>
            <a:softEdge rad="112500"/>
          </a:effectLst>
        </p:spPr>
      </p:pic>
      <p:sp>
        <p:nvSpPr>
          <p:cNvPr id="9" name="TextBox 8">
            <a:extLst>
              <a:ext uri="{FF2B5EF4-FFF2-40B4-BE49-F238E27FC236}">
                <a16:creationId xmlns:a16="http://schemas.microsoft.com/office/drawing/2014/main" id="{3F84342D-F849-4BD3-BA27-CAD738B7CD86}"/>
              </a:ext>
            </a:extLst>
          </p:cNvPr>
          <p:cNvSpPr txBox="1"/>
          <p:nvPr/>
        </p:nvSpPr>
        <p:spPr>
          <a:xfrm>
            <a:off x="3056336" y="5554283"/>
            <a:ext cx="1402080" cy="369332"/>
          </a:xfrm>
          <a:prstGeom prst="rect">
            <a:avLst/>
          </a:prstGeom>
          <a:noFill/>
        </p:spPr>
        <p:txBody>
          <a:bodyPr wrap="square" rtlCol="0">
            <a:spAutoFit/>
          </a:bodyPr>
          <a:lstStyle/>
          <a:p>
            <a:r>
              <a:rPr lang="ru-RU" i="1" dirty="0">
                <a:solidFill>
                  <a:schemeClr val="bg1"/>
                </a:solidFill>
                <a:latin typeface="Times New Roman" panose="02020603050405020304" pitchFamily="18" charset="0"/>
                <a:cs typeface="Times New Roman" panose="02020603050405020304" pitchFamily="18" charset="0"/>
              </a:rPr>
              <a:t>«Сундуки»</a:t>
            </a:r>
          </a:p>
        </p:txBody>
      </p:sp>
      <p:sp>
        <p:nvSpPr>
          <p:cNvPr id="11" name="TextBox 10">
            <a:extLst>
              <a:ext uri="{FF2B5EF4-FFF2-40B4-BE49-F238E27FC236}">
                <a16:creationId xmlns:a16="http://schemas.microsoft.com/office/drawing/2014/main" id="{B9C1B7C2-D39B-47F6-8EAF-F8EFC57F461B}"/>
              </a:ext>
            </a:extLst>
          </p:cNvPr>
          <p:cNvSpPr txBox="1"/>
          <p:nvPr/>
        </p:nvSpPr>
        <p:spPr>
          <a:xfrm>
            <a:off x="9257211" y="5554283"/>
            <a:ext cx="2174967"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a:t>
            </a:r>
            <a:r>
              <a:rPr lang="ru-RU" b="1" i="1" dirty="0" err="1">
                <a:solidFill>
                  <a:schemeClr val="bg1"/>
                </a:solidFill>
                <a:latin typeface="Times New Roman" panose="02020603050405020304" pitchFamily="18" charset="0"/>
                <a:cs typeface="Times New Roman" panose="02020603050405020304" pitchFamily="18" charset="0"/>
              </a:rPr>
              <a:t>Туимский</a:t>
            </a:r>
            <a:r>
              <a:rPr lang="ru-RU" b="1" i="1" dirty="0">
                <a:solidFill>
                  <a:schemeClr val="bg1"/>
                </a:solidFill>
                <a:latin typeface="Times New Roman" panose="02020603050405020304" pitchFamily="18" charset="0"/>
                <a:cs typeface="Times New Roman" panose="02020603050405020304" pitchFamily="18" charset="0"/>
              </a:rPr>
              <a:t> провал»</a:t>
            </a:r>
          </a:p>
        </p:txBody>
      </p:sp>
    </p:spTree>
    <p:extLst>
      <p:ext uri="{BB962C8B-B14F-4D97-AF65-F5344CB8AC3E}">
        <p14:creationId xmlns:p14="http://schemas.microsoft.com/office/powerpoint/2010/main" val="250172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C98488-376E-4601-9DD3-DF4F0AE656F7}"/>
              </a:ext>
            </a:extLst>
          </p:cNvPr>
          <p:cNvSpPr>
            <a:spLocks noGrp="1"/>
          </p:cNvSpPr>
          <p:nvPr>
            <p:ph type="title"/>
          </p:nvPr>
        </p:nvSpPr>
        <p:spPr>
          <a:xfrm>
            <a:off x="1637213" y="382543"/>
            <a:ext cx="8638902" cy="470898"/>
          </a:xfrm>
        </p:spPr>
        <p:txBody>
          <a:bodyPr>
            <a:noAutofit/>
          </a:bodyPr>
          <a:lstStyle/>
          <a:p>
            <a:pPr algn="ctr"/>
            <a:r>
              <a:rPr lang="ru-RU" sz="3200" b="1" i="1" dirty="0">
                <a:solidFill>
                  <a:schemeClr val="accent6">
                    <a:lumMod val="50000"/>
                  </a:schemeClr>
                </a:solidFill>
                <a:latin typeface="Times New Roman" panose="02020603050405020304" pitchFamily="18" charset="0"/>
                <a:cs typeface="Times New Roman" panose="02020603050405020304" pitchFamily="18" charset="0"/>
              </a:rPr>
              <a:t>Тема 1. «Достопримечательности Хакасии»</a:t>
            </a:r>
          </a:p>
        </p:txBody>
      </p:sp>
      <p:pic>
        <p:nvPicPr>
          <p:cNvPr id="5" name="Рисунок 4">
            <a:extLst>
              <a:ext uri="{FF2B5EF4-FFF2-40B4-BE49-F238E27FC236}">
                <a16:creationId xmlns:a16="http://schemas.microsoft.com/office/drawing/2014/main" id="{722010A2-20C0-474D-8A89-E74CF55B91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187" y="3921031"/>
            <a:ext cx="3965984" cy="2749733"/>
          </a:xfrm>
          <a:prstGeom prst="rect">
            <a:avLst/>
          </a:prstGeom>
        </p:spPr>
      </p:pic>
      <p:pic>
        <p:nvPicPr>
          <p:cNvPr id="7" name="Рисунок 6">
            <a:extLst>
              <a:ext uri="{FF2B5EF4-FFF2-40B4-BE49-F238E27FC236}">
                <a16:creationId xmlns:a16="http://schemas.microsoft.com/office/drawing/2014/main" id="{8BAEAD3E-1DA1-4529-BE0A-C5DEC1AD4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230" y="931817"/>
            <a:ext cx="4275908" cy="2638788"/>
          </a:xfrm>
          <a:prstGeom prst="rect">
            <a:avLst/>
          </a:prstGeom>
        </p:spPr>
      </p:pic>
      <p:pic>
        <p:nvPicPr>
          <p:cNvPr id="9" name="Рисунок 8">
            <a:extLst>
              <a:ext uri="{FF2B5EF4-FFF2-40B4-BE49-F238E27FC236}">
                <a16:creationId xmlns:a16="http://schemas.microsoft.com/office/drawing/2014/main" id="{66D18D06-4297-4FF7-A226-A9F42FD6E3EB}"/>
              </a:ext>
            </a:extLst>
          </p:cNvPr>
          <p:cNvPicPr>
            <a:picLocks noChangeAspect="1"/>
          </p:cNvPicPr>
          <p:nvPr/>
        </p:nvPicPr>
        <p:blipFill rotWithShape="1">
          <a:blip r:embed="rId4">
            <a:extLst>
              <a:ext uri="{28A0092B-C50C-407E-A947-70E740481C1C}">
                <a14:useLocalDpi xmlns:a14="http://schemas.microsoft.com/office/drawing/2010/main" val="0"/>
              </a:ext>
            </a:extLst>
          </a:blip>
          <a:srcRect l="2666" t="2966" r="2496" b="7910"/>
          <a:stretch/>
        </p:blipFill>
        <p:spPr>
          <a:xfrm>
            <a:off x="780187" y="931908"/>
            <a:ext cx="3965984" cy="2638697"/>
          </a:xfrm>
          <a:prstGeom prst="rect">
            <a:avLst/>
          </a:prstGeom>
        </p:spPr>
      </p:pic>
      <p:pic>
        <p:nvPicPr>
          <p:cNvPr id="11" name="Рисунок 10">
            <a:extLst>
              <a:ext uri="{FF2B5EF4-FFF2-40B4-BE49-F238E27FC236}">
                <a16:creationId xmlns:a16="http://schemas.microsoft.com/office/drawing/2014/main" id="{3CADA65E-FD29-4E1C-A0B5-93D6220FA331}"/>
              </a:ext>
            </a:extLst>
          </p:cNvPr>
          <p:cNvPicPr>
            <a:picLocks noChangeAspect="1"/>
          </p:cNvPicPr>
          <p:nvPr/>
        </p:nvPicPr>
        <p:blipFill rotWithShape="1">
          <a:blip r:embed="rId5">
            <a:extLst>
              <a:ext uri="{28A0092B-C50C-407E-A947-70E740481C1C}">
                <a14:useLocalDpi xmlns:a14="http://schemas.microsoft.com/office/drawing/2010/main" val="0"/>
              </a:ext>
            </a:extLst>
          </a:blip>
          <a:srcRect t="10051"/>
          <a:stretch/>
        </p:blipFill>
        <p:spPr>
          <a:xfrm>
            <a:off x="6836230" y="3849189"/>
            <a:ext cx="4275908" cy="2821575"/>
          </a:xfrm>
          <a:prstGeom prst="rect">
            <a:avLst/>
          </a:prstGeom>
        </p:spPr>
      </p:pic>
      <p:sp>
        <p:nvSpPr>
          <p:cNvPr id="13" name="Овал 12">
            <a:extLst>
              <a:ext uri="{FF2B5EF4-FFF2-40B4-BE49-F238E27FC236}">
                <a16:creationId xmlns:a16="http://schemas.microsoft.com/office/drawing/2014/main" id="{7DAC8FAD-DA9C-433B-A981-CF1C67CA1DE0}"/>
              </a:ext>
            </a:extLst>
          </p:cNvPr>
          <p:cNvSpPr/>
          <p:nvPr/>
        </p:nvSpPr>
        <p:spPr>
          <a:xfrm>
            <a:off x="4013379" y="2612752"/>
            <a:ext cx="3743791" cy="223792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latin typeface="Times New Roman" panose="02020603050405020304" pitchFamily="18" charset="0"/>
                <a:cs typeface="Times New Roman" panose="02020603050405020304" pitchFamily="18" charset="0"/>
              </a:rPr>
              <a:t>Озера Хакасии отличаются большой живописностью и лечебными свойствами воды и грязи</a:t>
            </a:r>
            <a:r>
              <a:rPr lang="ru-RU" dirty="0"/>
              <a:t>.</a:t>
            </a:r>
          </a:p>
        </p:txBody>
      </p:sp>
      <p:sp>
        <p:nvSpPr>
          <p:cNvPr id="14" name="TextBox 13">
            <a:extLst>
              <a:ext uri="{FF2B5EF4-FFF2-40B4-BE49-F238E27FC236}">
                <a16:creationId xmlns:a16="http://schemas.microsoft.com/office/drawing/2014/main" id="{572F64B1-0A9D-4C89-9BFA-081D885967B4}"/>
              </a:ext>
            </a:extLst>
          </p:cNvPr>
          <p:cNvSpPr txBox="1"/>
          <p:nvPr/>
        </p:nvSpPr>
        <p:spPr>
          <a:xfrm>
            <a:off x="780187" y="888274"/>
            <a:ext cx="1297578"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оз. </a:t>
            </a:r>
            <a:r>
              <a:rPr lang="ru-RU" b="1" i="1" dirty="0" err="1">
                <a:solidFill>
                  <a:schemeClr val="bg1"/>
                </a:solidFill>
                <a:latin typeface="Times New Roman" panose="02020603050405020304" pitchFamily="18" charset="0"/>
                <a:cs typeface="Times New Roman" panose="02020603050405020304" pitchFamily="18" charset="0"/>
              </a:rPr>
              <a:t>Шира</a:t>
            </a:r>
            <a:endParaRPr lang="ru-RU" b="1" i="1"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BB8BE13-9510-4917-99F8-F5D0DACC94DC}"/>
              </a:ext>
            </a:extLst>
          </p:cNvPr>
          <p:cNvSpPr txBox="1"/>
          <p:nvPr/>
        </p:nvSpPr>
        <p:spPr>
          <a:xfrm>
            <a:off x="780187" y="6290791"/>
            <a:ext cx="1079863"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оз. </a:t>
            </a:r>
            <a:r>
              <a:rPr lang="ru-RU" b="1" i="1" dirty="0" err="1">
                <a:solidFill>
                  <a:schemeClr val="bg1"/>
                </a:solidFill>
                <a:latin typeface="Times New Roman" panose="02020603050405020304" pitchFamily="18" charset="0"/>
                <a:cs typeface="Times New Roman" panose="02020603050405020304" pitchFamily="18" charset="0"/>
              </a:rPr>
              <a:t>Белё</a:t>
            </a:r>
            <a:endParaRPr lang="ru-RU" b="1" i="1"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5EDC107-562C-441F-B3E5-C50DF15D52FB}"/>
              </a:ext>
            </a:extLst>
          </p:cNvPr>
          <p:cNvSpPr txBox="1"/>
          <p:nvPr/>
        </p:nvSpPr>
        <p:spPr>
          <a:xfrm>
            <a:off x="9814560" y="947359"/>
            <a:ext cx="1297577"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оз. Иткуль</a:t>
            </a:r>
          </a:p>
        </p:txBody>
      </p:sp>
      <p:sp>
        <p:nvSpPr>
          <p:cNvPr id="17" name="TextBox 16">
            <a:extLst>
              <a:ext uri="{FF2B5EF4-FFF2-40B4-BE49-F238E27FC236}">
                <a16:creationId xmlns:a16="http://schemas.microsoft.com/office/drawing/2014/main" id="{A3FB0002-E1D5-4269-8B51-60FFCD5B42B8}"/>
              </a:ext>
            </a:extLst>
          </p:cNvPr>
          <p:cNvSpPr txBox="1"/>
          <p:nvPr/>
        </p:nvSpPr>
        <p:spPr>
          <a:xfrm>
            <a:off x="10192613" y="6290791"/>
            <a:ext cx="1219200"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оз. </a:t>
            </a:r>
            <a:r>
              <a:rPr lang="ru-RU" b="1" i="1" dirty="0" err="1">
                <a:solidFill>
                  <a:schemeClr val="bg1"/>
                </a:solidFill>
                <a:latin typeface="Times New Roman" panose="02020603050405020304" pitchFamily="18" charset="0"/>
                <a:cs typeface="Times New Roman" panose="02020603050405020304" pitchFamily="18" charset="0"/>
              </a:rPr>
              <a:t>Тус</a:t>
            </a:r>
            <a:endParaRPr lang="ru-RU"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10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2E55F24-2319-4091-A827-1FCF3BCB7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1446" y="297310"/>
            <a:ext cx="4505890" cy="2990785"/>
          </a:xfrm>
        </p:spPr>
      </p:pic>
      <p:pic>
        <p:nvPicPr>
          <p:cNvPr id="7" name="Рисунок 6">
            <a:extLst>
              <a:ext uri="{FF2B5EF4-FFF2-40B4-BE49-F238E27FC236}">
                <a16:creationId xmlns:a16="http://schemas.microsoft.com/office/drawing/2014/main" id="{D4A7875A-A2CD-4731-AAA9-309C9226D8AF}"/>
              </a:ext>
            </a:extLst>
          </p:cNvPr>
          <p:cNvPicPr>
            <a:picLocks noChangeAspect="1"/>
          </p:cNvPicPr>
          <p:nvPr/>
        </p:nvPicPr>
        <p:blipFill rotWithShape="1">
          <a:blip r:embed="rId3">
            <a:extLst>
              <a:ext uri="{28A0092B-C50C-407E-A947-70E740481C1C}">
                <a14:useLocalDpi xmlns:a14="http://schemas.microsoft.com/office/drawing/2010/main" val="0"/>
              </a:ext>
            </a:extLst>
          </a:blip>
          <a:srcRect t="7810" b="6475"/>
          <a:stretch/>
        </p:blipFill>
        <p:spPr>
          <a:xfrm>
            <a:off x="681446" y="3620837"/>
            <a:ext cx="4536432" cy="2990785"/>
          </a:xfrm>
          <a:prstGeom prst="rect">
            <a:avLst/>
          </a:prstGeom>
        </p:spPr>
      </p:pic>
      <p:pic>
        <p:nvPicPr>
          <p:cNvPr id="9" name="Рисунок 8">
            <a:extLst>
              <a:ext uri="{FF2B5EF4-FFF2-40B4-BE49-F238E27FC236}">
                <a16:creationId xmlns:a16="http://schemas.microsoft.com/office/drawing/2014/main" id="{D7F21F8B-C711-4E5E-A299-4DE704911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666" y="344598"/>
            <a:ext cx="4519379" cy="2990785"/>
          </a:xfrm>
          <a:prstGeom prst="rect">
            <a:avLst/>
          </a:prstGeom>
        </p:spPr>
      </p:pic>
      <p:pic>
        <p:nvPicPr>
          <p:cNvPr id="11" name="Рисунок 10">
            <a:extLst>
              <a:ext uri="{FF2B5EF4-FFF2-40B4-BE49-F238E27FC236}">
                <a16:creationId xmlns:a16="http://schemas.microsoft.com/office/drawing/2014/main" id="{9B004648-4BC8-4066-8126-FA3C70DE21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9287" y="3620837"/>
            <a:ext cx="4441267" cy="2962108"/>
          </a:xfrm>
          <a:prstGeom prst="rect">
            <a:avLst/>
          </a:prstGeom>
        </p:spPr>
      </p:pic>
      <p:sp>
        <p:nvSpPr>
          <p:cNvPr id="14" name="Овал 13">
            <a:extLst>
              <a:ext uri="{FF2B5EF4-FFF2-40B4-BE49-F238E27FC236}">
                <a16:creationId xmlns:a16="http://schemas.microsoft.com/office/drawing/2014/main" id="{0B9FD60D-CFBD-430E-B8D4-2AD0591228CD}"/>
              </a:ext>
            </a:extLst>
          </p:cNvPr>
          <p:cNvSpPr/>
          <p:nvPr/>
        </p:nvSpPr>
        <p:spPr>
          <a:xfrm>
            <a:off x="4290305" y="2549164"/>
            <a:ext cx="3743791" cy="223792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latin typeface="Times New Roman" panose="02020603050405020304" pitchFamily="18" charset="0"/>
                <a:cs typeface="Times New Roman" panose="02020603050405020304" pitchFamily="18" charset="0"/>
              </a:rPr>
              <a:t>В Хакасии множество загадочных мест – свидетелей жизни прошлых поколений.</a:t>
            </a:r>
            <a:endParaRPr lang="ru-RU" dirty="0"/>
          </a:p>
        </p:txBody>
      </p:sp>
      <p:sp>
        <p:nvSpPr>
          <p:cNvPr id="17" name="TextBox 16">
            <a:extLst>
              <a:ext uri="{FF2B5EF4-FFF2-40B4-BE49-F238E27FC236}">
                <a16:creationId xmlns:a16="http://schemas.microsoft.com/office/drawing/2014/main" id="{218BFC15-4EE1-48D5-A233-8FA4A897AF13}"/>
              </a:ext>
            </a:extLst>
          </p:cNvPr>
          <p:cNvSpPr txBox="1"/>
          <p:nvPr/>
        </p:nvSpPr>
        <p:spPr>
          <a:xfrm>
            <a:off x="667955" y="241314"/>
            <a:ext cx="1454332"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«Сундуки»</a:t>
            </a:r>
          </a:p>
        </p:txBody>
      </p:sp>
      <p:sp>
        <p:nvSpPr>
          <p:cNvPr id="18" name="TextBox 17">
            <a:extLst>
              <a:ext uri="{FF2B5EF4-FFF2-40B4-BE49-F238E27FC236}">
                <a16:creationId xmlns:a16="http://schemas.microsoft.com/office/drawing/2014/main" id="{8B872C90-636E-4322-ACA7-A348E195224E}"/>
              </a:ext>
            </a:extLst>
          </p:cNvPr>
          <p:cNvSpPr txBox="1"/>
          <p:nvPr/>
        </p:nvSpPr>
        <p:spPr>
          <a:xfrm>
            <a:off x="681446" y="6242290"/>
            <a:ext cx="1602377"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«Менгиры»</a:t>
            </a:r>
          </a:p>
        </p:txBody>
      </p:sp>
      <p:sp>
        <p:nvSpPr>
          <p:cNvPr id="19" name="TextBox 18">
            <a:extLst>
              <a:ext uri="{FF2B5EF4-FFF2-40B4-BE49-F238E27FC236}">
                <a16:creationId xmlns:a16="http://schemas.microsoft.com/office/drawing/2014/main" id="{5955F7DC-D3CC-48DF-B4C2-D98BB27D9A54}"/>
              </a:ext>
            </a:extLst>
          </p:cNvPr>
          <p:cNvSpPr txBox="1"/>
          <p:nvPr/>
        </p:nvSpPr>
        <p:spPr>
          <a:xfrm>
            <a:off x="9063527" y="2973977"/>
            <a:ext cx="2573730"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«Боярская </a:t>
            </a:r>
            <a:r>
              <a:rPr lang="ru-RU" b="1" i="1" dirty="0" err="1">
                <a:solidFill>
                  <a:schemeClr val="bg1"/>
                </a:solidFill>
                <a:latin typeface="Times New Roman" panose="02020603050405020304" pitchFamily="18" charset="0"/>
                <a:cs typeface="Times New Roman" panose="02020603050405020304" pitchFamily="18" charset="0"/>
              </a:rPr>
              <a:t>писанница</a:t>
            </a:r>
            <a:r>
              <a:rPr lang="ru-RU" b="1" i="1" dirty="0">
                <a:solidFill>
                  <a:schemeClr val="bg1"/>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7F14F589-5F4D-4F73-A821-54188C11DECF}"/>
              </a:ext>
            </a:extLst>
          </p:cNvPr>
          <p:cNvSpPr txBox="1"/>
          <p:nvPr/>
        </p:nvSpPr>
        <p:spPr>
          <a:xfrm>
            <a:off x="9671297" y="6240534"/>
            <a:ext cx="1965960"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«Тропа предков»</a:t>
            </a:r>
          </a:p>
        </p:txBody>
      </p:sp>
    </p:spTree>
    <p:extLst>
      <p:ext uri="{BB962C8B-B14F-4D97-AF65-F5344CB8AC3E}">
        <p14:creationId xmlns:p14="http://schemas.microsoft.com/office/powerpoint/2010/main" val="97931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182F06B-FB7D-4361-86DD-2D2D00046F6D}"/>
              </a:ext>
            </a:extLst>
          </p:cNvPr>
          <p:cNvPicPr>
            <a:picLocks noChangeAspect="1"/>
          </p:cNvPicPr>
          <p:nvPr/>
        </p:nvPicPr>
        <p:blipFill rotWithShape="1">
          <a:blip r:embed="rId2">
            <a:extLst>
              <a:ext uri="{28A0092B-C50C-407E-A947-70E740481C1C}">
                <a14:useLocalDpi xmlns:a14="http://schemas.microsoft.com/office/drawing/2010/main" val="0"/>
              </a:ext>
            </a:extLst>
          </a:blip>
          <a:srcRect l="12507" r="9618"/>
          <a:stretch/>
        </p:blipFill>
        <p:spPr>
          <a:xfrm>
            <a:off x="396240" y="215380"/>
            <a:ext cx="4275908" cy="3109139"/>
          </a:xfrm>
          <a:prstGeom prst="rect">
            <a:avLst/>
          </a:prstGeom>
        </p:spPr>
      </p:pic>
      <p:pic>
        <p:nvPicPr>
          <p:cNvPr id="11" name="Рисунок 10">
            <a:extLst>
              <a:ext uri="{FF2B5EF4-FFF2-40B4-BE49-F238E27FC236}">
                <a16:creationId xmlns:a16="http://schemas.microsoft.com/office/drawing/2014/main" id="{A088FBD3-5759-4F8D-8654-460BD4B3A680}"/>
              </a:ext>
            </a:extLst>
          </p:cNvPr>
          <p:cNvPicPr>
            <a:picLocks noChangeAspect="1"/>
          </p:cNvPicPr>
          <p:nvPr/>
        </p:nvPicPr>
        <p:blipFill rotWithShape="1">
          <a:blip r:embed="rId3">
            <a:extLst>
              <a:ext uri="{28A0092B-C50C-407E-A947-70E740481C1C}">
                <a14:useLocalDpi xmlns:a14="http://schemas.microsoft.com/office/drawing/2010/main" val="0"/>
              </a:ext>
            </a:extLst>
          </a:blip>
          <a:srcRect l="6909"/>
          <a:stretch/>
        </p:blipFill>
        <p:spPr>
          <a:xfrm>
            <a:off x="7305408" y="227735"/>
            <a:ext cx="4341490" cy="3109138"/>
          </a:xfrm>
          <a:prstGeom prst="rect">
            <a:avLst/>
          </a:prstGeom>
        </p:spPr>
      </p:pic>
      <p:pic>
        <p:nvPicPr>
          <p:cNvPr id="5" name="Объект 4">
            <a:extLst>
              <a:ext uri="{FF2B5EF4-FFF2-40B4-BE49-F238E27FC236}">
                <a16:creationId xmlns:a16="http://schemas.microsoft.com/office/drawing/2014/main" id="{7830B7B2-65D7-4C29-B17C-1404BD2957B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05420" y="3324519"/>
            <a:ext cx="5181160" cy="3448350"/>
          </a:xfrm>
        </p:spPr>
      </p:pic>
      <p:sp>
        <p:nvSpPr>
          <p:cNvPr id="13" name="Овал 12">
            <a:extLst>
              <a:ext uri="{FF2B5EF4-FFF2-40B4-BE49-F238E27FC236}">
                <a16:creationId xmlns:a16="http://schemas.microsoft.com/office/drawing/2014/main" id="{0E635A85-0C43-4DF3-B73A-56978C379351}"/>
              </a:ext>
            </a:extLst>
          </p:cNvPr>
          <p:cNvSpPr/>
          <p:nvPr/>
        </p:nvSpPr>
        <p:spPr>
          <a:xfrm>
            <a:off x="4013513" y="1974430"/>
            <a:ext cx="4164974" cy="223792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latin typeface="Times New Roman" panose="02020603050405020304" pitchFamily="18" charset="0"/>
                <a:cs typeface="Times New Roman" panose="02020603050405020304" pitchFamily="18" charset="0"/>
              </a:rPr>
              <a:t>Величественная красота Саянских гор соседствует с грандиозными рукотворными сооружениями.</a:t>
            </a:r>
            <a:endParaRPr lang="ru-RU" sz="1600" dirty="0"/>
          </a:p>
        </p:txBody>
      </p:sp>
      <p:sp>
        <p:nvSpPr>
          <p:cNvPr id="15" name="TextBox 14">
            <a:extLst>
              <a:ext uri="{FF2B5EF4-FFF2-40B4-BE49-F238E27FC236}">
                <a16:creationId xmlns:a16="http://schemas.microsoft.com/office/drawing/2014/main" id="{22C7522D-9E7E-4FA4-8C47-8F3685212A17}"/>
              </a:ext>
            </a:extLst>
          </p:cNvPr>
          <p:cNvSpPr txBox="1"/>
          <p:nvPr/>
        </p:nvSpPr>
        <p:spPr>
          <a:xfrm>
            <a:off x="396240" y="2908725"/>
            <a:ext cx="3169648"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«Саяно-Шушенская ГЭС»</a:t>
            </a:r>
          </a:p>
        </p:txBody>
      </p:sp>
      <p:sp>
        <p:nvSpPr>
          <p:cNvPr id="16" name="TextBox 15">
            <a:extLst>
              <a:ext uri="{FF2B5EF4-FFF2-40B4-BE49-F238E27FC236}">
                <a16:creationId xmlns:a16="http://schemas.microsoft.com/office/drawing/2014/main" id="{62F371E0-A292-46AC-9F38-973D44011AAE}"/>
              </a:ext>
            </a:extLst>
          </p:cNvPr>
          <p:cNvSpPr txBox="1"/>
          <p:nvPr/>
        </p:nvSpPr>
        <p:spPr>
          <a:xfrm>
            <a:off x="8178487" y="235195"/>
            <a:ext cx="3571875"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«Саянский алюминиевый завод»</a:t>
            </a:r>
          </a:p>
        </p:txBody>
      </p:sp>
      <p:sp>
        <p:nvSpPr>
          <p:cNvPr id="17" name="TextBox 16">
            <a:extLst>
              <a:ext uri="{FF2B5EF4-FFF2-40B4-BE49-F238E27FC236}">
                <a16:creationId xmlns:a16="http://schemas.microsoft.com/office/drawing/2014/main" id="{C4AC1A67-A2DA-4C70-9192-E91E3CAB04CA}"/>
              </a:ext>
            </a:extLst>
          </p:cNvPr>
          <p:cNvSpPr txBox="1"/>
          <p:nvPr/>
        </p:nvSpPr>
        <p:spPr>
          <a:xfrm>
            <a:off x="7075853" y="4027686"/>
            <a:ext cx="2400300" cy="369332"/>
          </a:xfrm>
          <a:prstGeom prst="rect">
            <a:avLst/>
          </a:prstGeom>
          <a:noFill/>
        </p:spPr>
        <p:txBody>
          <a:bodyPr wrap="square" rtlCol="0">
            <a:spAutoFit/>
          </a:bodyPr>
          <a:lstStyle/>
          <a:p>
            <a:r>
              <a:rPr lang="ru-RU" b="1" i="1" dirty="0">
                <a:solidFill>
                  <a:schemeClr val="bg1"/>
                </a:solidFill>
                <a:latin typeface="Times New Roman" panose="02020603050405020304" pitchFamily="18" charset="0"/>
                <a:cs typeface="Times New Roman" panose="02020603050405020304" pitchFamily="18" charset="0"/>
              </a:rPr>
              <a:t>Гора «</a:t>
            </a:r>
            <a:r>
              <a:rPr lang="ru-RU" b="1" i="1" dirty="0" err="1">
                <a:solidFill>
                  <a:schemeClr val="bg1"/>
                </a:solidFill>
                <a:latin typeface="Times New Roman" panose="02020603050405020304" pitchFamily="18" charset="0"/>
                <a:cs typeface="Times New Roman" panose="02020603050405020304" pitchFamily="18" charset="0"/>
              </a:rPr>
              <a:t>Борус</a:t>
            </a:r>
            <a:r>
              <a:rPr lang="ru-RU" b="1"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425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0DC1CA-E29A-4756-A299-23EE9E4E5146}"/>
              </a:ext>
            </a:extLst>
          </p:cNvPr>
          <p:cNvSpPr>
            <a:spLocks noGrp="1"/>
          </p:cNvSpPr>
          <p:nvPr>
            <p:ph type="title"/>
          </p:nvPr>
        </p:nvSpPr>
        <p:spPr>
          <a:xfrm>
            <a:off x="672735" y="373833"/>
            <a:ext cx="11005457" cy="549275"/>
          </a:xfrm>
        </p:spPr>
        <p:txBody>
          <a:bodyPr>
            <a:normAutofit fontScale="90000"/>
          </a:bodyPr>
          <a:lstStyle/>
          <a:p>
            <a:pPr algn="ctr"/>
            <a:r>
              <a:rPr lang="ru-RU" sz="3600" b="1" i="1" dirty="0">
                <a:solidFill>
                  <a:schemeClr val="accent6">
                    <a:lumMod val="50000"/>
                  </a:schemeClr>
                </a:solidFill>
                <a:latin typeface="Times New Roman" panose="02020603050405020304" pitchFamily="18" charset="0"/>
                <a:cs typeface="Times New Roman" panose="02020603050405020304" pitchFamily="18" charset="0"/>
              </a:rPr>
              <a:t>Тема 2. «Коренные жители и их национальные костюмы»</a:t>
            </a:r>
          </a:p>
        </p:txBody>
      </p:sp>
      <p:sp>
        <p:nvSpPr>
          <p:cNvPr id="3" name="Объект 2">
            <a:extLst>
              <a:ext uri="{FF2B5EF4-FFF2-40B4-BE49-F238E27FC236}">
                <a16:creationId xmlns:a16="http://schemas.microsoft.com/office/drawing/2014/main" id="{3689912E-010B-4090-9200-DD3B4B7A2611}"/>
              </a:ext>
            </a:extLst>
          </p:cNvPr>
          <p:cNvSpPr>
            <a:spLocks noGrp="1"/>
          </p:cNvSpPr>
          <p:nvPr>
            <p:ph idx="1"/>
          </p:nvPr>
        </p:nvSpPr>
        <p:spPr>
          <a:xfrm>
            <a:off x="672736" y="1087395"/>
            <a:ext cx="11005457" cy="4323214"/>
          </a:xfrm>
        </p:spPr>
        <p:txBody>
          <a:bodyPr/>
          <a:lstStyle/>
          <a:p>
            <a:r>
              <a:rPr lang="ru-RU" sz="1600" dirty="0">
                <a:latin typeface="Times New Roman" panose="02020603050405020304" pitchFamily="18" charset="0"/>
                <a:cs typeface="Times New Roman" panose="02020603050405020304" pitchFamily="18" charset="0"/>
              </a:rPr>
              <a:t>Расскажите ребенку, о том, что коренные жители Хакасии – хакасы живут здесь с незапамятных времен, то есть очень давно. У них есть свои традиции, национальная одежда и жилище (юрта), национальная кухня и язык. </a:t>
            </a:r>
          </a:p>
        </p:txBody>
      </p:sp>
      <p:pic>
        <p:nvPicPr>
          <p:cNvPr id="5" name="Рисунок 4">
            <a:extLst>
              <a:ext uri="{FF2B5EF4-FFF2-40B4-BE49-F238E27FC236}">
                <a16:creationId xmlns:a16="http://schemas.microsoft.com/office/drawing/2014/main" id="{E3499E58-7DBE-478D-936C-678D2E233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6" y="1668279"/>
            <a:ext cx="5749854" cy="4547170"/>
          </a:xfrm>
          <a:prstGeom prst="rect">
            <a:avLst/>
          </a:prstGeom>
        </p:spPr>
      </p:pic>
      <p:sp>
        <p:nvSpPr>
          <p:cNvPr id="4" name="TextBox 3"/>
          <p:cNvSpPr txBox="1"/>
          <p:nvPr/>
        </p:nvSpPr>
        <p:spPr>
          <a:xfrm>
            <a:off x="6660293" y="1561977"/>
            <a:ext cx="5214550" cy="4524315"/>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          Хакасские наряды уникальны и неповторимы. Уникальность им придаёт гармоничное сочетание орнаментов, покроя и декора. Одежду хакасы шили сами из шкур домашних животных, и из материала фабричного производства. Зимней верхней одеждой была меховая шуба с соболиной отделкой. Длинное женское платье хакасок очень широкое в подоле и не стесняет движений. Покрой мужской рубашки повторяет женское платье, но она значительно короче и  скромнее расшита. Мужской костюм дополняют привычные для современного человека штаны. Женщины надевали по верх платья расшитый национальным орнаментом жакет. Покрой детской одежды не отличался от одежды взрослых. Обувь носили кожаную без каблуков. Сапоги с каблуками надевали только по праздникам. Рукавицы  шились из овчины и вышивались цветными узорами. Большое значение хакасы придавали украшениям, которые часто играли роль оберегов. </a:t>
            </a:r>
          </a:p>
        </p:txBody>
      </p:sp>
    </p:spTree>
    <p:extLst>
      <p:ext uri="{BB962C8B-B14F-4D97-AF65-F5344CB8AC3E}">
        <p14:creationId xmlns:p14="http://schemas.microsoft.com/office/powerpoint/2010/main" val="399047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40BA7C-801D-4E5D-9C2F-10FD66EAA341}"/>
              </a:ext>
            </a:extLst>
          </p:cNvPr>
          <p:cNvSpPr>
            <a:spLocks noGrp="1"/>
          </p:cNvSpPr>
          <p:nvPr>
            <p:ph type="title"/>
          </p:nvPr>
        </p:nvSpPr>
        <p:spPr>
          <a:xfrm>
            <a:off x="838200" y="365125"/>
            <a:ext cx="10515600" cy="462189"/>
          </a:xfrm>
        </p:spPr>
        <p:txBody>
          <a:bodyPr>
            <a:normAutofit fontScale="90000"/>
          </a:bodyPr>
          <a:lstStyle/>
          <a:p>
            <a:pPr algn="ctr"/>
            <a:r>
              <a:rPr lang="ru-RU" b="1" i="1" dirty="0">
                <a:solidFill>
                  <a:schemeClr val="accent6">
                    <a:lumMod val="50000"/>
                  </a:schemeClr>
                </a:solidFill>
                <a:latin typeface="Times New Roman" panose="02020603050405020304" pitchFamily="18" charset="0"/>
                <a:cs typeface="Times New Roman" panose="02020603050405020304" pitchFamily="18" charset="0"/>
              </a:rPr>
              <a:t>Практическое задание по теме 2.</a:t>
            </a:r>
          </a:p>
        </p:txBody>
      </p:sp>
      <p:sp>
        <p:nvSpPr>
          <p:cNvPr id="3" name="Объект 2">
            <a:extLst>
              <a:ext uri="{FF2B5EF4-FFF2-40B4-BE49-F238E27FC236}">
                <a16:creationId xmlns:a16="http://schemas.microsoft.com/office/drawing/2014/main" id="{2939AE78-C419-4AB9-88D3-46318C0DAE3D}"/>
              </a:ext>
            </a:extLst>
          </p:cNvPr>
          <p:cNvSpPr>
            <a:spLocks noGrp="1"/>
          </p:cNvSpPr>
          <p:nvPr>
            <p:ph idx="1"/>
          </p:nvPr>
        </p:nvSpPr>
        <p:spPr>
          <a:xfrm>
            <a:off x="435429" y="966651"/>
            <a:ext cx="10918371" cy="1410789"/>
          </a:xfrm>
        </p:spPr>
        <p:txBody>
          <a:bodyPr>
            <a:normAutofit lnSpcReduction="10000"/>
          </a:bodyPr>
          <a:lstStyle/>
          <a:p>
            <a:pPr algn="just"/>
            <a:r>
              <a:rPr lang="ru-RU" sz="2000" dirty="0">
                <a:latin typeface="Times New Roman" panose="02020603050405020304" pitchFamily="18" charset="0"/>
                <a:cs typeface="Times New Roman" panose="02020603050405020304" pitchFamily="18" charset="0"/>
              </a:rPr>
              <a:t>Рассмотрите с ребенком национальное хакасское женское нагрудное украшение «</a:t>
            </a:r>
            <a:r>
              <a:rPr lang="ru-RU" sz="2000" dirty="0" err="1">
                <a:latin typeface="Times New Roman" panose="02020603050405020304" pitchFamily="18" charset="0"/>
                <a:cs typeface="Times New Roman" panose="02020603050405020304" pitchFamily="18" charset="0"/>
              </a:rPr>
              <a:t>Пого</a:t>
            </a:r>
            <a:r>
              <a:rPr lang="ru-RU" sz="2000" dirty="0">
                <a:latin typeface="Times New Roman" panose="02020603050405020304" pitchFamily="18" charset="0"/>
                <a:cs typeface="Times New Roman" panose="02020603050405020304" pitchFamily="18" charset="0"/>
              </a:rPr>
              <a:t>». Расскажите, что </a:t>
            </a:r>
            <a:r>
              <a:rPr lang="ru-RU" sz="2000" dirty="0" err="1">
                <a:latin typeface="Times New Roman" panose="02020603050405020304" pitchFamily="18" charset="0"/>
                <a:cs typeface="Times New Roman" panose="02020603050405020304" pitchFamily="18" charset="0"/>
              </a:rPr>
              <a:t>пого</a:t>
            </a:r>
            <a:r>
              <a:rPr lang="ru-RU" sz="2000" dirty="0">
                <a:latin typeface="Times New Roman" panose="02020603050405020304" pitchFamily="18" charset="0"/>
                <a:cs typeface="Times New Roman" panose="02020603050405020304" pitchFamily="18" charset="0"/>
              </a:rPr>
              <a:t> -  это украшение полукруглое, выполненное в технике вышивки бисером, мелкими коралловыми и перламутровыми бусинами круглой формы. </a:t>
            </a:r>
            <a:r>
              <a:rPr lang="ru-RU" sz="2000" dirty="0" err="1">
                <a:latin typeface="Times New Roman" panose="02020603050405020304" pitchFamily="18" charset="0"/>
                <a:cs typeface="Times New Roman" panose="02020603050405020304" pitchFamily="18" charset="0"/>
              </a:rPr>
              <a:t>Пого</a:t>
            </a:r>
            <a:r>
              <a:rPr lang="ru-RU" sz="2000" dirty="0">
                <a:latin typeface="Times New Roman" panose="02020603050405020304" pitchFamily="18" charset="0"/>
                <a:cs typeface="Times New Roman" panose="02020603050405020304" pitchFamily="18" charset="0"/>
              </a:rPr>
              <a:t> считается самым красивым украшением у коренного населения Хакасии, а также выполняет функцию оберега, то есть защищает свою обладательницу от несчастий.</a:t>
            </a:r>
          </a:p>
        </p:txBody>
      </p:sp>
      <p:pic>
        <p:nvPicPr>
          <p:cNvPr id="5" name="Рисунок 4">
            <a:extLst>
              <a:ext uri="{FF2B5EF4-FFF2-40B4-BE49-F238E27FC236}">
                <a16:creationId xmlns:a16="http://schemas.microsoft.com/office/drawing/2014/main" id="{B01BB1BB-C178-4857-9EC2-DB639E2D2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574" y="2347784"/>
            <a:ext cx="4184338" cy="3756454"/>
          </a:xfrm>
          <a:prstGeom prst="rect">
            <a:avLst/>
          </a:prstGeom>
        </p:spPr>
      </p:pic>
      <p:sp>
        <p:nvSpPr>
          <p:cNvPr id="6" name="TextBox 5">
            <a:extLst>
              <a:ext uri="{FF2B5EF4-FFF2-40B4-BE49-F238E27FC236}">
                <a16:creationId xmlns:a16="http://schemas.microsoft.com/office/drawing/2014/main" id="{403B1691-5C3B-42C4-B061-162F388AC386}"/>
              </a:ext>
            </a:extLst>
          </p:cNvPr>
          <p:cNvSpPr txBox="1"/>
          <p:nvPr/>
        </p:nvSpPr>
        <p:spPr>
          <a:xfrm>
            <a:off x="5189836" y="2484520"/>
            <a:ext cx="4485503" cy="3170099"/>
          </a:xfrm>
          <a:prstGeom prst="rect">
            <a:avLst/>
          </a:prstGeom>
          <a:noFill/>
        </p:spPr>
        <p:txBody>
          <a:bodyPr wrap="square" rtlCol="0">
            <a:spAutoFit/>
          </a:bodyPr>
          <a:lstStyle/>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Предложите ребенку украсить «</a:t>
            </a:r>
            <a:r>
              <a:rPr lang="ru-RU" sz="2000" dirty="0" err="1">
                <a:latin typeface="Times New Roman" panose="02020603050405020304" pitchFamily="18" charset="0"/>
                <a:cs typeface="Times New Roman" panose="02020603050405020304" pitchFamily="18" charset="0"/>
              </a:rPr>
              <a:t>пого</a:t>
            </a:r>
            <a:r>
              <a:rPr lang="ru-RU" sz="2000" dirty="0">
                <a:latin typeface="Times New Roman" panose="02020603050405020304" pitchFamily="18" charset="0"/>
                <a:cs typeface="Times New Roman" panose="02020603050405020304" pitchFamily="18" charset="0"/>
              </a:rPr>
              <a:t>» в любой технике (раскрасить красками, карандашами, фломастерами; наклеить на бумажную основу бусины, бисер или пластилин и т.д.). </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Ссылка на скачивание пустого шаблона для оформления «</a:t>
            </a:r>
            <a:r>
              <a:rPr lang="ru-RU" sz="2000" dirty="0" err="1">
                <a:latin typeface="Times New Roman" panose="02020603050405020304" pitchFamily="18" charset="0"/>
                <a:cs typeface="Times New Roman" panose="02020603050405020304" pitchFamily="18" charset="0"/>
              </a:rPr>
              <a:t>пого</a:t>
            </a:r>
            <a:r>
              <a:rPr lang="ru-RU" sz="20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hlinkClick r:id="rId3"/>
              </a:rPr>
              <a:t>https://urok.1sept.ru/articles/514548</a:t>
            </a:r>
            <a:endParaRPr lang="ru-RU"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p:txBody>
      </p:sp>
      <p:pic>
        <p:nvPicPr>
          <p:cNvPr id="1026" name="Picture 2" descr="C:\Users\Svetlana\Desktop\пого.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6552" y="2058805"/>
            <a:ext cx="1604833" cy="394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44E33F-65C0-416D-890B-816B449A6DF7}"/>
              </a:ext>
            </a:extLst>
          </p:cNvPr>
          <p:cNvSpPr>
            <a:spLocks noGrp="1"/>
          </p:cNvSpPr>
          <p:nvPr>
            <p:ph type="title"/>
          </p:nvPr>
        </p:nvSpPr>
        <p:spPr>
          <a:xfrm>
            <a:off x="838200" y="365126"/>
            <a:ext cx="10515600" cy="618944"/>
          </a:xfrm>
        </p:spPr>
        <p:txBody>
          <a:bodyPr/>
          <a:lstStyle/>
          <a:p>
            <a:pPr algn="ctr"/>
            <a:r>
              <a:rPr lang="ru-RU" sz="3200" b="1" i="1" dirty="0">
                <a:solidFill>
                  <a:schemeClr val="accent6">
                    <a:lumMod val="50000"/>
                  </a:schemeClr>
                </a:solidFill>
                <a:latin typeface="Times New Roman" panose="02020603050405020304" pitchFamily="18" charset="0"/>
                <a:cs typeface="Times New Roman" panose="02020603050405020304" pitchFamily="18" charset="0"/>
              </a:rPr>
              <a:t>Тема 3. «Национальное жилище и хакасская кухня»</a:t>
            </a:r>
          </a:p>
        </p:txBody>
      </p:sp>
      <p:sp>
        <p:nvSpPr>
          <p:cNvPr id="3" name="Объект 2">
            <a:extLst>
              <a:ext uri="{FF2B5EF4-FFF2-40B4-BE49-F238E27FC236}">
                <a16:creationId xmlns:a16="http://schemas.microsoft.com/office/drawing/2014/main" id="{72B64693-68C8-481B-A707-F0FBF4DC7ED8}"/>
              </a:ext>
            </a:extLst>
          </p:cNvPr>
          <p:cNvSpPr>
            <a:spLocks noGrp="1"/>
          </p:cNvSpPr>
          <p:nvPr>
            <p:ph idx="1"/>
          </p:nvPr>
        </p:nvSpPr>
        <p:spPr>
          <a:xfrm>
            <a:off x="592182" y="862150"/>
            <a:ext cx="11007636" cy="2177141"/>
          </a:xfrm>
        </p:spPr>
        <p:txBody>
          <a:bodyPr>
            <a:noAutofit/>
          </a:bodyPr>
          <a:lstStyle/>
          <a:p>
            <a:pPr marL="0" indent="0" algn="just">
              <a:buNone/>
            </a:pPr>
            <a:r>
              <a:rPr lang="ru-RU" sz="1700" dirty="0"/>
              <a:t>      </a:t>
            </a:r>
            <a:r>
              <a:rPr lang="ru-RU" sz="1700" dirty="0">
                <a:latin typeface="Times New Roman" panose="02020603050405020304" pitchFamily="18" charset="0"/>
                <a:cs typeface="Times New Roman" panose="02020603050405020304" pitchFamily="18" charset="0"/>
              </a:rPr>
              <a:t>Рассмотрите с ребенком фотографии хакасского национального жилища – юрты. Расскажите, что юрта – это сборно-разборное жилище, то есть хакасы, как кочевой (путешествующий) народ, никогда подолгу не живущий на одном месте, перевозил свои дома с собой. Стены юрты собирались из отёсанных бревен, крыша представляла собой купол. Летом юрту покрывали берестой, а зимой войлоком. Причем, чтобы войлок не намокал от дождя и снега, его также покрывали берестой. Хакасы верили, что нужно жить в гармонии с миром, в котором у каждого есть свое место. И юрта повторяла этот мир вокруг, а каждый человек в ней знал свое место. У юрты есть небо - купол, выход в космос - круглое отверстие в куполе, под которым, строго в центре юрты расположен очаг, гора - южная, мужская половина юрты (здесь устанавливалась мебель и мужские орудия труда) и низина (или река) - женская, северная половина (на женской половине располагались буфетные стойки с посудой, женские орудия труда - прялки, ступы, одежда). </a:t>
            </a:r>
          </a:p>
        </p:txBody>
      </p:sp>
      <p:pic>
        <p:nvPicPr>
          <p:cNvPr id="5" name="Рисунок 4">
            <a:extLst>
              <a:ext uri="{FF2B5EF4-FFF2-40B4-BE49-F238E27FC236}">
                <a16:creationId xmlns:a16="http://schemas.microsoft.com/office/drawing/2014/main" id="{F2157E86-9834-4972-9948-5B96A0615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82" y="3316946"/>
            <a:ext cx="5338354" cy="3363163"/>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B4DFCCE8-29B9-4C44-A258-0B1382FADEF6}"/>
              </a:ext>
            </a:extLst>
          </p:cNvPr>
          <p:cNvPicPr>
            <a:picLocks noChangeAspect="1"/>
          </p:cNvPicPr>
          <p:nvPr/>
        </p:nvPicPr>
        <p:blipFill rotWithShape="1">
          <a:blip r:embed="rId3">
            <a:extLst>
              <a:ext uri="{28A0092B-C50C-407E-A947-70E740481C1C}">
                <a14:useLocalDpi xmlns:a14="http://schemas.microsoft.com/office/drawing/2010/main" val="0"/>
              </a:ext>
            </a:extLst>
          </a:blip>
          <a:srcRect t="4527"/>
          <a:stretch/>
        </p:blipFill>
        <p:spPr>
          <a:xfrm>
            <a:off x="6261466" y="3316946"/>
            <a:ext cx="5319388" cy="3363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25405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2457</Words>
  <Application>Microsoft Office PowerPoint</Application>
  <PresentationFormat>Широкоэкранный</PresentationFormat>
  <Paragraphs>126</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Times New Roman</vt:lpstr>
      <vt:lpstr>Wingdings</vt:lpstr>
      <vt:lpstr>Тема Office</vt:lpstr>
      <vt:lpstr>Презентация PowerPoint</vt:lpstr>
      <vt:lpstr>Цель презентации: оказание методической помощи родителям в процессе ознакомления  детей подготовительной к школе группы с темой «Моя Хакасия».</vt:lpstr>
      <vt:lpstr>Уважаемые родители!  Вашему вниманию предлагаются методические рекомендации по ознакомлению с темой недели «Моя Хакасия». В презентации представлены не только теоретические аспекты изучаемой темы, но и практические задания, а так же ссылки на дополнительные источники информации.                                                                                                        *Рекомендуем изучать по одной теме в день. </vt:lpstr>
      <vt:lpstr>Тема 1. «Достопримечательности Хакасии»</vt:lpstr>
      <vt:lpstr>Презентация PowerPoint</vt:lpstr>
      <vt:lpstr>Презентация PowerPoint</vt:lpstr>
      <vt:lpstr>Тема 2. «Коренные жители и их национальные костюмы»</vt:lpstr>
      <vt:lpstr>Практическое задание по теме 2.</vt:lpstr>
      <vt:lpstr>Тема 3. «Национальное жилище и хакасская кухня»</vt:lpstr>
      <vt:lpstr>Презентация PowerPoint</vt:lpstr>
      <vt:lpstr>Практическое задание по теме 3.</vt:lpstr>
      <vt:lpstr>Тема 4. «Хакасский язык и литература»</vt:lpstr>
      <vt:lpstr>Практическое задание по теме 4.</vt:lpstr>
      <vt:lpstr>Тема 5. «Хакасские традиции»</vt:lpstr>
      <vt:lpstr>Практическое задание по теме 5.</vt:lpstr>
      <vt:lpstr> </vt:lpstr>
      <vt:lpstr>Список использованных интернет - ресурсов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Aleksey Khoroshevskiy</dc:creator>
  <cp:lastModifiedBy>Aleksey Khoroshevskiy</cp:lastModifiedBy>
  <cp:revision>52</cp:revision>
  <dcterms:created xsi:type="dcterms:W3CDTF">2021-11-24T08:44:01Z</dcterms:created>
  <dcterms:modified xsi:type="dcterms:W3CDTF">2021-12-26T07:50:10Z</dcterms:modified>
</cp:coreProperties>
</file>