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5" r:id="rId3"/>
    <p:sldId id="293" r:id="rId4"/>
    <p:sldId id="292" r:id="rId5"/>
    <p:sldId id="294" r:id="rId6"/>
    <p:sldId id="319" r:id="rId7"/>
    <p:sldId id="275" r:id="rId8"/>
    <p:sldId id="320" r:id="rId9"/>
    <p:sldId id="269" r:id="rId10"/>
    <p:sldId id="282" r:id="rId11"/>
    <p:sldId id="288" r:id="rId12"/>
    <p:sldId id="289" r:id="rId13"/>
    <p:sldId id="303" r:id="rId14"/>
    <p:sldId id="301" r:id="rId15"/>
    <p:sldId id="313" r:id="rId16"/>
    <p:sldId id="314" r:id="rId17"/>
    <p:sldId id="307" r:id="rId18"/>
    <p:sldId id="308" r:id="rId19"/>
    <p:sldId id="310" r:id="rId20"/>
    <p:sldId id="311" r:id="rId21"/>
    <p:sldId id="315" r:id="rId22"/>
    <p:sldId id="312" r:id="rId23"/>
    <p:sldId id="298" r:id="rId24"/>
    <p:sldId id="299" r:id="rId25"/>
    <p:sldId id="32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70B"/>
    <a:srgbClr val="080C04"/>
    <a:srgbClr val="D80E21"/>
    <a:srgbClr val="3ECE4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endSnd/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jpeg"/><Relationship Id="rId10" Type="http://schemas.openxmlformats.org/officeDocument/2006/relationships/image" Target="../media/image16.jpeg"/><Relationship Id="rId4" Type="http://schemas.openxmlformats.org/officeDocument/2006/relationships/image" Target="../media/image1.jpe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29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28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44;&#1077;&#1090;&#1080;_&#1052;&#1077;&#1083;&#1100;&#1085;&#1080;&#1082;&#1086;&#1074;&#1072;%20&#1047;&#1086;&#1103;%20&#1048;&#1074;&#1072;&#1085;&#1086;&#1074;&#1085;&#1072;\&#1055;&#1090;&#1080;&#1095;&#1080;&#1081;%20&#1076;&#1074;&#1086;&#1088;.mp4" TargetMode="Externa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kira-scrap.ru/dir/raznoe/muzyka/garmoni_akkordiony/262-1-0-6837" TargetMode="External"/><Relationship Id="rId13" Type="http://schemas.openxmlformats.org/officeDocument/2006/relationships/hyperlink" Target="http://dgdesign.ru/kartinki-na-prozrachnom-fone/1255-kartinki-na-prozrachnom-fone-babochki-8.html" TargetMode="External"/><Relationship Id="rId3" Type="http://schemas.openxmlformats.org/officeDocument/2006/relationships/hyperlink" Target="https://png-images.ru/gusi/" TargetMode="External"/><Relationship Id="rId7" Type="http://schemas.openxmlformats.org/officeDocument/2006/relationships/hyperlink" Target="https://png-images.ru/grusha/" TargetMode="External"/><Relationship Id="rId12" Type="http://schemas.openxmlformats.org/officeDocument/2006/relationships/hyperlink" Target="http://dgdesign.ru/kartinki-na-prozrachnom-fone/980-kartinki-na-prozrachnom-fone-vinograd-5-png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ng-images.ru/yabloko/apple_png22/" TargetMode="External"/><Relationship Id="rId11" Type="http://schemas.openxmlformats.org/officeDocument/2006/relationships/hyperlink" Target="https://key0.cc/ru/26448-&#1042;&#1086;&#1090;-&#1085;&#1077;&#1082;&#1086;&#1090;&#1086;&#1088;&#1099;&#1077;-&#1074;&#1080;&#1076;&#1099;-&#1094;&#1074;&#1077;&#1090;&#1086;&#1074;-&#1080;-&#1086;&#1088;&#1085;&#1072;&#1084;&#1077;&#1085;&#1090;&#1086;&#1074;-&#1076;&#1083;&#1103;-&#1062;&#1074;&#1077;&#1090;&#1099;-&#1089;-&#1087;&#1088;&#1086;&#1079;&#1088;&#1072;&#1095;&#1085;&#1099;&#1084;-&#1092;&#1086;&#1085;&#1086;&#1084;-Png" TargetMode="External"/><Relationship Id="rId5" Type="http://schemas.openxmlformats.org/officeDocument/2006/relationships/hyperlink" Target="https://png-images.ru/ogurec/" TargetMode="External"/><Relationship Id="rId15" Type="http://schemas.openxmlformats.org/officeDocument/2006/relationships/hyperlink" Target="https://ru.depositphotos.com/vector-images/&#1096;&#1082;&#1086;&#1083;&#1100;&#1085;&#1099;&#1081;-&#1082;&#1086;&#1083;&#1086;&#1082;&#1086;&#1083;&#1100;&#1095;&#1080;&#1082;.html" TargetMode="External"/><Relationship Id="rId10" Type="http://schemas.openxmlformats.org/officeDocument/2006/relationships/hyperlink" Target="http://dgdesign.ru/kartinki-na-prozrachnom-fone/kartinki-na-prozrachnom-fone-griby/1001-griby-na-prozrachnom-fone-17-foto-png.html" TargetMode="External"/><Relationship Id="rId4" Type="http://schemas.openxmlformats.org/officeDocument/2006/relationships/hyperlink" Target="https://png.rinvik.ru/belaya-kuritsa/" TargetMode="External"/><Relationship Id="rId9" Type="http://schemas.openxmlformats.org/officeDocument/2006/relationships/hyperlink" Target="https://ru.depositphotos.com/stock-photos/&#1087;&#1083;&#1077;&#1090;&#1077;&#1085;&#1072;&#1103;-&#1082;&#1086;&#1088;&#1079;&#1080;&#1085;&#1072;.html" TargetMode="External"/><Relationship Id="rId14" Type="http://schemas.openxmlformats.org/officeDocument/2006/relationships/hyperlink" Target="https://3mu.ru/?p=5628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nya-baby.ru/gorki-detskie-plastikovye/detskaya-gorka-plastikovaya-art-pl-s115.html" TargetMode="External"/><Relationship Id="rId13" Type="http://schemas.openxmlformats.org/officeDocument/2006/relationships/hyperlink" Target="https://ramki-photoshop.ru/pticy-png.html" TargetMode="External"/><Relationship Id="rId3" Type="http://schemas.openxmlformats.org/officeDocument/2006/relationships/hyperlink" Target="https://www.pinterest.ru/pin/761600986962795531/" TargetMode="External"/><Relationship Id="rId7" Type="http://schemas.openxmlformats.org/officeDocument/2006/relationships/hyperlink" Target="https://ru.dreamstime.com/&#1089;&#1090;&#1086;&#1082;&#1086;&#1074;&#1099;&#1077;-&#1092;&#1086;&#1090;&#1086;&#1075;&#1088;&#1072;&#1092;&#1080;&#1080;-rf-&#1082;&#1086;&#1088;&#1082;&#1072;-&#1093;&#1083;&#1077;&#1073;&#1072;-image7043988" TargetMode="External"/><Relationship Id="rId12" Type="http://schemas.openxmlformats.org/officeDocument/2006/relationships/hyperlink" Target="https://ru.dreamstime.com/&#1089;&#1090;&#1086;&#1082;&#1086;&#1074;&#1099;&#1077;-&#1092;&#1086;&#1090;&#1086;-&#1078;&#1077;&#1083;&#1072;&#1085;&#1085;&#1099;&#1077;-&#1075;&#1086;&#1089;&#1090;&#1080;-&#1087;&#1072;&#1088;&#1090;&#1080;&#1080;-&#1084;&#1072;&#1083;&#1099;&#1096;&#1077;&#1081;-image27929403" TargetMode="External"/><Relationship Id="rId17" Type="http://schemas.openxmlformats.org/officeDocument/2006/relationships/hyperlink" Target="https://clipart-best.com/ru/animals/turkey/15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imgpng.ru/download/5855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atanplus.com/detail/resource-3514302" TargetMode="External"/><Relationship Id="rId11" Type="http://schemas.openxmlformats.org/officeDocument/2006/relationships/hyperlink" Target="https://www.meme-arsenal.com/create/template/2564551" TargetMode="External"/><Relationship Id="rId5" Type="http://schemas.openxmlformats.org/officeDocument/2006/relationships/hyperlink" Target="https://www.pinterest.ru/pin/507147608033483080/" TargetMode="External"/><Relationship Id="rId15" Type="http://schemas.openxmlformats.org/officeDocument/2006/relationships/hyperlink" Target="https://ru.depositphotos.com/stock-photos/&#1080;&#1085;&#1076;&#1102;&#1096;&#1086;&#1085;&#1086;&#1082;.html" TargetMode="External"/><Relationship Id="rId10" Type="http://schemas.openxmlformats.org/officeDocument/2006/relationships/hyperlink" Target="https://skidka-nnovgorod.ru/tovar/5023580_nastolnaya-igra-loto-stellar-s-kartinkami-na-belom-fone-10106-901.html" TargetMode="External"/><Relationship Id="rId4" Type="http://schemas.openxmlformats.org/officeDocument/2006/relationships/hyperlink" Target="https://photoshop-kopona.com/ru/page,3,48575-104-png-devochki-klipart-na-prozrachnom-fone.html" TargetMode="External"/><Relationship Id="rId9" Type="http://schemas.openxmlformats.org/officeDocument/2006/relationships/hyperlink" Target="https://moretrade.ru/catalog/ikra/255/" TargetMode="External"/><Relationship Id="rId14" Type="http://schemas.openxmlformats.org/officeDocument/2006/relationships/hyperlink" Target="https://allday1.com/index.php?newsid=534789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0lik.ru/cliparts/clipartrastr/295243-cyplyata-na-prozrachnom-fone.html" TargetMode="External"/><Relationship Id="rId13" Type="http://schemas.openxmlformats.org/officeDocument/2006/relationships/hyperlink" Target="https://png-images.ru/utki/" TargetMode="External"/><Relationship Id="rId3" Type="http://schemas.openxmlformats.org/officeDocument/2006/relationships/hyperlink" Target="http://f97882t0.beget.tech/tag/gusenok-na-prozrachnom-fone/" TargetMode="External"/><Relationship Id="rId7" Type="http://schemas.openxmlformats.org/officeDocument/2006/relationships/hyperlink" Target="https://imgpng.ru/download/19921" TargetMode="External"/><Relationship Id="rId12" Type="http://schemas.openxmlformats.org/officeDocument/2006/relationships/hyperlink" Target="https://www.pinterest.ru/pin/678495500083862241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depositphotos.com/stock-photos/&#1084;&#1072;&#1083;&#1077;&#1085;&#1100;&#1082;&#1080;&#1081;-&#1075;&#1091;&#1089;&#1103;&#1090;.html" TargetMode="External"/><Relationship Id="rId11" Type="http://schemas.openxmlformats.org/officeDocument/2006/relationships/hyperlink" Target="https://nsau.edu.ru/news/14181.html" TargetMode="External"/><Relationship Id="rId5" Type="http://schemas.openxmlformats.org/officeDocument/2006/relationships/hyperlink" Target="file:///C:\Users\&#1042;&#1083;&#1072;&#1076;&#1077;&#1083;&#1077;&#1094;\Desktop\&#1050;-&#1043;\&#1075;&#1091;&#1089;&#1099;&#1085;&#1103;!.htm" TargetMode="External"/><Relationship Id="rId10" Type="http://schemas.openxmlformats.org/officeDocument/2006/relationships/hyperlink" Target="http://kira-scrap.ru/dir/jivotnie/domashnie_pticy/utjata/388-1-0-4067" TargetMode="External"/><Relationship Id="rId4" Type="http://schemas.openxmlformats.org/officeDocument/2006/relationships/hyperlink" Target="https://www.google.ru/search?q=&#1082;&#1072;&#1088;&#1090;&#1080;&#1085;&#1082;&#1080;+&#1085;&#1072;+&#1087;&#1088;&#1086;&#1079;&#1088;&#1072;&#1095;&#1085;&#1086;&#1084;+&#1092;&#1086;&#1085;&#1077;+&#1075;&#1091;&#1089;&#1077;&#1085;&#1086;&#1082;&amp;tbm=isch&amp;ved=2ahUKEwir-OSiqKT1AhWGxyoKHVHuBs0Q2-cCegQIABAA&amp;oq=&#1082;&#1072;&#1088;&#1090;&#1080;&#1085;&#1082;&#1080;+&#1085;&#1072;+&#1087;&#1088;&#1086;&#1079;&#1088;&#1072;&#1095;&#1085;&#1086;&#1084;+&#1092;&#1086;&#1085;&#1077;+&#1075;&#1091;&#1089;&#1077;&#1085;&#1086;&#1082;&amp;gs_lcp=CgNpbWcQAzoHCCMQ7wMQJ1C-FliZJ2ChNGgAcAB4AIABzgGIAYYIkgEFMC43LjGYAQCgAQGqAQtnd3Mtd2l6LWltZ8ABAQ&amp;sclient=img&amp;ei=RaXaYevBJIaPqwHR3JvoDA&amp;bih=496&amp;biw=1181&amp;hl=ru" TargetMode="External"/><Relationship Id="rId9" Type="http://schemas.openxmlformats.org/officeDocument/2006/relationships/hyperlink" Target="http://kira-scrap.ru/dir/jivotnie/domashnie_pticy/38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ладелец\Desktop\фон\Ф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65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287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МБДОУ детский сад «Малыш»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714488"/>
            <a:ext cx="7143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Дифференциация звуков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[</a:t>
            </a:r>
            <a:r>
              <a:rPr lang="ru-RU" sz="3600" b="1" dirty="0" smtClean="0">
                <a:solidFill>
                  <a:srgbClr val="C00000"/>
                </a:solidFill>
              </a:rPr>
              <a:t>Г</a:t>
            </a:r>
            <a:r>
              <a:rPr lang="en-US" sz="3600" b="1" dirty="0" smtClean="0">
                <a:solidFill>
                  <a:srgbClr val="C00000"/>
                </a:solidFill>
              </a:rPr>
              <a:t>] – [</a:t>
            </a:r>
            <a:r>
              <a:rPr lang="ru-RU" sz="3600" b="1" dirty="0" smtClean="0">
                <a:solidFill>
                  <a:srgbClr val="C00000"/>
                </a:solidFill>
              </a:rPr>
              <a:t>К</a:t>
            </a:r>
            <a:r>
              <a:rPr lang="en-US" sz="3600" b="1" dirty="0" smtClean="0">
                <a:solidFill>
                  <a:srgbClr val="C00000"/>
                </a:solidFill>
              </a:rPr>
              <a:t>]</a:t>
            </a:r>
            <a:r>
              <a:rPr lang="ru-RU" sz="3600" b="1" dirty="0" smtClean="0">
                <a:solidFill>
                  <a:srgbClr val="C00000"/>
                </a:solidFill>
              </a:rPr>
              <a:t>. Домашние птицы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Мельникова Зоя Ивановна,</a:t>
            </a:r>
          </a:p>
          <a:p>
            <a:pPr algn="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учитель-логопед</a:t>
            </a:r>
          </a:p>
          <a:p>
            <a:endParaRPr lang="ru-RU" sz="4000" b="1" dirty="0" smtClean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Владелец\Desktop\фон\Ф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65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35732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Подарим гусю </a:t>
            </a:r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</a:rPr>
              <a:t>Гоге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подарки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F:\Звукарик\Для конкурса_КАРТИНКИ\огурец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357298"/>
            <a:ext cx="1381123" cy="1381123"/>
          </a:xfrm>
          <a:prstGeom prst="rect">
            <a:avLst/>
          </a:prstGeom>
          <a:noFill/>
        </p:spPr>
      </p:pic>
      <p:pic>
        <p:nvPicPr>
          <p:cNvPr id="1027" name="Picture 3" descr="F:\Звукарик\Для конкурса_КАРТИНКИ\яблоко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3" y="1714488"/>
            <a:ext cx="928694" cy="939492"/>
          </a:xfrm>
          <a:prstGeom prst="rect">
            <a:avLst/>
          </a:prstGeom>
          <a:noFill/>
        </p:spPr>
      </p:pic>
      <p:pic>
        <p:nvPicPr>
          <p:cNvPr id="1028" name="Picture 4" descr="F:\Звукарик\Для конкурса_КАРТИНКИ\груш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1357298"/>
            <a:ext cx="785818" cy="1328736"/>
          </a:xfrm>
          <a:prstGeom prst="rect">
            <a:avLst/>
          </a:prstGeom>
          <a:noFill/>
        </p:spPr>
      </p:pic>
      <p:pic>
        <p:nvPicPr>
          <p:cNvPr id="1029" name="Picture 5" descr="F:\Звукарик\Для конкурса_КАРТИНКИ\Гармошка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1500174"/>
            <a:ext cx="1209676" cy="1209676"/>
          </a:xfrm>
          <a:prstGeom prst="rect">
            <a:avLst/>
          </a:prstGeom>
          <a:noFill/>
        </p:spPr>
      </p:pic>
      <p:pic>
        <p:nvPicPr>
          <p:cNvPr id="1030" name="Picture 6" descr="F:\Звукарик\Для конкурса_КАРТИНКИ\Корзинка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1285860"/>
            <a:ext cx="1258561" cy="1571636"/>
          </a:xfrm>
          <a:prstGeom prst="rect">
            <a:avLst/>
          </a:prstGeom>
          <a:noFill/>
        </p:spPr>
      </p:pic>
      <p:pic>
        <p:nvPicPr>
          <p:cNvPr id="16" name="Picture 2" descr="C:\Users\Владелец\Desktop\фон\Гусь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480" y="3286124"/>
            <a:ext cx="1643074" cy="280601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9.82659E-7 L -0.00347 0.337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Владелец\Desktop\фон\Ф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65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114300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Подарим курице Ксюше подарки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F:\Звукарик\курица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429000"/>
            <a:ext cx="2180450" cy="2714644"/>
          </a:xfrm>
          <a:prstGeom prst="rect">
            <a:avLst/>
          </a:prstGeom>
          <a:noFill/>
        </p:spPr>
      </p:pic>
      <p:pic>
        <p:nvPicPr>
          <p:cNvPr id="1027" name="Picture 3" descr="C:\Users\Владелец\Desktop\гриб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1714488"/>
            <a:ext cx="1143945" cy="1214446"/>
          </a:xfrm>
          <a:prstGeom prst="rect">
            <a:avLst/>
          </a:prstGeom>
          <a:noFill/>
        </p:spPr>
      </p:pic>
      <p:pic>
        <p:nvPicPr>
          <p:cNvPr id="1028" name="Picture 4" descr="C:\Users\Владелец\Desktop\цветок роз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714488"/>
            <a:ext cx="1257561" cy="1285884"/>
          </a:xfrm>
          <a:prstGeom prst="rect">
            <a:avLst/>
          </a:prstGeom>
          <a:noFill/>
        </p:spPr>
      </p:pic>
      <p:pic>
        <p:nvPicPr>
          <p:cNvPr id="1029" name="Picture 5" descr="C:\Users\Владелец\Desktop\!ВИНОГРАД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1714488"/>
            <a:ext cx="857256" cy="1264090"/>
          </a:xfrm>
          <a:prstGeom prst="rect">
            <a:avLst/>
          </a:prstGeom>
          <a:noFill/>
        </p:spPr>
      </p:pic>
      <p:pic>
        <p:nvPicPr>
          <p:cNvPr id="1030" name="Picture 6" descr="C:\Users\Владелец\Desktop\бабочка синяя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3537422">
            <a:off x="4827478" y="1627723"/>
            <a:ext cx="1527471" cy="1357322"/>
          </a:xfrm>
          <a:prstGeom prst="rect">
            <a:avLst/>
          </a:prstGeom>
          <a:noFill/>
        </p:spPr>
      </p:pic>
      <p:pic>
        <p:nvPicPr>
          <p:cNvPr id="1031" name="Picture 7" descr="C:\Users\Владелец\Desktop\загружено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2000240"/>
            <a:ext cx="1771650" cy="64293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6.82081E-6 L 0.0552 0.33573 " pathEditMode="relative" ptsTypes="AA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8728E-6 L -0.07882 0.31468 " pathEditMode="relative" ptsTypes="AA"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8.15029E-6 L -0.07084 0.3355 " pathEditMode="relative" ptsTypes="AA">
                                      <p:cBhvr>
                                        <p:cTn id="2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Владелец\Desktop\фон\Ф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65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3"/>
            <a:ext cx="7772400" cy="11430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Подбери к слову ГУСЬ схему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Picture 2" descr="C:\Users\Владелец\Desktop\фон\Гусь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571744"/>
            <a:ext cx="1785950" cy="3050016"/>
          </a:xfrm>
          <a:prstGeom prst="rect">
            <a:avLst/>
          </a:prstGeom>
          <a:noFill/>
        </p:spPr>
      </p:pic>
      <p:grpSp>
        <p:nvGrpSpPr>
          <p:cNvPr id="23" name="Группа 22"/>
          <p:cNvGrpSpPr/>
          <p:nvPr/>
        </p:nvGrpSpPr>
        <p:grpSpPr>
          <a:xfrm>
            <a:off x="5214942" y="2143116"/>
            <a:ext cx="3278770" cy="1143008"/>
            <a:chOff x="1601924" y="2420888"/>
            <a:chExt cx="5616624" cy="180020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474132" y="2420888"/>
              <a:ext cx="1872208" cy="1800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346340" y="2420888"/>
              <a:ext cx="1872208" cy="180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601924" y="2420888"/>
              <a:ext cx="1872208" cy="180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214942" y="3571876"/>
            <a:ext cx="3278770" cy="1143008"/>
            <a:chOff x="1601924" y="2420888"/>
            <a:chExt cx="5616624" cy="1800200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437553" y="2420888"/>
              <a:ext cx="1872207" cy="1800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346340" y="2420888"/>
              <a:ext cx="1872208" cy="180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601924" y="2420888"/>
              <a:ext cx="1872207" cy="18002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214942" y="5143512"/>
            <a:ext cx="3278770" cy="1071570"/>
            <a:chOff x="5214942" y="5143512"/>
            <a:chExt cx="3278770" cy="1071570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5214942" y="5143512"/>
              <a:ext cx="3278770" cy="1071570"/>
              <a:chOff x="1601924" y="2420888"/>
              <a:chExt cx="5616624" cy="1800200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3474132" y="2420888"/>
                <a:ext cx="1872208" cy="18002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5346340" y="2420888"/>
                <a:ext cx="1872208" cy="180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601924" y="2420888"/>
                <a:ext cx="1872208" cy="1800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7" name="Picture 2" descr="C:\Users\Владелец\Desktop\depositphotos_36566421-stock-illustration-golden-bell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29256" y="5357826"/>
              <a:ext cx="571504" cy="5715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Владелец\Desktop\фон\Ф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65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Чем отличаются слова?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129" name="AutoShape 9" descr="Кость, косточка PNG картинки скачать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AutoShape 11" descr="Кость, косточка PNG картинки скачать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3" name="Picture 13" descr="C:\Users\Владелец\Desktop\К-Г\уголки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50000" r="13619"/>
          <a:stretch>
            <a:fillRect/>
          </a:stretch>
        </p:blipFill>
        <p:spPr bwMode="auto">
          <a:xfrm>
            <a:off x="3428992" y="3857628"/>
            <a:ext cx="1928826" cy="1859573"/>
          </a:xfrm>
          <a:prstGeom prst="rect">
            <a:avLst/>
          </a:prstGeom>
          <a:noFill/>
        </p:spPr>
      </p:pic>
      <p:pic>
        <p:nvPicPr>
          <p:cNvPr id="5134" name="Picture 14" descr="C:\Users\Владелец\Desktop\К-Г\уко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000" b="20000"/>
          <a:stretch>
            <a:fillRect/>
          </a:stretch>
        </p:blipFill>
        <p:spPr bwMode="auto">
          <a:xfrm>
            <a:off x="5857884" y="4286255"/>
            <a:ext cx="2214578" cy="1328755"/>
          </a:xfrm>
          <a:prstGeom prst="rect">
            <a:avLst/>
          </a:prstGeom>
          <a:noFill/>
        </p:spPr>
      </p:pic>
      <p:pic>
        <p:nvPicPr>
          <p:cNvPr id="5135" name="Picture 15" descr="C:\Users\Владелец\Desktop\К-Г\Калина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857364"/>
            <a:ext cx="1943104" cy="1309638"/>
          </a:xfrm>
          <a:prstGeom prst="rect">
            <a:avLst/>
          </a:prstGeom>
          <a:noFill/>
        </p:spPr>
      </p:pic>
      <p:pic>
        <p:nvPicPr>
          <p:cNvPr id="5136" name="Picture 16" descr="C:\Users\Владелец\Desktop\К-Г\Галина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643050"/>
            <a:ext cx="1116689" cy="1571636"/>
          </a:xfrm>
          <a:prstGeom prst="rect">
            <a:avLst/>
          </a:prstGeom>
          <a:noFill/>
        </p:spPr>
      </p:pic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3786182" y="5786454"/>
            <a:ext cx="1357322" cy="571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угол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Содержимое 15"/>
          <p:cNvSpPr txBox="1">
            <a:spLocks/>
          </p:cNvSpPr>
          <p:nvPr/>
        </p:nvSpPr>
        <p:spPr>
          <a:xfrm>
            <a:off x="6429388" y="5786454"/>
            <a:ext cx="1357322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укол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одержимое 15"/>
          <p:cNvSpPr txBox="1">
            <a:spLocks/>
          </p:cNvSpPr>
          <p:nvPr/>
        </p:nvSpPr>
        <p:spPr>
          <a:xfrm>
            <a:off x="928662" y="3357562"/>
            <a:ext cx="1643074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к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алина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Содержимое 15"/>
          <p:cNvSpPr txBox="1">
            <a:spLocks/>
          </p:cNvSpPr>
          <p:nvPr/>
        </p:nvSpPr>
        <p:spPr>
          <a:xfrm>
            <a:off x="3643306" y="3357562"/>
            <a:ext cx="1571636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Г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алина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ладелец\Desktop\фон\Ф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65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Замени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Г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]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]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и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]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Г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]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в словах. Подбери картинки 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 descr="C:\Users\Владелец\Desktop\К-Г\корк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928802"/>
            <a:ext cx="1794331" cy="1143008"/>
          </a:xfrm>
          <a:prstGeom prst="rect">
            <a:avLst/>
          </a:prstGeom>
          <a:noFill/>
        </p:spPr>
      </p:pic>
      <p:pic>
        <p:nvPicPr>
          <p:cNvPr id="5" name="Picture 3" descr="C:\Users\Владелец\Desktop\К-Г\горка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0000" b="10000"/>
          <a:stretch>
            <a:fillRect/>
          </a:stretch>
        </p:blipFill>
        <p:spPr bwMode="auto">
          <a:xfrm>
            <a:off x="6357950" y="5000636"/>
            <a:ext cx="2143125" cy="1500198"/>
          </a:xfrm>
          <a:prstGeom prst="rect">
            <a:avLst/>
          </a:prstGeom>
          <a:noFill/>
        </p:spPr>
      </p:pic>
      <p:pic>
        <p:nvPicPr>
          <p:cNvPr id="6" name="Picture 5" descr="C:\Users\Владелец\Desktop\К-Г\икра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46" t="15206" r="21042" b="7474"/>
          <a:stretch>
            <a:fillRect/>
          </a:stretch>
        </p:blipFill>
        <p:spPr bwMode="auto">
          <a:xfrm>
            <a:off x="642910" y="3357562"/>
            <a:ext cx="1500198" cy="1428760"/>
          </a:xfrm>
          <a:prstGeom prst="rect">
            <a:avLst/>
          </a:prstGeom>
          <a:noFill/>
        </p:spPr>
      </p:pic>
      <p:pic>
        <p:nvPicPr>
          <p:cNvPr id="7" name="Picture 6" descr="C:\Users\Владелец\Desktop\К-Г\лото- игра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000240"/>
            <a:ext cx="1458256" cy="1327943"/>
          </a:xfrm>
          <a:prstGeom prst="rect">
            <a:avLst/>
          </a:prstGeom>
          <a:noFill/>
        </p:spPr>
      </p:pic>
      <p:pic>
        <p:nvPicPr>
          <p:cNvPr id="8" name="Picture 7" descr="C:\Users\Владелец\Desktop\К-Г\кости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5143512"/>
            <a:ext cx="1264129" cy="1214446"/>
          </a:xfrm>
          <a:prstGeom prst="rect">
            <a:avLst/>
          </a:prstGeom>
          <a:noFill/>
        </p:spPr>
      </p:pic>
      <p:pic>
        <p:nvPicPr>
          <p:cNvPr id="9" name="Picture 12" descr="C:\Users\Владелец\Desktop\К-Г\Гости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288" b="10764"/>
          <a:stretch>
            <a:fillRect/>
          </a:stretch>
        </p:blipFill>
        <p:spPr bwMode="auto">
          <a:xfrm>
            <a:off x="6715140" y="3500438"/>
            <a:ext cx="1857387" cy="127166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EF4A8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EF4A8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57 -0.00393 L -0.36129 0.23722 " pathEditMode="relative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45 0.00208 L -0.36736 0.24324 " pathEditMode="relative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42 -0.00232 L -0.35191 -0.46382 " pathEditMode="relative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EF4A8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EF4A8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EF4A8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EF4A8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ладелец\Desktop\фон\Ф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65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«Четвертый лишний». Докажи свой ответ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C:\Users\Владелец\Desktop\К-Г\Утено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143248"/>
            <a:ext cx="1471875" cy="1505025"/>
          </a:xfrm>
          <a:prstGeom prst="rect">
            <a:avLst/>
          </a:prstGeom>
          <a:noFill/>
        </p:spPr>
      </p:pic>
      <p:pic>
        <p:nvPicPr>
          <p:cNvPr id="6" name="Picture 4" descr="C:\Users\Владелец\Desktop\К-Г\цыпленок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3357562"/>
            <a:ext cx="1366089" cy="1312400"/>
          </a:xfrm>
          <a:prstGeom prst="rect">
            <a:avLst/>
          </a:prstGeom>
          <a:noFill/>
        </p:spPr>
      </p:pic>
      <p:pic>
        <p:nvPicPr>
          <p:cNvPr id="7" name="Picture 5" descr="C:\Users\Владелец\Desktop\К-Г\индюшонок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3214686"/>
            <a:ext cx="2119314" cy="1568292"/>
          </a:xfrm>
          <a:prstGeom prst="rect">
            <a:avLst/>
          </a:prstGeom>
          <a:noFill/>
        </p:spPr>
      </p:pic>
      <p:pic>
        <p:nvPicPr>
          <p:cNvPr id="3074" name="Picture 2" descr="C:\Users\Владелец\Desktop\К-Г\гусыня!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2214554"/>
            <a:ext cx="2019301" cy="2624066"/>
          </a:xfrm>
          <a:prstGeom prst="rect">
            <a:avLst/>
          </a:prstGeom>
          <a:noFill/>
        </p:spPr>
      </p:pic>
      <p:sp>
        <p:nvSpPr>
          <p:cNvPr id="10" name="Содержимое 15"/>
          <p:cNvSpPr txBox="1">
            <a:spLocks/>
          </p:cNvSpPr>
          <p:nvPr/>
        </p:nvSpPr>
        <p:spPr>
          <a:xfrm>
            <a:off x="2214546" y="5000636"/>
            <a:ext cx="2071702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цыплёнок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15"/>
          <p:cNvSpPr txBox="1">
            <a:spLocks/>
          </p:cNvSpPr>
          <p:nvPr/>
        </p:nvSpPr>
        <p:spPr>
          <a:xfrm>
            <a:off x="2500298" y="5000636"/>
            <a:ext cx="1214446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15"/>
          <p:cNvSpPr txBox="1">
            <a:spLocks/>
          </p:cNvSpPr>
          <p:nvPr/>
        </p:nvSpPr>
        <p:spPr>
          <a:xfrm>
            <a:off x="285720" y="5000636"/>
            <a:ext cx="2000264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утёнок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15"/>
          <p:cNvSpPr txBox="1">
            <a:spLocks/>
          </p:cNvSpPr>
          <p:nvPr/>
        </p:nvSpPr>
        <p:spPr>
          <a:xfrm>
            <a:off x="4357686" y="5000636"/>
            <a:ext cx="2571768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индюшонок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15"/>
          <p:cNvSpPr txBox="1">
            <a:spLocks/>
          </p:cNvSpPr>
          <p:nvPr/>
        </p:nvSpPr>
        <p:spPr>
          <a:xfrm>
            <a:off x="7215206" y="5000636"/>
            <a:ext cx="1214446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утка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ладелец\Desktop\фон\Ф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65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«Четвертый лишний». Докажи свой ответ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1" descr="C:\Users\Владелец\Desktop\К-Г\!Индейка!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143116"/>
            <a:ext cx="2496704" cy="1928826"/>
          </a:xfrm>
          <a:prstGeom prst="rect">
            <a:avLst/>
          </a:prstGeom>
          <a:noFill/>
        </p:spPr>
      </p:pic>
      <p:pic>
        <p:nvPicPr>
          <p:cNvPr id="4098" name="Picture 2" descr="C:\Users\Владелец\Desktop\К-Г\!Утка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7" y="2428868"/>
            <a:ext cx="1785950" cy="1633954"/>
          </a:xfrm>
          <a:prstGeom prst="rect">
            <a:avLst/>
          </a:prstGeom>
          <a:noFill/>
        </p:spPr>
      </p:pic>
      <p:pic>
        <p:nvPicPr>
          <p:cNvPr id="4099" name="Picture 3" descr="C:\Users\Владелец\Desktop\К-Г\курица белая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2143116"/>
            <a:ext cx="1691409" cy="1857388"/>
          </a:xfrm>
          <a:prstGeom prst="rect">
            <a:avLst/>
          </a:prstGeom>
          <a:noFill/>
        </p:spPr>
      </p:pic>
      <p:pic>
        <p:nvPicPr>
          <p:cNvPr id="4100" name="Picture 4" descr="C:\Users\Владелец\Desktop\К-Г\гусенок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2786058"/>
            <a:ext cx="857256" cy="122465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14876" y="4429132"/>
            <a:ext cx="1928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гусёнок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4429132"/>
            <a:ext cx="1928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курица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4429132"/>
            <a:ext cx="1928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утка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4429132"/>
            <a:ext cx="2500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индейка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(индюшка)</a:t>
            </a:r>
            <a:endParaRPr lang="ru-RU" sz="3200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ладелец\Desktop\фон\Ф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65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Назови птичью семью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2" descr="C:\Users\Владелец\Desktop\фон\Гус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56239"/>
            <a:ext cx="1397801" cy="2387141"/>
          </a:xfrm>
          <a:prstGeom prst="rect">
            <a:avLst/>
          </a:prstGeom>
          <a:noFill/>
        </p:spPr>
      </p:pic>
      <p:pic>
        <p:nvPicPr>
          <p:cNvPr id="32773" name="Picture 5" descr="C:\Users\Владелец\Desktop\К-Г\гусыня!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1" y="2000240"/>
            <a:ext cx="1619943" cy="2105104"/>
          </a:xfrm>
          <a:prstGeom prst="rect">
            <a:avLst/>
          </a:prstGeom>
          <a:noFill/>
        </p:spPr>
      </p:pic>
      <p:pic>
        <p:nvPicPr>
          <p:cNvPr id="32774" name="Picture 6" descr="C:\Users\Владелец\Desktop\К-Г\гусенок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2357430"/>
            <a:ext cx="1251400" cy="1662115"/>
          </a:xfrm>
          <a:prstGeom prst="rect">
            <a:avLst/>
          </a:prstGeom>
          <a:noFill/>
        </p:spPr>
      </p:pic>
      <p:pic>
        <p:nvPicPr>
          <p:cNvPr id="32775" name="Picture 7" descr="C:\Users\Владелец\Desktop\К-Г\гусята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5" y="2071678"/>
            <a:ext cx="3089693" cy="1901350"/>
          </a:xfrm>
          <a:prstGeom prst="rect">
            <a:avLst/>
          </a:prstGeom>
          <a:noFill/>
        </p:spPr>
      </p:pic>
      <p:sp>
        <p:nvSpPr>
          <p:cNvPr id="12" name="Содержимое 15"/>
          <p:cNvSpPr txBox="1">
            <a:spLocks/>
          </p:cNvSpPr>
          <p:nvPr/>
        </p:nvSpPr>
        <p:spPr>
          <a:xfrm>
            <a:off x="4286248" y="4286256"/>
            <a:ext cx="1643074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гусёнок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15"/>
          <p:cNvSpPr txBox="1">
            <a:spLocks/>
          </p:cNvSpPr>
          <p:nvPr/>
        </p:nvSpPr>
        <p:spPr>
          <a:xfrm>
            <a:off x="6357950" y="4286256"/>
            <a:ext cx="1643074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гусята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15"/>
          <p:cNvSpPr txBox="1">
            <a:spLocks/>
          </p:cNvSpPr>
          <p:nvPr/>
        </p:nvSpPr>
        <p:spPr>
          <a:xfrm>
            <a:off x="2428860" y="4286256"/>
            <a:ext cx="1500198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гусыня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15"/>
          <p:cNvSpPr txBox="1">
            <a:spLocks/>
          </p:cNvSpPr>
          <p:nvPr/>
        </p:nvSpPr>
        <p:spPr>
          <a:xfrm>
            <a:off x="785786" y="4286256"/>
            <a:ext cx="1071570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гусь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15"/>
          <p:cNvSpPr txBox="1">
            <a:spLocks/>
          </p:cNvSpPr>
          <p:nvPr/>
        </p:nvSpPr>
        <p:spPr>
          <a:xfrm>
            <a:off x="2357422" y="5143512"/>
            <a:ext cx="4429156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Гусиная семья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ладелец\Desktop\фон\Ф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65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Назови птичью семью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4818" name="Picture 2" descr="C:\Users\Владелец\Desktop\К-Г\петух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857364"/>
            <a:ext cx="1857375" cy="2466975"/>
          </a:xfrm>
          <a:prstGeom prst="rect">
            <a:avLst/>
          </a:prstGeom>
          <a:noFill/>
        </p:spPr>
      </p:pic>
      <p:pic>
        <p:nvPicPr>
          <p:cNvPr id="5" name="Picture 2" descr="F:\Звукарик\курица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1857364"/>
            <a:ext cx="2000264" cy="2490314"/>
          </a:xfrm>
          <a:prstGeom prst="rect">
            <a:avLst/>
          </a:prstGeom>
          <a:noFill/>
        </p:spPr>
      </p:pic>
      <p:pic>
        <p:nvPicPr>
          <p:cNvPr id="6" name="Picture 4" descr="C:\Users\Владелец\Desktop\К-Г\цыпленок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5" y="2928934"/>
            <a:ext cx="1338488" cy="1285884"/>
          </a:xfrm>
          <a:prstGeom prst="rect">
            <a:avLst/>
          </a:prstGeom>
          <a:noFill/>
        </p:spPr>
      </p:pic>
      <p:pic>
        <p:nvPicPr>
          <p:cNvPr id="34820" name="Picture 4" descr="C:\Users\Владелец\Desktop\К-Г\Цыплята!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896"/>
          <a:stretch>
            <a:fillRect/>
          </a:stretch>
        </p:blipFill>
        <p:spPr bwMode="auto">
          <a:xfrm>
            <a:off x="6357950" y="2857496"/>
            <a:ext cx="2143140" cy="1347748"/>
          </a:xfrm>
          <a:prstGeom prst="rect">
            <a:avLst/>
          </a:prstGeom>
          <a:noFill/>
        </p:spPr>
      </p:pic>
      <p:sp>
        <p:nvSpPr>
          <p:cNvPr id="9" name="Содержимое 15"/>
          <p:cNvSpPr txBox="1">
            <a:spLocks/>
          </p:cNvSpPr>
          <p:nvPr/>
        </p:nvSpPr>
        <p:spPr>
          <a:xfrm>
            <a:off x="714348" y="4572008"/>
            <a:ext cx="1214446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петух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15"/>
          <p:cNvSpPr txBox="1">
            <a:spLocks/>
          </p:cNvSpPr>
          <p:nvPr/>
        </p:nvSpPr>
        <p:spPr>
          <a:xfrm>
            <a:off x="2500298" y="4572008"/>
            <a:ext cx="1571636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курица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15"/>
          <p:cNvSpPr txBox="1">
            <a:spLocks/>
          </p:cNvSpPr>
          <p:nvPr/>
        </p:nvSpPr>
        <p:spPr>
          <a:xfrm>
            <a:off x="4214810" y="4572008"/>
            <a:ext cx="2071702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цыплёнок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15"/>
          <p:cNvSpPr txBox="1">
            <a:spLocks/>
          </p:cNvSpPr>
          <p:nvPr/>
        </p:nvSpPr>
        <p:spPr>
          <a:xfrm>
            <a:off x="6500826" y="4572008"/>
            <a:ext cx="2214578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цыплята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15"/>
          <p:cNvSpPr txBox="1">
            <a:spLocks/>
          </p:cNvSpPr>
          <p:nvPr/>
        </p:nvSpPr>
        <p:spPr>
          <a:xfrm>
            <a:off x="2643174" y="5357826"/>
            <a:ext cx="3857652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Куриная семья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ладелец\Desktop\фон\Ф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65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Назови птичью семью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5" descr="C:\Users\Владелец\Desktop\К-Г\Утка!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000240"/>
            <a:ext cx="2004929" cy="2384503"/>
          </a:xfrm>
          <a:prstGeom prst="rect">
            <a:avLst/>
          </a:prstGeom>
          <a:noFill/>
        </p:spPr>
      </p:pic>
      <p:pic>
        <p:nvPicPr>
          <p:cNvPr id="35842" name="Picture 2" descr="C:\Users\Владелец\Desktop\К-Г\!Утка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428868"/>
            <a:ext cx="2134271" cy="1952631"/>
          </a:xfrm>
          <a:prstGeom prst="rect">
            <a:avLst/>
          </a:prstGeom>
          <a:noFill/>
        </p:spPr>
      </p:pic>
      <p:pic>
        <p:nvPicPr>
          <p:cNvPr id="7" name="Picture 2" descr="C:\Users\Владелец\Desktop\К-Г\Утенок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3071810"/>
            <a:ext cx="1357322" cy="1387892"/>
          </a:xfrm>
          <a:prstGeom prst="rect">
            <a:avLst/>
          </a:prstGeom>
          <a:noFill/>
        </p:spPr>
      </p:pic>
      <p:pic>
        <p:nvPicPr>
          <p:cNvPr id="35845" name="Picture 5" descr="C:\Users\Владелец\Desktop\К-Г\Утята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071810"/>
            <a:ext cx="2880380" cy="128588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714612" y="4572008"/>
            <a:ext cx="114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утка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4572008"/>
            <a:ext cx="200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селезень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4572008"/>
            <a:ext cx="1571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утёнок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86578" y="4572008"/>
            <a:ext cx="1571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утята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71736" y="5357826"/>
            <a:ext cx="37147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Утиная семья</a:t>
            </a:r>
          </a:p>
          <a:p>
            <a:r>
              <a:rPr lang="ru-RU" sz="4400" dirty="0" smtClean="0"/>
              <a:t> </a:t>
            </a:r>
            <a:endParaRPr lang="ru-RU" sz="4400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ладелец\Desktop\фон\Ф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65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Цель. Задачи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500042"/>
            <a:ext cx="885831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Цель: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создание условий для речевого развития детей, умения дифференцировать звуки [Г]-[К] на слух и в произношении с использованием ИКТ средств . 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Задачи. Коррекционно-образовательные :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учить сравнивать звуки [К]-[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Кь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], находить общее и отличия, давать им характеристику, закреплять умение выполнять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звукослоговой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анализ.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Коррекционно-развивающие </a:t>
            </a:r>
            <a:r>
              <a:rPr lang="ru-RU" sz="2800" b="1" dirty="0" smtClean="0">
                <a:solidFill>
                  <a:srgbClr val="C00000"/>
                </a:solidFill>
              </a:rPr>
              <a:t>: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обогащать словарь, развивать фонематический слух, внимание, память, мышление, связную речь, лексико-грамматический строй речи.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Коррекционно-воспитательные :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воспитывать трудолюбие, самостоятельность, умение доводить начатое дело до конца, интерес  и любознательность к объектам живой природы, любовь к русскому языку.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Данную разработку можно использовать  как родителям в домашней обстановке, так и педагогам.</a:t>
            </a:r>
          </a:p>
          <a:p>
            <a:endParaRPr lang="ru-RU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ладелец\Desktop\фон\Ф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65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Назови птичью семью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3" descr="C:\Users\Владелец\Desktop\К-Г\Индейка!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071678"/>
            <a:ext cx="2225646" cy="2000264"/>
          </a:xfrm>
          <a:prstGeom prst="rect">
            <a:avLst/>
          </a:prstGeom>
          <a:noFill/>
        </p:spPr>
      </p:pic>
      <p:pic>
        <p:nvPicPr>
          <p:cNvPr id="36865" name="Picture 1" descr="C:\Users\Владелец\Desktop\К-Г\!Индейка!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2500306"/>
            <a:ext cx="2000264" cy="1545302"/>
          </a:xfrm>
          <a:prstGeom prst="rect">
            <a:avLst/>
          </a:prstGeom>
          <a:noFill/>
        </p:spPr>
      </p:pic>
      <p:pic>
        <p:nvPicPr>
          <p:cNvPr id="7" name="Picture 2" descr="C:\Users\Владелец\Desktop\К-Г\индюшонок!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492108"/>
            <a:ext cx="1000132" cy="1508396"/>
          </a:xfrm>
          <a:prstGeom prst="rect">
            <a:avLst/>
          </a:prstGeom>
          <a:noFill/>
        </p:spPr>
      </p:pic>
      <p:sp>
        <p:nvSpPr>
          <p:cNvPr id="8" name="Содержимое 15"/>
          <p:cNvSpPr txBox="1">
            <a:spLocks/>
          </p:cNvSpPr>
          <p:nvPr/>
        </p:nvSpPr>
        <p:spPr>
          <a:xfrm>
            <a:off x="2428860" y="4071942"/>
            <a:ext cx="2357454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индейка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(индюшка)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15"/>
          <p:cNvSpPr txBox="1">
            <a:spLocks/>
          </p:cNvSpPr>
          <p:nvPr/>
        </p:nvSpPr>
        <p:spPr>
          <a:xfrm>
            <a:off x="4714876" y="4000504"/>
            <a:ext cx="2357454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индюшонок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15"/>
          <p:cNvSpPr txBox="1">
            <a:spLocks/>
          </p:cNvSpPr>
          <p:nvPr/>
        </p:nvSpPr>
        <p:spPr>
          <a:xfrm>
            <a:off x="214282" y="4214818"/>
            <a:ext cx="2357454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индюк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6" name="Picture 2" descr="C:\Users\Владелец\Desktop\К-Г\Индюшата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1210">
            <a:off x="6297050" y="2530286"/>
            <a:ext cx="2238379" cy="1490121"/>
          </a:xfrm>
          <a:prstGeom prst="rect">
            <a:avLst/>
          </a:prstGeom>
          <a:noFill/>
        </p:spPr>
      </p:pic>
      <p:sp>
        <p:nvSpPr>
          <p:cNvPr id="12" name="Содержимое 15"/>
          <p:cNvSpPr txBox="1">
            <a:spLocks/>
          </p:cNvSpPr>
          <p:nvPr/>
        </p:nvSpPr>
        <p:spPr>
          <a:xfrm>
            <a:off x="6500826" y="4572008"/>
            <a:ext cx="2357454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индюшата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15"/>
          <p:cNvSpPr txBox="1">
            <a:spLocks/>
          </p:cNvSpPr>
          <p:nvPr/>
        </p:nvSpPr>
        <p:spPr>
          <a:xfrm>
            <a:off x="2285984" y="5572140"/>
            <a:ext cx="4429156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Индюшиная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семья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ладелец\Desktop\фон\Ф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65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71451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МОЛОДЕЦ!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7889" name="Picture 1" descr="C:\Users\Владелец\Desktop\К-Г\Смал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3071810"/>
            <a:ext cx="1785950" cy="117769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78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8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ладелец\Desktop\фон\Ф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65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Видео «Птичий двор»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214686"/>
            <a:ext cx="7143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" name="Птичий двор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71670" y="1785926"/>
            <a:ext cx="4953034" cy="3714776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ладелец\Desktop\фон\Ф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65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Список источников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00108"/>
            <a:ext cx="807249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Гусь -</a:t>
            </a:r>
            <a:r>
              <a:rPr lang="ru-RU" u="sng" dirty="0" smtClean="0">
                <a:hlinkClick r:id="rId3"/>
              </a:rPr>
              <a:t>https://png-images.ru/gusi/</a:t>
            </a:r>
            <a:endParaRPr lang="ru-RU" u="sng" dirty="0" smtClean="0"/>
          </a:p>
          <a:p>
            <a:pPr marL="342900" indent="-342900">
              <a:buFontTx/>
              <a:buAutoNum type="arabicPeriod"/>
            </a:pPr>
            <a:r>
              <a:rPr lang="ru-RU" u="sng" dirty="0" smtClean="0"/>
              <a:t>Курица – </a:t>
            </a:r>
            <a:r>
              <a:rPr lang="en-US" dirty="0">
                <a:hlinkClick r:id="rId4"/>
              </a:rPr>
              <a:t>https://png.rinvik.ru/belaya-kuritsa/</a:t>
            </a:r>
            <a:r>
              <a:rPr lang="ru-RU" dirty="0"/>
              <a:t> </a:t>
            </a:r>
            <a:r>
              <a:rPr lang="ru-RU" dirty="0">
                <a:solidFill>
                  <a:srgbClr val="1A270B"/>
                </a:solidFill>
              </a:rPr>
              <a:t> </a:t>
            </a:r>
            <a:endParaRPr lang="ru-RU" u="sng" dirty="0" smtClean="0"/>
          </a:p>
          <a:p>
            <a:pPr marL="342900" indent="-342900">
              <a:buAutoNum type="arabicPeriod"/>
            </a:pPr>
            <a:r>
              <a:rPr lang="ru-RU" u="sng" dirty="0" smtClean="0"/>
              <a:t>Огурец - </a:t>
            </a:r>
            <a:r>
              <a:rPr lang="ru-RU" u="sng" dirty="0" smtClean="0">
                <a:hlinkClick r:id="rId5"/>
              </a:rPr>
              <a:t>https://png-images.ru/ogurec/</a:t>
            </a:r>
            <a:endParaRPr lang="ru-RU" u="sng" dirty="0" smtClean="0"/>
          </a:p>
          <a:p>
            <a:pPr marL="342900" indent="-342900">
              <a:buAutoNum type="arabicPeriod"/>
            </a:pPr>
            <a:r>
              <a:rPr lang="ru-RU" u="sng" dirty="0" smtClean="0"/>
              <a:t>Яблоко - </a:t>
            </a:r>
            <a:r>
              <a:rPr lang="ru-RU" u="sng" dirty="0" smtClean="0">
                <a:hlinkClick r:id="rId6"/>
              </a:rPr>
              <a:t>https://png-images.ru/yabloko/apple_png22/</a:t>
            </a:r>
            <a:r>
              <a:rPr lang="ru-RU" dirty="0" smtClean="0"/>
              <a:t> </a:t>
            </a:r>
          </a:p>
          <a:p>
            <a:pPr marL="342900" indent="-342900">
              <a:buAutoNum type="arabicPeriod"/>
            </a:pPr>
            <a:r>
              <a:rPr lang="ru-RU" dirty="0" smtClean="0"/>
              <a:t>Груша - </a:t>
            </a:r>
            <a:r>
              <a:rPr lang="ru-RU" u="sng" dirty="0" smtClean="0">
                <a:hlinkClick r:id="rId7"/>
              </a:rPr>
              <a:t>https://png-images.ru/grusha/</a:t>
            </a:r>
            <a:r>
              <a:rPr lang="ru-RU" dirty="0" smtClean="0"/>
              <a:t> </a:t>
            </a:r>
          </a:p>
          <a:p>
            <a:pPr marL="342900" indent="-342900">
              <a:buAutoNum type="arabicPeriod"/>
            </a:pPr>
            <a:r>
              <a:rPr lang="ru-RU" dirty="0" smtClean="0"/>
              <a:t>Гармошка - </a:t>
            </a:r>
            <a:r>
              <a:rPr lang="ru-RU" u="sng" dirty="0" smtClean="0">
                <a:hlinkClick r:id="rId8"/>
              </a:rPr>
              <a:t>http://kira-scrap.ru/dir/raznoe/muzyka/garmoni_akkordiony/262-1-0-6837</a:t>
            </a:r>
            <a:endParaRPr lang="ru-RU" u="sng" dirty="0" smtClean="0"/>
          </a:p>
          <a:p>
            <a:pPr marL="342900" indent="-342900">
              <a:buAutoNum type="arabicPeriod"/>
            </a:pPr>
            <a:r>
              <a:rPr lang="ru-RU" dirty="0" smtClean="0"/>
              <a:t> Корзинка -  </a:t>
            </a:r>
            <a:r>
              <a:rPr lang="ru-RU" u="sng" dirty="0" smtClean="0">
                <a:hlinkClick r:id="rId9"/>
              </a:rPr>
              <a:t>https://ru.depositphotos.com/stock-photos/плетеная-корзина.html</a:t>
            </a:r>
            <a:r>
              <a:rPr lang="ru-RU" dirty="0" smtClean="0"/>
              <a:t> </a:t>
            </a:r>
          </a:p>
          <a:p>
            <a:pPr marL="342900" indent="-342900"/>
            <a:r>
              <a:rPr lang="ru-RU" dirty="0" smtClean="0"/>
              <a:t>8.   Гриб - </a:t>
            </a:r>
            <a:r>
              <a:rPr lang="ru-RU" u="sng" dirty="0" smtClean="0">
                <a:hlinkClick r:id="rId10"/>
              </a:rPr>
              <a:t>http://dgdesign.ru/kartinki-na-prozrachnom-fone/kartinki-na-prozrachnom-fone-griby/1001-griby-na-prozrachnom-fone-17-foto-png.html</a:t>
            </a:r>
            <a:r>
              <a:rPr lang="ru-RU" dirty="0" smtClean="0"/>
              <a:t> </a:t>
            </a:r>
          </a:p>
          <a:p>
            <a:pPr marL="342900" indent="-342900">
              <a:buAutoNum type="arabicPeriod" startAt="9"/>
            </a:pPr>
            <a:r>
              <a:rPr lang="ru-RU" dirty="0" smtClean="0"/>
              <a:t>Цветок - </a:t>
            </a:r>
            <a:r>
              <a:rPr lang="ru-RU" u="sng" dirty="0" smtClean="0">
                <a:hlinkClick r:id="rId11"/>
              </a:rPr>
              <a:t>https://key0.cc/ru/26448-Вот-некоторые-виды-цветов-и-орнаментов-для-Цветы-с-прозрачным-фоном-Png</a:t>
            </a:r>
            <a:endParaRPr lang="ru-RU" u="sng" dirty="0" smtClean="0"/>
          </a:p>
          <a:p>
            <a:pPr marL="342900" indent="-342900">
              <a:buAutoNum type="arabicPeriod" startAt="9"/>
            </a:pPr>
            <a:r>
              <a:rPr lang="ru-RU" u="sng" dirty="0" smtClean="0"/>
              <a:t>Виноград - </a:t>
            </a:r>
            <a:r>
              <a:rPr lang="ru-RU" u="sng" dirty="0" smtClean="0">
                <a:hlinkClick r:id="rId12"/>
              </a:rPr>
              <a:t>http://dgdesign.ru/kartinki-na-prozrachnom-fone/980-kartinki-na-prozrachnom-fone-vinograd-5-png.html</a:t>
            </a:r>
            <a:r>
              <a:rPr lang="ru-RU" dirty="0" smtClean="0"/>
              <a:t> </a:t>
            </a:r>
          </a:p>
          <a:p>
            <a:pPr marL="342900" indent="-342900">
              <a:buAutoNum type="arabicPeriod" startAt="9"/>
            </a:pPr>
            <a:r>
              <a:rPr lang="ru-RU" dirty="0" smtClean="0"/>
              <a:t>Бабочка - </a:t>
            </a:r>
            <a:r>
              <a:rPr lang="ru-RU" u="sng" dirty="0" smtClean="0">
                <a:hlinkClick r:id="rId13"/>
              </a:rPr>
              <a:t>http://dgdesign.ru/kartinki-na-prozrachnom-fone/1255-kartinki-na-prozrachnom-fone-babochki-8.html</a:t>
            </a:r>
            <a:endParaRPr lang="ru-RU" u="sng" dirty="0" smtClean="0"/>
          </a:p>
          <a:p>
            <a:pPr marL="342900" indent="-342900">
              <a:buAutoNum type="arabicPeriod" startAt="9"/>
            </a:pPr>
            <a:r>
              <a:rPr lang="ru-RU" u="sng" dirty="0" smtClean="0"/>
              <a:t>Конфета - </a:t>
            </a:r>
            <a:r>
              <a:rPr lang="ru-RU" u="sng" dirty="0" smtClean="0">
                <a:hlinkClick r:id="rId14"/>
              </a:rPr>
              <a:t>https://3mu.ru/?p=5628</a:t>
            </a:r>
            <a:endParaRPr lang="ru-RU" u="sng" dirty="0" smtClean="0"/>
          </a:p>
          <a:p>
            <a:pPr marL="342900" indent="-342900">
              <a:buAutoNum type="arabicPeriod" startAt="9"/>
            </a:pPr>
            <a:r>
              <a:rPr lang="ru-RU" dirty="0" smtClean="0"/>
              <a:t>  Колокольчик - </a:t>
            </a:r>
            <a:r>
              <a:rPr lang="ru-RU" u="sng" dirty="0" smtClean="0">
                <a:hlinkClick r:id="rId15"/>
              </a:rPr>
              <a:t>https://ru.depositphotos.com/vector-images/школьный-колокольчик.html</a:t>
            </a:r>
            <a:r>
              <a:rPr lang="ru-RU" dirty="0" smtClean="0"/>
              <a:t> </a:t>
            </a:r>
          </a:p>
          <a:p>
            <a:pPr marL="342900" indent="-342900">
              <a:buAutoNum type="arabicPeriod"/>
            </a:pPr>
            <a:endParaRPr lang="ru-RU" dirty="0">
              <a:solidFill>
                <a:srgbClr val="1A270B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ладелец\Desktop\фон\Ф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65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Список источников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142984"/>
            <a:ext cx="821537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14. Калина - </a:t>
            </a:r>
            <a:r>
              <a:rPr lang="ru-RU" u="sng" dirty="0" smtClean="0">
                <a:hlinkClick r:id="rId3"/>
              </a:rPr>
              <a:t>https://www.pinterest.ru/pin/761600986962795531/</a:t>
            </a:r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rgbClr val="1A270B"/>
                </a:solidFill>
              </a:rPr>
              <a:t>15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rgbClr val="1A270B"/>
                </a:solidFill>
              </a:rPr>
              <a:t>Галина - </a:t>
            </a:r>
            <a:r>
              <a:rPr lang="ru-RU" u="sng" dirty="0" smtClean="0">
                <a:hlinkClick r:id="rId4"/>
              </a:rPr>
              <a:t>https://photoshop-kopona.com/ru/page,3,48575-104-png-devochki-klipart-na-prozrachnom-fone.html</a:t>
            </a:r>
            <a:endParaRPr lang="ru-RU" u="sng" dirty="0" smtClean="0"/>
          </a:p>
          <a:p>
            <a:pPr marL="342900" indent="-342900">
              <a:buAutoNum type="arabicPeriod" startAt="16"/>
            </a:pPr>
            <a:r>
              <a:rPr lang="ru-RU" dirty="0" smtClean="0">
                <a:solidFill>
                  <a:srgbClr val="1A270B"/>
                </a:solidFill>
              </a:rPr>
              <a:t>Уголки - </a:t>
            </a:r>
            <a:r>
              <a:rPr lang="ru-RU" u="sng" dirty="0" smtClean="0">
                <a:hlinkClick r:id="rId5"/>
              </a:rPr>
              <a:t>https://www.pinterest.ru/pin/507147608033483080/</a:t>
            </a:r>
            <a:endParaRPr lang="ru-RU" u="sng" dirty="0" smtClean="0"/>
          </a:p>
          <a:p>
            <a:pPr marL="342900" indent="-342900"/>
            <a:r>
              <a:rPr lang="ru-RU" dirty="0" smtClean="0">
                <a:solidFill>
                  <a:srgbClr val="1A270B"/>
                </a:solidFill>
              </a:rPr>
              <a:t>17. Укол - </a:t>
            </a:r>
            <a:r>
              <a:rPr lang="ru-RU" u="sng" dirty="0" smtClean="0">
                <a:hlinkClick r:id="rId6"/>
              </a:rPr>
              <a:t>https://avatanplus.com/detail/resource-3514302</a:t>
            </a:r>
            <a:endParaRPr lang="ru-RU" u="sng" dirty="0" smtClean="0"/>
          </a:p>
          <a:p>
            <a:pPr marL="342900" indent="-342900"/>
            <a:r>
              <a:rPr lang="ru-RU" dirty="0" smtClean="0"/>
              <a:t>18. Корка </a:t>
            </a:r>
            <a:r>
              <a:rPr lang="ru-RU" u="sng" dirty="0" smtClean="0"/>
              <a:t>- </a:t>
            </a:r>
            <a:r>
              <a:rPr lang="ru-RU" u="sng" dirty="0" smtClean="0">
                <a:hlinkClick r:id="rId7"/>
              </a:rPr>
              <a:t>https://ru.dreamstime.com/стоковые-фотографии-rf-корка-хлеба-image7043988</a:t>
            </a:r>
            <a:r>
              <a:rPr lang="ru-RU" dirty="0" smtClean="0"/>
              <a:t> </a:t>
            </a:r>
          </a:p>
          <a:p>
            <a:pPr marL="342900" indent="-342900"/>
            <a:r>
              <a:rPr lang="ru-RU" dirty="0" smtClean="0"/>
              <a:t>19.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hlinkClick r:id="rId8"/>
              </a:rPr>
              <a:t>Горка</a:t>
            </a:r>
            <a:r>
              <a:rPr lang="ru-RU" dirty="0" smtClean="0">
                <a:hlinkClick r:id="rId8"/>
              </a:rPr>
              <a:t> - </a:t>
            </a:r>
            <a:r>
              <a:rPr lang="en-US" dirty="0" smtClean="0">
                <a:hlinkClick r:id="rId8"/>
              </a:rPr>
              <a:t>https://www.danya-baby.ru/gorki-detskie-plastikovye/detskaya-gorka-plastikovaya-art-pl-s115.html</a:t>
            </a:r>
            <a:endParaRPr lang="ru-RU" dirty="0" smtClean="0"/>
          </a:p>
          <a:p>
            <a:pPr marL="342900" indent="-342900"/>
            <a:r>
              <a:rPr lang="ru-RU" dirty="0" smtClean="0"/>
              <a:t>20. Икра - </a:t>
            </a:r>
            <a:r>
              <a:rPr lang="ru-RU" u="sng" dirty="0" smtClean="0">
                <a:hlinkClick r:id="rId9"/>
              </a:rPr>
              <a:t>https://moretrade.ru/catalog/ikra/255/</a:t>
            </a:r>
            <a:r>
              <a:rPr lang="ru-RU" dirty="0" smtClean="0"/>
              <a:t> </a:t>
            </a:r>
          </a:p>
          <a:p>
            <a:pPr marL="342900" indent="-342900"/>
            <a:r>
              <a:rPr lang="ru-RU" dirty="0" smtClean="0"/>
              <a:t>21. Игра «Лото» - </a:t>
            </a:r>
            <a:r>
              <a:rPr lang="ru-RU" u="sng" dirty="0" smtClean="0">
                <a:hlinkClick r:id="rId10"/>
              </a:rPr>
              <a:t>https://skidka-nnovgorod.ru/tovar/5023580_nastolnaya-igra-loto-stellar-s-kartinkami-na-belom-fone-10106-901.html</a:t>
            </a:r>
            <a:r>
              <a:rPr lang="ru-RU" dirty="0" smtClean="0"/>
              <a:t> </a:t>
            </a:r>
          </a:p>
          <a:p>
            <a:pPr marL="342900" indent="-342900"/>
            <a:r>
              <a:rPr lang="ru-RU" dirty="0" smtClean="0"/>
              <a:t>22. Кости - </a:t>
            </a:r>
            <a:r>
              <a:rPr lang="ru-RU" u="sng" dirty="0" smtClean="0">
                <a:hlinkClick r:id="rId11"/>
              </a:rPr>
              <a:t>https://www.meme-arsenal.com/create/template/2564551</a:t>
            </a:r>
            <a:endParaRPr lang="ru-RU" u="sng" dirty="0" smtClean="0"/>
          </a:p>
          <a:p>
            <a:pPr marL="342900" indent="-342900"/>
            <a:r>
              <a:rPr lang="ru-RU" dirty="0" smtClean="0"/>
              <a:t>23. Гости - </a:t>
            </a:r>
            <a:r>
              <a:rPr lang="ru-RU" u="sng" dirty="0" smtClean="0">
                <a:hlinkClick r:id="rId12"/>
              </a:rPr>
              <a:t>https://ru.dreamstime.com/стоковые-фото-желанные-гости-партии-малышей-image27929403</a:t>
            </a:r>
            <a:endParaRPr lang="ru-RU" u="sng" dirty="0" smtClean="0"/>
          </a:p>
          <a:p>
            <a:pPr marL="342900" indent="-342900"/>
            <a:r>
              <a:rPr lang="ru-RU" dirty="0" smtClean="0"/>
              <a:t>24. Утенок - </a:t>
            </a:r>
            <a:r>
              <a:rPr lang="ru-RU" u="sng" dirty="0" smtClean="0">
                <a:hlinkClick r:id="rId13"/>
              </a:rPr>
              <a:t>https://ramki-photoshop.ru/pticy-png.html</a:t>
            </a:r>
            <a:r>
              <a:rPr lang="ru-RU" dirty="0" smtClean="0"/>
              <a:t> </a:t>
            </a:r>
          </a:p>
          <a:p>
            <a:pPr marL="342900" indent="-342900"/>
            <a:r>
              <a:rPr lang="ru-RU" dirty="0" smtClean="0"/>
              <a:t>25. Цыпленок - </a:t>
            </a:r>
            <a:r>
              <a:rPr lang="ru-RU" u="sng" dirty="0" smtClean="0">
                <a:hlinkClick r:id="rId14"/>
              </a:rPr>
              <a:t>https://allday1.com/index.php?newsid=534789</a:t>
            </a:r>
            <a:r>
              <a:rPr lang="ru-RU" dirty="0" smtClean="0"/>
              <a:t> </a:t>
            </a:r>
          </a:p>
          <a:p>
            <a:pPr marL="342900" indent="-342900"/>
            <a:r>
              <a:rPr lang="ru-RU" dirty="0" smtClean="0"/>
              <a:t>26. Индюшонок - </a:t>
            </a:r>
            <a:r>
              <a:rPr lang="ru-RU" u="sng" dirty="0" smtClean="0">
                <a:hlinkClick r:id="rId15"/>
              </a:rPr>
              <a:t>https://ru.depositphotos.com/stock-photos/индюшонок.html</a:t>
            </a:r>
            <a:r>
              <a:rPr lang="ru-RU" dirty="0" smtClean="0"/>
              <a:t> </a:t>
            </a:r>
          </a:p>
          <a:p>
            <a:pPr marL="342900" indent="-342900"/>
            <a:r>
              <a:rPr lang="ru-RU" dirty="0" smtClean="0"/>
              <a:t>27. Индейка - </a:t>
            </a:r>
            <a:r>
              <a:rPr lang="ru-RU" u="sng" dirty="0" smtClean="0">
                <a:hlinkClick r:id="rId16"/>
              </a:rPr>
              <a:t>https://imgpng.ru/download/58557</a:t>
            </a:r>
            <a:r>
              <a:rPr lang="ru-RU" u="sng" dirty="0" smtClean="0"/>
              <a:t>, </a:t>
            </a:r>
            <a:r>
              <a:rPr lang="ru-RU" u="sng" dirty="0" smtClean="0">
                <a:hlinkClick r:id="rId17"/>
              </a:rPr>
              <a:t>https://clipart-best.com/ru/animals/turkey/15</a:t>
            </a:r>
            <a:r>
              <a:rPr lang="ru-RU" dirty="0" smtClean="0"/>
              <a:t>  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>
              <a:solidFill>
                <a:srgbClr val="1A270B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Владелец\Desktop\фон\Ф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65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772400" cy="64294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Список источников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928670"/>
            <a:ext cx="8215370" cy="5429288"/>
          </a:xfrm>
        </p:spPr>
        <p:txBody>
          <a:bodyPr>
            <a:normAutofit fontScale="92500" lnSpcReduction="10000"/>
          </a:bodyPr>
          <a:lstStyle/>
          <a:p>
            <a:pPr marL="342900" indent="-342900" algn="l"/>
            <a:r>
              <a:rPr lang="ru-RU" sz="1800" dirty="0" smtClean="0">
                <a:solidFill>
                  <a:schemeClr val="tx1"/>
                </a:solidFill>
              </a:rPr>
              <a:t>28. Гусенок </a:t>
            </a:r>
            <a:r>
              <a:rPr lang="ru-RU" sz="1800" dirty="0" smtClean="0"/>
              <a:t>- </a:t>
            </a:r>
            <a:r>
              <a:rPr lang="ru-RU" sz="1800" u="sng" dirty="0" smtClean="0">
                <a:hlinkClick r:id="rId3"/>
              </a:rPr>
              <a:t>http://f97882t0.beget.tech/tag/gusenok-na-prozrachnom-fone/</a:t>
            </a:r>
            <a:endParaRPr lang="ru-RU" sz="1800" u="sng" dirty="0" smtClean="0">
              <a:hlinkClick r:id="rId4"/>
            </a:endParaRPr>
          </a:p>
          <a:p>
            <a:pPr marL="342900" indent="-342900" algn="l"/>
            <a:r>
              <a:rPr lang="ru-RU" sz="1800" u="sng" dirty="0" smtClean="0">
                <a:hlinkClick r:id="rId4"/>
              </a:rPr>
              <a:t>https://www.google.ru/search?q=картинки+на+прозрачном+фоне+гусенок&amp;tbm=isch&amp;ved=2ahUKEwir-OSiqKT1AhWGxyoKHVHuBs0Q2-cCegQIABAA&amp;oq=картинки+на+прозрачном+фоне+гусенок&amp;gs_lcp=CgNpbWcQAzoHCCMQ7wMQJ1C-FliZJ2ChNGgAcAB4AIABzgGIAYYIkgEFMC43LjGYAQCgAQGqAQtnd3Mtd2l6LWltZ8ABAQ&amp;sclient=img&amp;ei=RaXaYevBJIaPqwHR3JvoDA&amp;bih=496&amp;biw=1181&amp;hl=ru#imgrc=J_Fhhg_VGopSKM</a:t>
            </a:r>
            <a:endParaRPr lang="ru-RU" sz="1800" u="sng" dirty="0" smtClean="0"/>
          </a:p>
          <a:p>
            <a:pPr marL="342900" indent="-342900" algn="l"/>
            <a:r>
              <a:rPr lang="ru-RU" sz="1800" dirty="0" smtClean="0">
                <a:solidFill>
                  <a:schemeClr val="tx1"/>
                </a:solidFill>
              </a:rPr>
              <a:t>29. Гусыня </a:t>
            </a:r>
            <a:r>
              <a:rPr lang="ru-RU" sz="1800" dirty="0" smtClean="0">
                <a:solidFill>
                  <a:srgbClr val="1A270B"/>
                </a:solidFill>
              </a:rPr>
              <a:t>- </a:t>
            </a:r>
            <a:r>
              <a:rPr lang="ru-RU" sz="1800" u="sng" dirty="0" smtClean="0">
                <a:hlinkClick r:id="rId5"/>
              </a:rPr>
              <a:t>file:///C:/Users/Владелец/Desktop/К-Г/гусыня!.htm</a:t>
            </a:r>
            <a:r>
              <a:rPr lang="ru-RU" sz="1800" dirty="0" smtClean="0"/>
              <a:t> </a:t>
            </a:r>
          </a:p>
          <a:p>
            <a:pPr marL="342900" indent="-342900" algn="l"/>
            <a:r>
              <a:rPr lang="ru-RU" sz="1800" dirty="0" smtClean="0">
                <a:solidFill>
                  <a:schemeClr val="tx1"/>
                </a:solidFill>
              </a:rPr>
              <a:t>30. Гусята </a:t>
            </a:r>
            <a:r>
              <a:rPr lang="ru-RU" sz="1800" dirty="0" smtClean="0">
                <a:solidFill>
                  <a:srgbClr val="1A270B"/>
                </a:solidFill>
              </a:rPr>
              <a:t>- </a:t>
            </a:r>
            <a:r>
              <a:rPr lang="ru-RU" sz="1800" u="sng" dirty="0" smtClean="0">
                <a:hlinkClick r:id="rId6"/>
              </a:rPr>
              <a:t>https://ru.depositphotos.com/stock-photos/маленький-гусят.html</a:t>
            </a:r>
            <a:r>
              <a:rPr lang="ru-RU" sz="1800" dirty="0" smtClean="0"/>
              <a:t> </a:t>
            </a:r>
          </a:p>
          <a:p>
            <a:pPr marL="342900" indent="-342900" algn="l"/>
            <a:r>
              <a:rPr lang="ru-RU" sz="1800" dirty="0" smtClean="0">
                <a:solidFill>
                  <a:schemeClr val="tx1"/>
                </a:solidFill>
              </a:rPr>
              <a:t>31. Петух </a:t>
            </a:r>
            <a:r>
              <a:rPr lang="ru-RU" sz="1800" dirty="0" smtClean="0">
                <a:solidFill>
                  <a:srgbClr val="1A270B"/>
                </a:solidFill>
              </a:rPr>
              <a:t>- </a:t>
            </a:r>
            <a:r>
              <a:rPr lang="ru-RU" sz="1800" u="sng" dirty="0" smtClean="0">
                <a:hlinkClick r:id="rId7"/>
              </a:rPr>
              <a:t>https://imgpng.ru/download/19921</a:t>
            </a:r>
            <a:endParaRPr lang="ru-RU" sz="1800" u="sng" dirty="0" smtClean="0"/>
          </a:p>
          <a:p>
            <a:pPr marL="342900" indent="-342900" algn="l">
              <a:buAutoNum type="arabicPeriod" startAt="32"/>
            </a:pPr>
            <a:r>
              <a:rPr lang="ru-RU" sz="1800" dirty="0" smtClean="0">
                <a:solidFill>
                  <a:schemeClr val="tx1"/>
                </a:solidFill>
              </a:rPr>
              <a:t>Цыплята</a:t>
            </a:r>
            <a:r>
              <a:rPr lang="ru-RU" sz="1800" dirty="0" smtClean="0">
                <a:solidFill>
                  <a:srgbClr val="1A270B"/>
                </a:solidFill>
              </a:rPr>
              <a:t> - </a:t>
            </a:r>
            <a:r>
              <a:rPr lang="ru-RU" sz="1800" u="sng" dirty="0" smtClean="0">
                <a:hlinkClick r:id="rId8"/>
              </a:rPr>
              <a:t>https://0lik.ru/cliparts/clipartrastr/295243-cyplyata-na-prozrachnom-fone.html</a:t>
            </a:r>
            <a:endParaRPr lang="ru-RU" sz="1800" u="sng" dirty="0" smtClean="0"/>
          </a:p>
          <a:p>
            <a:pPr marL="342900" indent="-342900" algn="l"/>
            <a:r>
              <a:rPr lang="ru-RU" sz="1800" dirty="0" smtClean="0">
                <a:solidFill>
                  <a:schemeClr val="tx1"/>
                </a:solidFill>
              </a:rPr>
              <a:t>33. Утка </a:t>
            </a:r>
            <a:r>
              <a:rPr lang="ru-RU" sz="1800" dirty="0" smtClean="0">
                <a:solidFill>
                  <a:srgbClr val="1A270B"/>
                </a:solidFill>
              </a:rPr>
              <a:t>- </a:t>
            </a:r>
            <a:r>
              <a:rPr lang="ru-RU" sz="1800" u="sng" dirty="0" smtClean="0">
                <a:hlinkClick r:id="rId9"/>
              </a:rPr>
              <a:t>http://kira-scrap.ru/dir/jivotnie/domashnie_pticy/388</a:t>
            </a:r>
            <a:endParaRPr lang="ru-RU" sz="1800" u="sng" dirty="0" smtClean="0"/>
          </a:p>
          <a:p>
            <a:pPr marL="342900" indent="-342900" algn="l"/>
            <a:r>
              <a:rPr lang="ru-RU" sz="1800" dirty="0" smtClean="0">
                <a:solidFill>
                  <a:schemeClr val="tx1"/>
                </a:solidFill>
              </a:rPr>
              <a:t>34. Утята </a:t>
            </a:r>
            <a:r>
              <a:rPr lang="ru-RU" sz="1800" dirty="0" smtClean="0">
                <a:solidFill>
                  <a:srgbClr val="1A270B"/>
                </a:solidFill>
              </a:rPr>
              <a:t>- </a:t>
            </a:r>
            <a:r>
              <a:rPr lang="ru-RU" sz="1800" u="sng" dirty="0" smtClean="0">
                <a:hlinkClick r:id="rId10"/>
              </a:rPr>
              <a:t>http://kira-scrap.ru/dir/jivotnie/domashnie_pticy/utjata/388-1-0-4067</a:t>
            </a:r>
            <a:r>
              <a:rPr lang="ru-RU" sz="1800" dirty="0" smtClean="0"/>
              <a:t> </a:t>
            </a:r>
          </a:p>
          <a:p>
            <a:pPr marL="342900" indent="-342900" algn="l"/>
            <a:r>
              <a:rPr lang="ru-RU" sz="1800" dirty="0" smtClean="0">
                <a:solidFill>
                  <a:schemeClr val="tx1"/>
                </a:solidFill>
              </a:rPr>
              <a:t>34. Индюшата </a:t>
            </a:r>
            <a:r>
              <a:rPr lang="ru-RU" sz="1800" dirty="0" smtClean="0">
                <a:solidFill>
                  <a:srgbClr val="1A270B"/>
                </a:solidFill>
              </a:rPr>
              <a:t>- </a:t>
            </a:r>
            <a:r>
              <a:rPr lang="ru-RU" sz="1800" u="sng" dirty="0" smtClean="0">
                <a:hlinkClick r:id="rId11"/>
              </a:rPr>
              <a:t>https://nsau.edu.ru/news/14181.html</a:t>
            </a:r>
            <a:r>
              <a:rPr lang="ru-RU" sz="1800" dirty="0" smtClean="0"/>
              <a:t> </a:t>
            </a:r>
          </a:p>
          <a:p>
            <a:pPr marL="342900" indent="-342900" algn="l"/>
            <a:r>
              <a:rPr lang="ru-RU" sz="1800" dirty="0" smtClean="0">
                <a:solidFill>
                  <a:schemeClr val="tx1"/>
                </a:solidFill>
              </a:rPr>
              <a:t>35. Смайлик </a:t>
            </a:r>
            <a:r>
              <a:rPr lang="ru-RU" sz="1800" dirty="0" smtClean="0">
                <a:solidFill>
                  <a:srgbClr val="1A270B"/>
                </a:solidFill>
              </a:rPr>
              <a:t>- </a:t>
            </a:r>
            <a:r>
              <a:rPr lang="ru-RU" sz="1800" u="sng" dirty="0" smtClean="0">
                <a:hlinkClick r:id="rId12"/>
              </a:rPr>
              <a:t>https://www.pinterest.ru/pin/678495500083862241/</a:t>
            </a:r>
            <a:endParaRPr lang="ru-RU" sz="1800" u="sng" dirty="0" smtClean="0"/>
          </a:p>
          <a:p>
            <a:pPr marL="342900" indent="-342900" algn="l">
              <a:buAutoNum type="arabicPeriod" startAt="36"/>
            </a:pPr>
            <a:r>
              <a:rPr lang="ru-RU" sz="1800" dirty="0" smtClean="0">
                <a:solidFill>
                  <a:schemeClr val="tx1"/>
                </a:solidFill>
              </a:rPr>
              <a:t>Видео – автор неизвестен</a:t>
            </a:r>
          </a:p>
          <a:p>
            <a:pPr marL="342900" indent="-342900" algn="l"/>
            <a:r>
              <a:rPr lang="ru-RU" sz="1800" dirty="0" smtClean="0">
                <a:solidFill>
                  <a:schemeClr val="tx1"/>
                </a:solidFill>
              </a:rPr>
              <a:t>37. Утки - </a:t>
            </a:r>
            <a:r>
              <a:rPr lang="en-US" sz="1800" dirty="0" smtClean="0">
                <a:solidFill>
                  <a:schemeClr val="tx1"/>
                </a:solidFill>
                <a:hlinkClick r:id="rId13"/>
              </a:rPr>
              <a:t>https://png-images.ru/utki/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ладелец\Desktop\фон\Ф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65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51435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Послушай внимательно и назови звук, который слышится чаще других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Гусь громко гогочет.</a:t>
            </a: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5286388"/>
            <a:ext cx="6215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4857760"/>
            <a:ext cx="1681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Звук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Г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]</a:t>
            </a: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ладелец\Desktop\фон\Ф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65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328614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Послушай внимательно и назови первый звук во всех словах: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Курица Ксюша кудахчет.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4929198"/>
            <a:ext cx="1742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Звук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]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Владелец\Desktop\фон\Ф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65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3116"/>
            <a:ext cx="8429684" cy="43577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Звук</a:t>
            </a:r>
            <a:r>
              <a:rPr lang="en-US" sz="3600" b="1" dirty="0" smtClean="0">
                <a:solidFill>
                  <a:srgbClr val="FF0000"/>
                </a:solidFill>
              </a:rPr>
              <a:t> [</a:t>
            </a:r>
            <a:r>
              <a:rPr lang="ru-RU" sz="3600" b="1" dirty="0" smtClean="0">
                <a:solidFill>
                  <a:srgbClr val="FF0000"/>
                </a:solidFill>
              </a:rPr>
              <a:t>Г</a:t>
            </a:r>
            <a:r>
              <a:rPr lang="en-US" sz="3600" b="1" dirty="0" smtClean="0">
                <a:solidFill>
                  <a:srgbClr val="FF0000"/>
                </a:solidFill>
              </a:rPr>
              <a:t>]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 - согласный, твердый, звонкий. Обозначаем  </a:t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143380"/>
            <a:ext cx="7572428" cy="207170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Звук</a:t>
            </a:r>
            <a:r>
              <a:rPr lang="en-US" b="1" dirty="0" smtClean="0">
                <a:solidFill>
                  <a:srgbClr val="FF0000"/>
                </a:solidFill>
              </a:rPr>
              <a:t> [</a:t>
            </a:r>
            <a:r>
              <a:rPr lang="ru-RU" b="1" dirty="0" smtClean="0">
                <a:solidFill>
                  <a:srgbClr val="FF0000"/>
                </a:solidFill>
              </a:rPr>
              <a:t>К</a:t>
            </a:r>
            <a:r>
              <a:rPr lang="en-US" b="1" dirty="0" smtClean="0">
                <a:solidFill>
                  <a:srgbClr val="FF0000"/>
                </a:solidFill>
              </a:rPr>
              <a:t>]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согласный, твердый, глухой. Обозначаем    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714876" y="5572140"/>
            <a:ext cx="884616" cy="785818"/>
            <a:chOff x="6886152" y="3300191"/>
            <a:chExt cx="884616" cy="78581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886152" y="3300191"/>
              <a:ext cx="884616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C:\Users\Владелец\Desktop\depositphotos_36566421-stock-illustration-golden-bell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72330" y="3429000"/>
              <a:ext cx="500066" cy="500066"/>
            </a:xfrm>
            <a:prstGeom prst="rect">
              <a:avLst/>
            </a:prstGeom>
            <a:noFill/>
          </p:spPr>
        </p:pic>
      </p:grpSp>
      <p:sp>
        <p:nvSpPr>
          <p:cNvPr id="7" name="Прямоугольник 6"/>
          <p:cNvSpPr/>
          <p:nvPr/>
        </p:nvSpPr>
        <p:spPr>
          <a:xfrm>
            <a:off x="2571736" y="5572140"/>
            <a:ext cx="88461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74638"/>
            <a:ext cx="8229600" cy="1797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Дай характеристику звукам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Г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]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]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  <a:p>
            <a:pPr lvl="0" algn="ctr">
              <a:spcBef>
                <a:spcPct val="0"/>
              </a:spcBef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Чем похожи звуки? А чем они отличаются?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-0.08603 L 0.18021 -0.32747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25 0.02937 L 0.41459 -0.096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Владелец\Desktop\фон\Ф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65100"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2428868"/>
            <a:ext cx="5072098" cy="39290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Красные лапки,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Щиплет за пятки,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Беги без оглядки.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Кто это?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Как кричат гуси?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14612" y="0"/>
            <a:ext cx="3357586" cy="1143000"/>
          </a:xfrm>
          <a:prstGeom prst="rect">
            <a:avLst/>
          </a:prstGeom>
          <a:noFill/>
          <a:ln>
            <a:solidFill>
              <a:srgbClr val="1A270B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dirty="0" smtClean="0"/>
              <a:t> 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ЗАГАДКА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 rot="21132852">
            <a:off x="2974754" y="1241462"/>
            <a:ext cx="36260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–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–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Владелец\Desktop\duck_PNG50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57364"/>
            <a:ext cx="2509818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Владелец\Desktop\фон\Ф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65100"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857364"/>
            <a:ext cx="7429552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Крик гусей называется … </a:t>
            </a:r>
            <a:r>
              <a:rPr lang="ru-RU" sz="4000" b="1" dirty="0" smtClean="0">
                <a:solidFill>
                  <a:srgbClr val="C00000"/>
                </a:solidFill>
              </a:rPr>
              <a:t>ГОГОТ.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Когда гуси кричат, они что делают? (</a:t>
            </a:r>
            <a:r>
              <a:rPr lang="ru-RU" sz="4000" b="1" dirty="0" smtClean="0">
                <a:solidFill>
                  <a:srgbClr val="C00000"/>
                </a:solidFill>
              </a:rPr>
              <a:t>гогочут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). 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Прикрой глаза и послушай гогот гусей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74638"/>
            <a:ext cx="8001056" cy="1368412"/>
          </a:xfrm>
          <a:prstGeom prst="rect">
            <a:avLst/>
          </a:prstGeom>
          <a:noFill/>
          <a:ln>
            <a:solidFill>
              <a:srgbClr val="1A270B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ГОГОТ ГУСЕЙ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гуси гогочу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31673" y="537321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Владелец\Desktop\фон\Ф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65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3328982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ЗАГАДКА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2786058"/>
            <a:ext cx="5715008" cy="3786214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Квохчет,</a:t>
            </a:r>
            <a:r>
              <a:rPr lang="ru-RU" sz="39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клохчет,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Детей созывает,</a:t>
            </a:r>
          </a:p>
          <a:p>
            <a:pPr algn="ctr"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Всех под крыло</a:t>
            </a:r>
          </a:p>
          <a:p>
            <a:pPr algn="ctr"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собирает. Кто это?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Как куры кричат? </a:t>
            </a:r>
          </a:p>
          <a:p>
            <a:pPr>
              <a:lnSpc>
                <a:spcPct val="120000"/>
              </a:lnSpc>
              <a:buNone/>
            </a:pPr>
            <a:endParaRPr lang="ru-RU" sz="3600" b="1" dirty="0" smtClean="0">
              <a:solidFill>
                <a:schemeClr val="bg1"/>
              </a:solidFill>
            </a:endParaRPr>
          </a:p>
          <a:p>
            <a:pPr lvl="5"/>
            <a:endParaRPr lang="ru-RU" dirty="0"/>
          </a:p>
        </p:txBody>
      </p:sp>
      <p:pic>
        <p:nvPicPr>
          <p:cNvPr id="6" name="Picture 2" descr="C:\Users\Владелец\Desktop\Звукарик\куриц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571613"/>
            <a:ext cx="3357586" cy="4180169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 rot="20872699">
            <a:off x="3549394" y="941625"/>
            <a:ext cx="430380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</a:t>
            </a:r>
            <a:r>
              <a:rPr lang="ru-RU" sz="5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 –</a:t>
            </a:r>
            <a:r>
              <a:rPr lang="en-US" sz="5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</a:t>
            </a:r>
            <a:r>
              <a:rPr lang="ru-RU" sz="5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 – </a:t>
            </a:r>
            <a:r>
              <a:rPr lang="ru-RU" sz="54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</a:t>
            </a:r>
            <a:r>
              <a:rPr lang="ru-RU" sz="5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Владелец\Desktop\фон\Ф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65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357166"/>
            <a:ext cx="4572032" cy="10001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КУДАХТАНЬЕ КУР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00174"/>
            <a:ext cx="7715304" cy="4214842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9800" dirty="0" smtClean="0">
                <a:solidFill>
                  <a:schemeClr val="accent3">
                    <a:lumMod val="75000"/>
                  </a:schemeClr>
                </a:solidFill>
              </a:rPr>
              <a:t>Крик кур называется… </a:t>
            </a:r>
            <a:r>
              <a:rPr lang="ru-RU" sz="9800" b="1" dirty="0" smtClean="0">
                <a:solidFill>
                  <a:srgbClr val="C00000"/>
                </a:solidFill>
              </a:rPr>
              <a:t>КУДАХТАНЬЕ</a:t>
            </a:r>
            <a:r>
              <a:rPr lang="ru-RU" sz="9800" dirty="0" smtClean="0">
                <a:solidFill>
                  <a:schemeClr val="accent3">
                    <a:lumMod val="75000"/>
                  </a:schemeClr>
                </a:solidFill>
              </a:rPr>
              <a:t>. Когда куры кричат, они что делают? </a:t>
            </a:r>
            <a:r>
              <a:rPr lang="ru-RU" sz="9800" b="1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ru-RU" sz="9800" b="1" dirty="0" smtClean="0">
                <a:solidFill>
                  <a:srgbClr val="C00000"/>
                </a:solidFill>
              </a:rPr>
              <a:t>Кудахчут</a:t>
            </a:r>
            <a:r>
              <a:rPr lang="ru-RU" sz="9800" b="1" dirty="0" smtClean="0">
                <a:solidFill>
                  <a:schemeClr val="accent3">
                    <a:lumMod val="75000"/>
                  </a:schemeClr>
                </a:solidFill>
              </a:rPr>
              <a:t>).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9800" dirty="0" smtClean="0">
                <a:solidFill>
                  <a:schemeClr val="accent3">
                    <a:lumMod val="75000"/>
                  </a:schemeClr>
                </a:solidFill>
              </a:rPr>
              <a:t>Прикрой глаза и послушай кудахтанье кур</a:t>
            </a:r>
          </a:p>
          <a:p>
            <a:pPr>
              <a:lnSpc>
                <a:spcPct val="120000"/>
              </a:lnSpc>
              <a:buNone/>
            </a:pPr>
            <a:endParaRPr lang="ru-RU" sz="3600" b="1" dirty="0" smtClean="0">
              <a:solidFill>
                <a:schemeClr val="bg1"/>
              </a:solidFill>
            </a:endParaRPr>
          </a:p>
          <a:p>
            <a:pPr lvl="5"/>
            <a:endParaRPr lang="ru-RU" dirty="0"/>
          </a:p>
        </p:txBody>
      </p:sp>
      <p:pic>
        <p:nvPicPr>
          <p:cNvPr id="4" name="курица кудахче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01317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2909</TotalTime>
  <Words>673</Words>
  <Application>Microsoft Office PowerPoint</Application>
  <PresentationFormat>Экран (4:3)</PresentationFormat>
  <Paragraphs>133</Paragraphs>
  <Slides>25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МБДОУ детский сад «Малыш»</vt:lpstr>
      <vt:lpstr>Цель. Задачи</vt:lpstr>
      <vt:lpstr>Послушай внимательно и назови звук, который слышится чаще других   Гусь громко гогочет.  </vt:lpstr>
      <vt:lpstr>Послушай внимательно и назови первый звук во всех словах:   Курица Ксюша кудахчет.</vt:lpstr>
      <vt:lpstr> Звук [Г] - согласный, твердый, звонкий. Обозначаем        </vt:lpstr>
      <vt:lpstr>  ЗАГАДКА</vt:lpstr>
      <vt:lpstr>ГОГОТ ГУСЕЙ</vt:lpstr>
      <vt:lpstr>ЗАГАДКА</vt:lpstr>
      <vt:lpstr>КУДАХТАНЬЕ КУР</vt:lpstr>
      <vt:lpstr>Подарим гусю Гоге подарки</vt:lpstr>
      <vt:lpstr>Подарим курице Ксюше подарки</vt:lpstr>
      <vt:lpstr>Подбери к слову ГУСЬ схему</vt:lpstr>
      <vt:lpstr>Чем отличаются слова?</vt:lpstr>
      <vt:lpstr>Замени [Г] на [К] и [К] на [Г] в словах. Подбери картинки </vt:lpstr>
      <vt:lpstr>«Четвертый лишний». Докажи свой ответ</vt:lpstr>
      <vt:lpstr>«Четвертый лишний». Докажи свой ответ</vt:lpstr>
      <vt:lpstr>Назови птичью семью</vt:lpstr>
      <vt:lpstr>Назови птичью семью</vt:lpstr>
      <vt:lpstr>Назови птичью семью</vt:lpstr>
      <vt:lpstr>Назови птичью семью</vt:lpstr>
      <vt:lpstr>МОЛОДЕЦ!</vt:lpstr>
      <vt:lpstr>Видео «Птичий двор»</vt:lpstr>
      <vt:lpstr>Список источников</vt:lpstr>
      <vt:lpstr>Список источников</vt:lpstr>
      <vt:lpstr>Список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Windows User</cp:lastModifiedBy>
  <cp:revision>301</cp:revision>
  <dcterms:created xsi:type="dcterms:W3CDTF">2021-12-07T16:41:48Z</dcterms:created>
  <dcterms:modified xsi:type="dcterms:W3CDTF">2022-01-12T04:45:37Z</dcterms:modified>
</cp:coreProperties>
</file>