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3" r:id="rId15"/>
    <p:sldId id="269" r:id="rId16"/>
    <p:sldId id="268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224" y="-6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B7B1B-E536-42E9-979E-64AB0E07188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0BAF-EC71-4662-BC00-85B04B27C44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B7B1B-E536-42E9-979E-64AB0E07188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0BAF-EC71-4662-BC00-85B04B27C4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B7B1B-E536-42E9-979E-64AB0E07188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0BAF-EC71-4662-BC00-85B04B27C4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B7B1B-E536-42E9-979E-64AB0E07188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0BAF-EC71-4662-BC00-85B04B27C4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B7B1B-E536-42E9-979E-64AB0E07188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AF40BAF-EC71-4662-BC00-85B04B27C44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B7B1B-E536-42E9-979E-64AB0E07188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0BAF-EC71-4662-BC00-85B04B27C4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B7B1B-E536-42E9-979E-64AB0E07188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0BAF-EC71-4662-BC00-85B04B27C4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B7B1B-E536-42E9-979E-64AB0E07188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0BAF-EC71-4662-BC00-85B04B27C4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B7B1B-E536-42E9-979E-64AB0E07188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0BAF-EC71-4662-BC00-85B04B27C4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B7B1B-E536-42E9-979E-64AB0E07188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0BAF-EC71-4662-BC00-85B04B27C4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B7B1B-E536-42E9-979E-64AB0E07188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0BAF-EC71-4662-BC00-85B04B27C4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A4B7B1B-E536-42E9-979E-64AB0E07188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AF40BAF-EC71-4662-BC00-85B04B27C44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420888"/>
            <a:ext cx="8568952" cy="1828800"/>
          </a:xfrm>
        </p:spPr>
        <p:txBody>
          <a:bodyPr>
            <a:noAutofit/>
          </a:bodyPr>
          <a:lstStyle/>
          <a:p>
            <a:r>
              <a:rPr lang="ru-RU" sz="6000" dirty="0"/>
              <a:t>ФРАНЦУЗСКАЯ ЛИТЕРАТУРА</a:t>
            </a:r>
            <a:br>
              <a:rPr lang="ru-RU" sz="6000" dirty="0"/>
            </a:br>
            <a:r>
              <a:rPr lang="ru-RU" sz="6000" dirty="0"/>
              <a:t>1944-2020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1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«Варварские свадьбы</a:t>
            </a:r>
            <a:r>
              <a:rPr lang="ru-RU" dirty="0" smtClean="0"/>
              <a:t>» Ян </a:t>
            </a:r>
            <a:r>
              <a:rPr lang="ru-RU" dirty="0" err="1" smtClean="0"/>
              <a:t>Кеффелек</a:t>
            </a:r>
            <a:r>
              <a:rPr lang="ru-RU" dirty="0" smtClean="0"/>
              <a:t>, 1984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1771095"/>
            <a:ext cx="48062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Психологический роман, рассказывающий о страшной судьбе мальчика по имени Людовик, не знавшего никогда отца и отверженного своей матерью. С невероятным эмоциональным накалом и талантливостью писатель проникает в душу героя и показывает, как варварские предрассудки, царящие в провинциальной среде, приводят к трагедии.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9849"/>
            <a:ext cx="3254896" cy="491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00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/>
              <a:t>«Дни </a:t>
            </a:r>
            <a:r>
              <a:rPr lang="ru-RU" sz="3700" dirty="0" smtClean="0"/>
              <a:t>гнева» </a:t>
            </a:r>
            <a:r>
              <a:rPr lang="ru-RU" sz="3700" dirty="0" err="1" smtClean="0"/>
              <a:t>Сильви</a:t>
            </a:r>
            <a:r>
              <a:rPr lang="ru-RU" sz="3700" dirty="0" smtClean="0"/>
              <a:t> </a:t>
            </a:r>
            <a:r>
              <a:rPr lang="ru-RU" sz="3700" dirty="0" err="1" smtClean="0"/>
              <a:t>Жермен</a:t>
            </a:r>
            <a:r>
              <a:rPr lang="ru-RU" sz="3700" dirty="0" smtClean="0"/>
              <a:t>, </a:t>
            </a:r>
            <a:r>
              <a:rPr lang="ru-RU" sz="3700" dirty="0"/>
              <a:t>1989</a:t>
            </a:r>
            <a:endParaRPr lang="ru-RU" sz="37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191683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«Дни гнева» — это книга полная дурманящих запахов и зловещих тайн, на страницах которой царит безумие. Но, с другой стороны, это пронзительно-нежный роман о любви и смерти. </a:t>
            </a:r>
            <a:r>
              <a:rPr lang="ru-RU" sz="2400" dirty="0" err="1" smtClean="0"/>
              <a:t>Сильви</a:t>
            </a:r>
            <a:r>
              <a:rPr lang="ru-RU" sz="2400" dirty="0" smtClean="0"/>
              <a:t> </a:t>
            </a:r>
            <a:r>
              <a:rPr lang="ru-RU" sz="2400" dirty="0" err="1" smtClean="0"/>
              <a:t>Жермен</a:t>
            </a:r>
            <a:r>
              <a:rPr lang="ru-RU" sz="2400" dirty="0" smtClean="0"/>
              <a:t> умеет сплетать, казалось бы, несочетаемые сюжетные нити в совершенное полотно, гобелен, в эпическом пейзаже которого кипят низкие страсти.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1"/>
          <a:stretch/>
        </p:blipFill>
        <p:spPr bwMode="auto">
          <a:xfrm>
            <a:off x="323528" y="1340768"/>
            <a:ext cx="3240360" cy="541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77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«Американская оккупация</a:t>
            </a:r>
            <a:r>
              <a:rPr lang="ru-RU" dirty="0" smtClean="0"/>
              <a:t>» Паскаль </a:t>
            </a:r>
            <a:r>
              <a:rPr lang="ru-RU" dirty="0" err="1" smtClean="0"/>
              <a:t>Киньяр</a:t>
            </a:r>
            <a:r>
              <a:rPr lang="ru-RU" dirty="0" smtClean="0"/>
              <a:t>, 1994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772816"/>
            <a:ext cx="471601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Coca-Cola</a:t>
            </a:r>
            <a:r>
              <a:rPr lang="ru-RU" sz="2000" dirty="0" smtClean="0"/>
              <a:t>, джинсы </a:t>
            </a:r>
            <a:r>
              <a:rPr lang="ru-RU" sz="2000" dirty="0" err="1" smtClean="0"/>
              <a:t>Levi's</a:t>
            </a:r>
            <a:r>
              <a:rPr lang="ru-RU" sz="2000" dirty="0" smtClean="0"/>
              <a:t>, журналы </a:t>
            </a:r>
            <a:r>
              <a:rPr lang="ru-RU" sz="2000" dirty="0" err="1" smtClean="0"/>
              <a:t>Life</a:t>
            </a:r>
            <a:r>
              <a:rPr lang="ru-RU" sz="2000" dirty="0" smtClean="0"/>
              <a:t>, а еще молодость и джаз, джаз... Тихий городок на Луаре еще не успел отдохнуть от немцев, как пришли американцы. В середине XX века во Франции появились базы НАТО, и эта оккупация оказалась серьезным испытанием для двух юных сердец. Смогут ли они удержать друг друга в потоке блестящих оберток и заокеанских ритмов?</a:t>
            </a:r>
          </a:p>
          <a:p>
            <a:r>
              <a:rPr lang="ru-RU" sz="2000" dirty="0" smtClean="0"/>
              <a:t>Паскаль </a:t>
            </a:r>
            <a:r>
              <a:rPr lang="ru-RU" sz="2000" dirty="0" err="1" smtClean="0"/>
              <a:t>Киньяр</a:t>
            </a:r>
            <a:r>
              <a:rPr lang="ru-RU" sz="2000" dirty="0" smtClean="0"/>
              <a:t>, один из крупнейших французских писателей современности, лауреат Гонкуровской премии, создал пронзительную и поэтичную историю о силе и хрупкости любви.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8" t="7881" r="20027" b="7200"/>
          <a:stretch/>
        </p:blipFill>
        <p:spPr bwMode="auto">
          <a:xfrm>
            <a:off x="323528" y="1608645"/>
            <a:ext cx="3528392" cy="513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1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/>
              <a:t>«Я ухожу</a:t>
            </a:r>
            <a:r>
              <a:rPr lang="ru-RU" dirty="0" smtClean="0"/>
              <a:t>» Жан </a:t>
            </a:r>
            <a:r>
              <a:rPr lang="ru-RU" dirty="0" err="1" smtClean="0"/>
              <a:t>Эшноз</a:t>
            </a:r>
            <a:r>
              <a:rPr lang="ru-RU" dirty="0" smtClean="0"/>
              <a:t>, 1999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1772816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/>
              <a:t>Феррер</a:t>
            </a:r>
            <a:r>
              <a:rPr lang="ru-RU" sz="2000" dirty="0" smtClean="0"/>
              <a:t>, владелец картинной галереи в Париже, узнает, что много лет назад на Крайнем Севере потерпела бедствие шхуна «</a:t>
            </a:r>
            <a:r>
              <a:rPr lang="ru-RU" sz="2000" dirty="0" err="1" smtClean="0"/>
              <a:t>Нешилик</a:t>
            </a:r>
            <a:r>
              <a:rPr lang="ru-RU" sz="2000" dirty="0" smtClean="0"/>
              <a:t>», на борту которой находилась ценнейшая коллекция предметов древнего эскимосского искусства. Он решает отправиться на поиски сокровища, тем более, что его личная жизнь потерпела крах: он недавно разошелся с женой. Находки и потери — вот лейтмотив этого детективного романа, где герой то обретает, то теряет сокровища и женщин, скитаясь между Парижем, ледяным Севером и жаркой Испанией.</a:t>
            </a:r>
            <a:endParaRPr lang="ru-RU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528392" cy="554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0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Произведения 2000-2020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/>
              <a:t>Жан-Филипп </a:t>
            </a:r>
            <a:r>
              <a:rPr lang="ru-RU" sz="3700" dirty="0" err="1"/>
              <a:t>Туссен</a:t>
            </a:r>
            <a:r>
              <a:rPr lang="ru-RU" sz="3700" dirty="0"/>
              <a:t> </a:t>
            </a:r>
            <a:r>
              <a:rPr lang="ru-RU" sz="3700" dirty="0" smtClean="0"/>
              <a:t>«Фотоаппарат», </a:t>
            </a:r>
            <a:r>
              <a:rPr lang="ru-RU" sz="3700" dirty="0"/>
              <a:t>2002</a:t>
            </a:r>
            <a:endParaRPr lang="ru-RU" sz="37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538873"/>
            <a:ext cx="50040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Как часто на вопрос: о чем ты думаешь, мы отвечаем: да так, ни о чем. А на вопрос: что ты делал вчера вечером, — да, кажется, ничего особенного. В своих странных маленьких романах ни о чем, полных остроумных наблюдений и тонкого психологизма, Ж.-Ф. </a:t>
            </a:r>
            <a:r>
              <a:rPr lang="ru-RU" sz="2000" dirty="0" err="1" smtClean="0"/>
              <a:t>Туссен</a:t>
            </a:r>
            <a:r>
              <a:rPr lang="ru-RU" sz="2000" dirty="0" smtClean="0"/>
              <a:t>, которого Ален Роб-</a:t>
            </a:r>
            <a:r>
              <a:rPr lang="ru-RU" sz="2000" dirty="0" err="1" smtClean="0"/>
              <a:t>Грийе</a:t>
            </a:r>
            <a:r>
              <a:rPr lang="ru-RU" sz="2000" dirty="0" smtClean="0"/>
              <a:t>, патриарх «нового романа», течения, определившего «пейзаж» французской литературы второй половины XX века, считает своим последователем и одним из немногих «подлинных» писателей нашего времени, стремится поймать ускользающие мгновения жизни, зафиксировать их и помочь читателю увидеть в повседневности глубокий философский смысл.</a:t>
            </a: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29408"/>
            <a:ext cx="361583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2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«Шляпа» </a:t>
            </a:r>
            <a:r>
              <a:rPr lang="ru-RU" dirty="0"/>
              <a:t>Миттерана</a:t>
            </a:r>
            <a:br>
              <a:rPr lang="ru-RU" dirty="0"/>
            </a:br>
            <a:r>
              <a:rPr lang="ru-RU" dirty="0"/>
              <a:t>Антуан </a:t>
            </a:r>
            <a:r>
              <a:rPr lang="ru-RU" dirty="0" smtClean="0"/>
              <a:t>Лорен, 2012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42088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Перед вами по-французски очаровательная и полная юмора история приключений… шляпы. Начинаясь как комедия, сюжет разворачивается в увлекательный детектив, а затем в любовно-шпионский роман с подключением секретных служб…</a:t>
            </a:r>
            <a:endParaRPr 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64655"/>
            <a:ext cx="3240360" cy="483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6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«Седьмая функция языка» </a:t>
            </a:r>
            <a:r>
              <a:rPr lang="ru-RU" dirty="0" err="1" smtClean="0"/>
              <a:t>Бине</a:t>
            </a:r>
            <a:r>
              <a:rPr lang="ru-RU" dirty="0" smtClean="0"/>
              <a:t> Лоран, 2015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90847"/>
            <a:ext cx="48965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1980 год. Париж. Философ и литературовед Ролан Барт умирает в больничной палате – его сбила машина: трагическая случайность или убийство? Среди подозреваемых Мишель Фуко, Жак </a:t>
            </a:r>
            <a:r>
              <a:rPr lang="ru-RU" sz="2200" dirty="0" err="1" smtClean="0"/>
              <a:t>Деррида</a:t>
            </a:r>
            <a:r>
              <a:rPr lang="ru-RU" sz="2200" dirty="0" smtClean="0"/>
              <a:t>, Жиль </a:t>
            </a:r>
            <a:r>
              <a:rPr lang="ru-RU" sz="2200" dirty="0" err="1" smtClean="0"/>
              <a:t>Делез</a:t>
            </a:r>
            <a:r>
              <a:rPr lang="ru-RU" sz="2200" dirty="0" smtClean="0"/>
              <a:t>, Юлия </a:t>
            </a:r>
            <a:r>
              <a:rPr lang="ru-RU" sz="2200" dirty="0" err="1" smtClean="0"/>
              <a:t>Кристева</a:t>
            </a:r>
            <a:r>
              <a:rPr lang="ru-RU" sz="2200" dirty="0" smtClean="0"/>
              <a:t> – весь интеллектуальный цвет Европы второй половины XX века, а еще – партизаны из «Красных бригад» и некое тайное общество…Возможная цель убийц – рукопись гуру лингвистики Романа Якобсона о седьмой, магической, функции языка.</a:t>
            </a:r>
            <a:endParaRPr lang="ru-RU" sz="2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05884"/>
            <a:ext cx="3168352" cy="503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5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«Последняя рукопись» </a:t>
            </a:r>
            <a:r>
              <a:rPr lang="ru-RU" dirty="0"/>
              <a:t>Франк </a:t>
            </a:r>
            <a:r>
              <a:rPr lang="ru-RU" dirty="0" err="1" smtClean="0"/>
              <a:t>Тилье</a:t>
            </a:r>
            <a:r>
              <a:rPr lang="ru-RU" dirty="0" smtClean="0"/>
              <a:t>, 2018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132856"/>
            <a:ext cx="4572000" cy="432426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500" dirty="0" smtClean="0"/>
              <a:t>Дорожная авария в окрестностях Гренобля: юноша, удирая на автомобиле от таможенных контролеров, врезался в парапет и погиб. Подоспевшие полицейские обнаружили в багажнике тело девушки. Без лица. Так начинается новый роман Франка </a:t>
            </a:r>
            <a:r>
              <a:rPr lang="ru-RU" sz="2500" dirty="0" err="1" smtClean="0"/>
              <a:t>Тилье</a:t>
            </a:r>
            <a:r>
              <a:rPr lang="ru-RU" sz="2500" dirty="0" smtClean="0"/>
              <a:t> «Последняя рукопись».</a:t>
            </a:r>
            <a:endParaRPr lang="ru-RU" sz="25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r="17816"/>
          <a:stretch/>
        </p:blipFill>
        <p:spPr bwMode="auto">
          <a:xfrm>
            <a:off x="5364088" y="1700808"/>
            <a:ext cx="3245312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0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556792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</a:rPr>
              <a:t>ФРАНЦУЗСКАЯ</a:t>
            </a:r>
            <a:r>
              <a:rPr lang="ru-RU" sz="2400" b="0" dirty="0">
                <a:solidFill>
                  <a:srgbClr val="002060"/>
                </a:solidFill>
                <a:effectLst/>
              </a:rPr>
              <a:t> </a:t>
            </a:r>
            <a:r>
              <a:rPr lang="ru-RU" sz="2400" dirty="0">
                <a:solidFill>
                  <a:srgbClr val="002060"/>
                </a:solidFill>
                <a:effectLst/>
              </a:rPr>
              <a:t>ЛИТЕРАТУРА</a:t>
            </a:r>
            <a:r>
              <a:rPr lang="ru-RU" sz="2400" b="0" dirty="0">
                <a:solidFill>
                  <a:srgbClr val="002060"/>
                </a:solidFill>
                <a:effectLst/>
              </a:rPr>
              <a:t> – старейшая и одна из </a:t>
            </a:r>
            <a:r>
              <a:rPr lang="ru-RU" sz="2400" b="0" dirty="0">
                <a:solidFill>
                  <a:srgbClr val="002060"/>
                </a:solidFill>
                <a:effectLst/>
              </a:rPr>
              <a:t>богатейших литератур Европы. На протяжении всего своего развития отличалась тесной </a:t>
            </a:r>
            <a:r>
              <a:rPr lang="ru-RU" sz="2400" b="0" dirty="0">
                <a:solidFill>
                  <a:srgbClr val="002060"/>
                </a:solidFill>
                <a:effectLst/>
              </a:rPr>
              <a:t>взаимосвязью с обществом и историческим процессом.</a:t>
            </a:r>
            <a:r>
              <a:rPr lang="ru-RU" b="0" dirty="0">
                <a:solidFill>
                  <a:srgbClr val="002060"/>
                </a:solidFill>
                <a:effectLst/>
              </a:rPr>
              <a:t/>
            </a:r>
            <a:br>
              <a:rPr lang="ru-RU" b="0" dirty="0">
                <a:solidFill>
                  <a:srgbClr val="002060"/>
                </a:solidFill>
                <a:effectLst/>
              </a:rPr>
            </a:br>
            <a:r>
              <a:rPr lang="ru-RU" b="0" dirty="0">
                <a:effectLst/>
              </a:rPr>
              <a:t/>
            </a:r>
            <a:br>
              <a:rPr lang="ru-RU" b="0" dirty="0">
                <a:effectLst/>
              </a:rPr>
            </a:br>
            <a:r>
              <a:rPr lang="ru-RU" b="0" dirty="0">
                <a:effectLst/>
              </a:rPr>
              <a:t/>
            </a:r>
            <a:br>
              <a:rPr lang="ru-RU" b="0" dirty="0">
                <a:effectLst/>
              </a:rPr>
            </a:br>
            <a:r>
              <a:rPr lang="ru-RU" b="0" dirty="0">
                <a:effectLst/>
              </a:rPr>
              <a:t/>
            </a:r>
            <a:br>
              <a:rPr lang="ru-RU" b="0" dirty="0">
                <a:effectLst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76097"/>
            <a:ext cx="7152015" cy="476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4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002060"/>
                </a:solidFill>
              </a:rPr>
              <a:t>Произведения 1944-1999</a:t>
            </a:r>
          </a:p>
        </p:txBody>
      </p:sp>
    </p:spTree>
    <p:extLst>
      <p:ext uri="{BB962C8B-B14F-4D97-AF65-F5344CB8AC3E}">
        <p14:creationId xmlns:p14="http://schemas.microsoft.com/office/powerpoint/2010/main" val="286510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508" y="170627"/>
            <a:ext cx="8229600" cy="1143000"/>
          </a:xfrm>
        </p:spPr>
        <p:txBody>
          <a:bodyPr/>
          <a:lstStyle/>
          <a:p>
            <a:r>
              <a:rPr lang="ru-RU" sz="4400" dirty="0"/>
              <a:t>«Чума</a:t>
            </a:r>
            <a:r>
              <a:rPr lang="ru-RU" sz="4400" dirty="0" smtClean="0"/>
              <a:t>» Альбер Камю, </a:t>
            </a:r>
            <a:r>
              <a:rPr lang="ru-RU" sz="4400" dirty="0"/>
              <a:t>1947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2228671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По словам автора, содержание «Чумы» - это борьба европейского сопротивления против нацизма и фашизма. Но этим содержание его не исчерпывается.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2" y="1340768"/>
            <a:ext cx="3376612" cy="523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53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0040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dirty="0"/>
              <a:t>«Цитадель»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Антуан де </a:t>
            </a:r>
            <a:r>
              <a:rPr lang="ru-RU" sz="3600" dirty="0"/>
              <a:t>Сент-Экзюпери,</a:t>
            </a:r>
            <a:r>
              <a:rPr lang="ru-RU" sz="3600" dirty="0"/>
              <a:t> </a:t>
            </a:r>
            <a:r>
              <a:rPr lang="ru-RU" sz="3600" dirty="0"/>
              <a:t>1948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32646" y="201276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«</a:t>
            </a:r>
            <a:r>
              <a:rPr lang="ru-RU" sz="2400" b="1" dirty="0"/>
              <a:t>Цитадель</a:t>
            </a:r>
            <a:r>
              <a:rPr lang="ru-RU" sz="2400" dirty="0"/>
              <a:t>» – последнее, незаконченное произведение </a:t>
            </a:r>
            <a:r>
              <a:rPr lang="ru-RU" sz="2400" b="1" dirty="0"/>
              <a:t>Антуана</a:t>
            </a:r>
            <a:r>
              <a:rPr lang="ru-RU" sz="2400" dirty="0"/>
              <a:t> </a:t>
            </a:r>
            <a:r>
              <a:rPr lang="ru-RU" sz="2400" b="1" dirty="0"/>
              <a:t>де</a:t>
            </a:r>
            <a:r>
              <a:rPr lang="ru-RU" sz="2400" dirty="0"/>
              <a:t> </a:t>
            </a:r>
            <a:r>
              <a:rPr lang="ru-RU" sz="2400" b="1" dirty="0"/>
              <a:t>Сент</a:t>
            </a:r>
            <a:r>
              <a:rPr lang="ru-RU" sz="2400" dirty="0"/>
              <a:t>-</a:t>
            </a:r>
            <a:r>
              <a:rPr lang="ru-RU" sz="2400" b="1" dirty="0"/>
              <a:t>Экзюпери</a:t>
            </a:r>
            <a:r>
              <a:rPr lang="ru-RU" sz="2400" dirty="0"/>
              <a:t>. Это книга, которую автор «Маленького принца» считал своей любимой и в которую вложил свои самые глубокие мысли. «</a:t>
            </a:r>
            <a:r>
              <a:rPr lang="ru-RU" sz="2400" b="1" dirty="0"/>
              <a:t>Цитадель</a:t>
            </a:r>
            <a:r>
              <a:rPr lang="ru-RU" sz="2400" dirty="0"/>
              <a:t>» – книга-лабиринт: странствуя по ней, открываешь новые пространства мысли и чувства.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382550" cy="535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5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«Здравствуй, грусть!»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Франсуаза </a:t>
            </a:r>
            <a:r>
              <a:rPr lang="ru-RU" sz="4000" dirty="0" smtClean="0"/>
              <a:t>Саган, 1954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779232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Юность – это пора, когда хочется просто наслаждаться жизнью, ни о чем не думая. Однако за наслаждения необходимо платить. К сожалению, молодые девушки часто поздно понимают это. Роман «Здравствуй, грусть» Франсуазы Саган – это не просто литературное произведение, это очень поучительная история. Хоть и произошла она давно, ее смысл и содержание актуальны и в наши дни.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168352" cy="497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7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«Страстная </a:t>
            </a:r>
            <a:r>
              <a:rPr lang="ru-RU" sz="3600" dirty="0"/>
              <a:t>неделя</a:t>
            </a:r>
            <a:r>
              <a:rPr lang="ru-RU" sz="3600" dirty="0"/>
              <a:t>» Луи Арагон, 1958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1614113"/>
            <a:ext cx="51241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романе всего одна мартовская неделя 1815 года, но по существу в нем полтора столетия; читателю рассказано о последующих судьбах всех исторических персонажей — Фредерика </a:t>
            </a:r>
            <a:r>
              <a:rPr lang="ru-RU" sz="2400" dirty="0" err="1" smtClean="0"/>
              <a:t>Дежоржа</a:t>
            </a:r>
            <a:r>
              <a:rPr lang="ru-RU" sz="2400" dirty="0" smtClean="0"/>
              <a:t>, участника восстания 1830 года, генерала </a:t>
            </a:r>
            <a:r>
              <a:rPr lang="ru-RU" sz="2400" dirty="0" err="1" smtClean="0"/>
              <a:t>Фавье</a:t>
            </a:r>
            <a:r>
              <a:rPr lang="ru-RU" sz="2400" dirty="0" smtClean="0"/>
              <a:t>, сражавшегося за освобождение Греции вместе с лордом Байроном, маршала </a:t>
            </a:r>
            <a:r>
              <a:rPr lang="ru-RU" sz="2400" dirty="0" err="1" smtClean="0"/>
              <a:t>Бертье</a:t>
            </a:r>
            <a:r>
              <a:rPr lang="ru-RU" sz="2400" dirty="0" smtClean="0"/>
              <a:t>, трагически метавшегося между враждующими лагерями до последнего своего часа — часа самоубийства.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2278"/>
            <a:ext cx="3528392" cy="490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93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«Планета обезьян</a:t>
            </a:r>
            <a:r>
              <a:rPr lang="ru-RU" dirty="0" smtClean="0"/>
              <a:t>» Пьер Буль, 1963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213285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Действие книги известного французского писателя Пьера Буля "Планета обезьян" происходит в 2500 году. Журналист Улисс Меру попадает на планету, где носителями разума являются обезьяны. Людей, которые потеряли способность мыслить и говорить, выставляют в зоопарках и используют для биологических экспериментов.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8" y="1700808"/>
            <a:ext cx="3975364" cy="497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27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«Бумажный домик</a:t>
            </a:r>
            <a:r>
              <a:rPr lang="ru-RU" dirty="0" smtClean="0"/>
              <a:t>» Франсуаза </a:t>
            </a:r>
            <a:r>
              <a:rPr lang="ru-RU" dirty="0" err="1" smtClean="0"/>
              <a:t>Малле-Жорис</a:t>
            </a:r>
            <a:r>
              <a:rPr lang="ru-RU" dirty="0" smtClean="0"/>
              <a:t>, 1970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184344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Франсуаза </a:t>
            </a:r>
            <a:r>
              <a:rPr lang="ru-RU" dirty="0" err="1" smtClean="0"/>
              <a:t>Малле-Жорис</a:t>
            </a:r>
            <a:r>
              <a:rPr lang="ru-RU" dirty="0" smtClean="0"/>
              <a:t> - коллекционер простых вещей: обрывков фраз, ситуаций, анекдотов. Дети спорят за завтраком, домработница поет, забыв о грязной посуде, в квартиру забредают случайные люди и остаются ночевать... Из будничных происшествий </a:t>
            </a:r>
            <a:r>
              <a:rPr lang="ru-RU" dirty="0" err="1" smtClean="0"/>
              <a:t>Малле-Жорис</a:t>
            </a:r>
            <a:r>
              <a:rPr lang="ru-RU" dirty="0" smtClean="0"/>
              <a:t> мастерски вырисовывает жизнь в ее подлинной прелести.</a:t>
            </a:r>
          </a:p>
          <a:p>
            <a:r>
              <a:rPr lang="ru-RU" dirty="0" smtClean="0"/>
              <a:t>За юмор и психологизм, за тонкую наблюдательность хозяйка "бумажного домика" удостоилась многих литературных премий. Ей также довелось быть вице-президентом Гонкуровской академии и членом Бельгийской королевской академии французского языка и литературы.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90628"/>
            <a:ext cx="3579629" cy="51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89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544</TotalTime>
  <Words>949</Words>
  <Application>Microsoft Office PowerPoint</Application>
  <PresentationFormat>Экран (4:3)</PresentationFormat>
  <Paragraphs>34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Апекс</vt:lpstr>
      <vt:lpstr>ФРАНЦУЗСКАЯ ЛИТЕРАТУРА 1944-2020</vt:lpstr>
      <vt:lpstr>ФРАНЦУЗСКАЯ ЛИТЕРАТУРА – старейшая и одна из богатейших литератур Европы. На протяжении всего своего развития отличалась тесной взаимосвязью с обществом и историческим процессом.    </vt:lpstr>
      <vt:lpstr>Произведения 1944-1999</vt:lpstr>
      <vt:lpstr>«Чума» Альбер Камю, 1947</vt:lpstr>
      <vt:lpstr>«Цитадель» Антуан де Сент-Экзюпери, 1948 </vt:lpstr>
      <vt:lpstr>«Здравствуй, грусть!» Франсуаза Саган, 1954 </vt:lpstr>
      <vt:lpstr>«Страстная неделя» Луи Арагон, 1958</vt:lpstr>
      <vt:lpstr>«Планета обезьян» Пьер Буль, 1963</vt:lpstr>
      <vt:lpstr>«Бумажный домик» Франсуаза Малле-Жорис, 1970</vt:lpstr>
      <vt:lpstr>«Варварские свадьбы» Ян Кеффелек, 1984</vt:lpstr>
      <vt:lpstr>«Дни гнева» Сильви Жермен, 1989</vt:lpstr>
      <vt:lpstr>«Американская оккупация» Паскаль Киньяр, 1994</vt:lpstr>
      <vt:lpstr>«Я ухожу» Жан Эшноз, 1999</vt:lpstr>
      <vt:lpstr>Произведения 2000-2020</vt:lpstr>
      <vt:lpstr>Жан-Филипп Туссен «Фотоаппарат», 2002</vt:lpstr>
      <vt:lpstr>«Шляпа» Миттерана Антуан Лорен, 2012</vt:lpstr>
      <vt:lpstr>«Седьмая функция языка» Бине Лоран, 2015</vt:lpstr>
      <vt:lpstr>«Последняя рукопись» Франк Тилье, 2018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2020-11-28T11:49:03Z</dcterms:created>
  <dcterms:modified xsi:type="dcterms:W3CDTF">2020-11-28T20:53:54Z</dcterms:modified>
</cp:coreProperties>
</file>