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D66F-E0C5-438E-82D3-F6791F43ABF5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A7F5-EC96-4956-8F76-9D097ACCF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D66F-E0C5-438E-82D3-F6791F43ABF5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A7F5-EC96-4956-8F76-9D097ACCF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D66F-E0C5-438E-82D3-F6791F43ABF5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A7F5-EC96-4956-8F76-9D097ACCF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D66F-E0C5-438E-82D3-F6791F43ABF5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A7F5-EC96-4956-8F76-9D097ACCF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D66F-E0C5-438E-82D3-F6791F43ABF5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A7F5-EC96-4956-8F76-9D097ACCF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D66F-E0C5-438E-82D3-F6791F43ABF5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A7F5-EC96-4956-8F76-9D097ACCF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D66F-E0C5-438E-82D3-F6791F43ABF5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A7F5-EC96-4956-8F76-9D097ACCF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D66F-E0C5-438E-82D3-F6791F43ABF5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A7F5-EC96-4956-8F76-9D097ACCF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D66F-E0C5-438E-82D3-F6791F43ABF5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A7F5-EC96-4956-8F76-9D097ACCF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D66F-E0C5-438E-82D3-F6791F43ABF5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A7F5-EC96-4956-8F76-9D097ACCF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D66F-E0C5-438E-82D3-F6791F43ABF5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A7F5-EC96-4956-8F76-9D097ACCF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ED66F-E0C5-438E-82D3-F6791F43ABF5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CA7F5-EC96-4956-8F76-9D097ACCF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&#1048;&#1085;&#1090;&#1077;&#1088;&#1072;&#1082;&#1090;&#1080;&#1074;&#1085;&#1072;&#1103;%20&#1080;&#1075;&#1088;&#1072;.pptx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4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" Target="slide3.xml"/><Relationship Id="rId7" Type="http://schemas.openxmlformats.org/officeDocument/2006/relationships/image" Target="../media/image10.png"/><Relationship Id="rId12" Type="http://schemas.openxmlformats.org/officeDocument/2006/relationships/slide" Target="slide4.xml"/><Relationship Id="rId2" Type="http://schemas.openxmlformats.org/officeDocument/2006/relationships/image" Target="../media/image7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slide" Target="slide5.xml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slide" Target="slide2.xml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ozhdestvo-xmas-decoration-fir-tree-merry-christmas-novyi-go.jpg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3108" y="2500306"/>
            <a:ext cx="4500594" cy="2400657"/>
          </a:xfrm>
          <a:prstGeom prst="rect">
            <a:avLst/>
          </a:prstGeom>
          <a:noFill/>
          <a:effectLst>
            <a:innerShdw blurRad="63500" dist="50800" dir="189000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5000" dirty="0" smtClean="0">
                <a:latin typeface="Segoe Print" pitchFamily="2" charset="0"/>
              </a:rPr>
              <a:t>Что за праздник Новый Год?</a:t>
            </a:r>
            <a:endParaRPr lang="ru-RU" sz="5000" dirty="0">
              <a:latin typeface="Segoe Prin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1000108"/>
            <a:ext cx="4143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Segoe Print" pitchFamily="2" charset="0"/>
              </a:rPr>
              <a:t>Интерактивная игра</a:t>
            </a:r>
            <a:endParaRPr lang="ru-RU" sz="3000" dirty="0">
              <a:latin typeface="Segoe Prin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5000636"/>
            <a:ext cx="2000264" cy="571504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hlinkshowjump?jump=nextslide"/>
              </a:rPr>
              <a:t>НАЧАТЬ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zhdestvo-fon-dizayn-elementy-9i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596" y="1214422"/>
            <a:ext cx="51435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atin typeface="Monotype Corsiva" pitchFamily="66" charset="0"/>
              </a:rPr>
              <a:t>1. Две </a:t>
            </a:r>
            <a:r>
              <a:rPr lang="ru-RU" sz="3000" b="1" dirty="0">
                <a:latin typeface="Monotype Corsiva" pitchFamily="66" charset="0"/>
              </a:rPr>
              <a:t>сестренки, две плетенки</a:t>
            </a:r>
            <a:endParaRPr lang="ru-RU" sz="3000" dirty="0">
              <a:latin typeface="Monotype Corsiva" pitchFamily="66" charset="0"/>
            </a:endParaRPr>
          </a:p>
          <a:p>
            <a:pPr algn="ctr"/>
            <a:r>
              <a:rPr lang="ru-RU" sz="3000" b="1" dirty="0">
                <a:latin typeface="Monotype Corsiva" pitchFamily="66" charset="0"/>
              </a:rPr>
              <a:t>Из овечьей шерсти тонкой.</a:t>
            </a:r>
            <a:endParaRPr lang="ru-RU" sz="3000" dirty="0">
              <a:latin typeface="Monotype Corsiva" pitchFamily="66" charset="0"/>
            </a:endParaRPr>
          </a:p>
          <a:p>
            <a:pPr algn="ctr"/>
            <a:r>
              <a:rPr lang="ru-RU" sz="3000" b="1" dirty="0">
                <a:latin typeface="Monotype Corsiva" pitchFamily="66" charset="0"/>
              </a:rPr>
              <a:t>Как гулять - так надевать,</a:t>
            </a:r>
            <a:endParaRPr lang="ru-RU" sz="3000" dirty="0">
              <a:latin typeface="Monotype Corsiva" pitchFamily="66" charset="0"/>
            </a:endParaRPr>
          </a:p>
          <a:p>
            <a:pPr algn="ctr"/>
            <a:r>
              <a:rPr lang="ru-RU" sz="3000" b="1" dirty="0">
                <a:latin typeface="Monotype Corsiva" pitchFamily="66" charset="0"/>
              </a:rPr>
              <a:t>Чтоб не мерзли пять да пять</a:t>
            </a:r>
            <a:r>
              <a:rPr lang="ru-RU" sz="3000" b="1" dirty="0" smtClean="0">
                <a:latin typeface="Monotype Corsiva" pitchFamily="66" charset="0"/>
              </a:rPr>
              <a:t>.</a:t>
            </a:r>
          </a:p>
          <a:p>
            <a:pPr algn="ctr"/>
            <a:endParaRPr lang="ru-RU" sz="3000" b="1" dirty="0" smtClean="0">
              <a:latin typeface="Monotype Corsiva" pitchFamily="66" charset="0"/>
            </a:endParaRPr>
          </a:p>
          <a:p>
            <a:r>
              <a:rPr lang="ru-RU" sz="3000" b="1" dirty="0" smtClean="0">
                <a:latin typeface="Monotype Corsiva" pitchFamily="66" charset="0"/>
              </a:rPr>
              <a:t>2. </a:t>
            </a:r>
            <a:r>
              <a:rPr lang="ru-RU" sz="3200" b="1" dirty="0" smtClean="0">
                <a:latin typeface="Monotype Corsiva" pitchFamily="66" charset="0"/>
              </a:rPr>
              <a:t>Мы слепили снежный ком,</a:t>
            </a:r>
            <a:endParaRPr lang="ru-RU" sz="3200" dirty="0" smtClean="0">
              <a:latin typeface="Monotype Corsiva" pitchFamily="66" charset="0"/>
            </a:endParaRPr>
          </a:p>
          <a:p>
            <a:r>
              <a:rPr lang="ru-RU" sz="3200" b="1" dirty="0" smtClean="0">
                <a:latin typeface="Monotype Corsiva" pitchFamily="66" charset="0"/>
              </a:rPr>
              <a:t>Шляпу сделали на нем,</a:t>
            </a:r>
            <a:endParaRPr lang="ru-RU" sz="3200" dirty="0" smtClean="0">
              <a:latin typeface="Monotype Corsiva" pitchFamily="66" charset="0"/>
            </a:endParaRPr>
          </a:p>
          <a:p>
            <a:r>
              <a:rPr lang="ru-RU" sz="3200" b="1" dirty="0" smtClean="0">
                <a:latin typeface="Monotype Corsiva" pitchFamily="66" charset="0"/>
              </a:rPr>
              <a:t>Нос приделали, и в миг</a:t>
            </a:r>
            <a:endParaRPr lang="ru-RU" sz="3200" dirty="0" smtClean="0">
              <a:latin typeface="Monotype Corsiva" pitchFamily="66" charset="0"/>
            </a:endParaRPr>
          </a:p>
          <a:p>
            <a:r>
              <a:rPr lang="ru-RU" sz="3200" b="1" dirty="0" smtClean="0">
                <a:latin typeface="Monotype Corsiva" pitchFamily="66" charset="0"/>
              </a:rPr>
              <a:t>Получился …</a:t>
            </a:r>
            <a:endParaRPr lang="ru-RU" sz="3200" dirty="0" smtClean="0">
              <a:latin typeface="Monotype Corsiva" pitchFamily="66" charset="0"/>
            </a:endParaRPr>
          </a:p>
          <a:p>
            <a:endParaRPr lang="ru-RU" sz="30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500034" y="428604"/>
            <a:ext cx="3500462" cy="101566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  <a:cs typeface="KodchiangUPC" pitchFamily="18" charset="-34"/>
              </a:rPr>
              <a:t>ОТГАДАТЬ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  <a:cs typeface="KodchiangUPC" pitchFamily="18" charset="-34"/>
              </a:rPr>
              <a:t>ЗАГАДКУ-(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  <a:cs typeface="KodchiangUPC" pitchFamily="18" charset="-34"/>
              </a:rPr>
              <a:t>поставить картинку рядом с загадкой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  <a:cs typeface="KodchiangUPC" pitchFamily="18" charset="-34"/>
              </a:rPr>
              <a:t>)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Segoe Script" pitchFamily="34" charset="0"/>
              <a:cs typeface="KodchiangUPC" pitchFamily="18" charset="-34"/>
            </a:endParaRPr>
          </a:p>
        </p:txBody>
      </p:sp>
      <p:pic>
        <p:nvPicPr>
          <p:cNvPr id="6" name="Рисунок 5" descr="ITyOmvCqn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0"/>
            <a:ext cx="2643174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ng-clipart-computer-icons-others-winter-heart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5429264"/>
            <a:ext cx="1428760" cy="1214446"/>
          </a:xfrm>
          <a:prstGeom prst="rect">
            <a:avLst/>
          </a:prstGeom>
        </p:spPr>
      </p:pic>
      <p:pic>
        <p:nvPicPr>
          <p:cNvPr id="8" name="Рисунок 7" descr="kisspng-sock-royalty-free-clothing-clip-art-fall-socks-cliparts-5a886178bf4cb3.237717221518887288783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958" y="4071942"/>
            <a:ext cx="1928826" cy="1357298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58" b="98065" l="6133" r="99467">
                        <a14:foregroundMark x1="54600" y1="31971" x2="51600" y2="33190"/>
                        <a14:foregroundMark x1="51867" y1="32545" x2="51867" y2="32545"/>
                        <a14:backgroundMark x1="94067" y1="37849" x2="94067" y2="37849"/>
                        <a14:backgroundMark x1="21133" y1="53620" x2="21133" y2="53620"/>
                        <a14:backgroundMark x1="62267" y1="14409" x2="62267" y2="14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143736" y="1643050"/>
            <a:ext cx="2000264" cy="21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zhdestvo-xmas-decoration-fir-tree-merry-christmas-novyi-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1714488"/>
            <a:ext cx="1015248" cy="1168088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1785926"/>
            <a:ext cx="1143008" cy="1098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794" y="2714620"/>
            <a:ext cx="719660" cy="10245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18" y="5429264"/>
            <a:ext cx="719660" cy="10245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24" y="4000504"/>
            <a:ext cx="773467" cy="9830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9520" y="4929198"/>
            <a:ext cx="773467" cy="983044"/>
          </a:xfrm>
          <a:prstGeom prst="rect">
            <a:avLst/>
          </a:prstGeom>
        </p:spPr>
      </p:pic>
      <p:pic>
        <p:nvPicPr>
          <p:cNvPr id="9" name="Рисунок 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7950" y="357167"/>
            <a:ext cx="1071570" cy="1357322"/>
          </a:xfrm>
          <a:prstGeom prst="rect">
            <a:avLst/>
          </a:prstGeom>
        </p:spPr>
      </p:pic>
      <p:pic>
        <p:nvPicPr>
          <p:cNvPr id="10" name="Рисунок 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5143512"/>
            <a:ext cx="928694" cy="1214446"/>
          </a:xfrm>
          <a:prstGeom prst="rect">
            <a:avLst/>
          </a:prstGeom>
        </p:spPr>
      </p:pic>
      <p:pic>
        <p:nvPicPr>
          <p:cNvPr id="11" name="Рисунок 1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5272" y="928670"/>
            <a:ext cx="1000132" cy="1117654"/>
          </a:xfrm>
          <a:prstGeom prst="rect">
            <a:avLst/>
          </a:prstGeom>
        </p:spPr>
      </p:pic>
      <p:pic>
        <p:nvPicPr>
          <p:cNvPr id="12" name="Рисунок 1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62" y="3857628"/>
            <a:ext cx="857256" cy="11430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6446" y="1714488"/>
            <a:ext cx="807512" cy="10165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2786058"/>
            <a:ext cx="807512" cy="10165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7950" y="2643182"/>
            <a:ext cx="779942" cy="10026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64" y="3857628"/>
            <a:ext cx="779942" cy="100261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8596" y="285728"/>
            <a:ext cx="4429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Развесь на елке шары.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maticheskoe-zanyatie-novii-god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rot="10800000" flipV="1">
            <a:off x="-642974" y="2071678"/>
            <a:ext cx="3500462" cy="235745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 flipV="1">
            <a:off x="1000100" y="2500306"/>
            <a:ext cx="2786082" cy="20002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2928926" y="2214554"/>
            <a:ext cx="1571636" cy="14287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86314" y="2786058"/>
            <a:ext cx="3571900" cy="164307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286380" y="2428868"/>
            <a:ext cx="3286148" cy="10715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643306" y="3286124"/>
            <a:ext cx="2286016" cy="7143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86380" y="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Стрелочками покажи пару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ozhdestvo-fon-dizayn-elementy-9i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8700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57422" y="500042"/>
            <a:ext cx="378621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 smtClean="0">
                <a:ln>
                  <a:solidFill>
                    <a:srgbClr val="99CCFF"/>
                  </a:solidFill>
                </a:ln>
                <a:solidFill>
                  <a:srgbClr val="FF0000"/>
                </a:solidFill>
              </a:rPr>
              <a:t>Ребята!</a:t>
            </a:r>
            <a:endParaRPr lang="ru-RU" sz="5000" b="1" dirty="0">
              <a:ln>
                <a:solidFill>
                  <a:srgbClr val="99CC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285860"/>
            <a:ext cx="814393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Отгадайте загадку. 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Соберите картинку  из </a:t>
            </a:r>
            <a:r>
              <a:rPr lang="ru-RU" sz="25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пазлов</a:t>
            </a:r>
            <a:r>
              <a:rPr lang="ru-RU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они лежат в конверте.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Нажмите на </a:t>
            </a:r>
            <a:r>
              <a:rPr lang="ru-RU" sz="25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пазл</a:t>
            </a:r>
            <a:r>
              <a:rPr lang="ru-RU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левой кнопкой мыши и сразу отпустите её. </a:t>
            </a:r>
            <a:r>
              <a:rPr lang="ru-RU" sz="25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Пазл</a:t>
            </a:r>
            <a:r>
              <a:rPr lang="ru-RU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будет следовать за указателем мыши. 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Чтобы повернуть </a:t>
            </a:r>
            <a:r>
              <a:rPr lang="ru-RU" sz="25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пазл</a:t>
            </a:r>
            <a:r>
              <a:rPr lang="ru-RU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щёлкайте левой кнопкой мыши, удерживая нажатой кнопку </a:t>
            </a:r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Shift</a:t>
            </a:r>
            <a:r>
              <a:rPr lang="ru-RU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на клавиатуре.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Чтобы закрепить </a:t>
            </a:r>
            <a:r>
              <a:rPr lang="ru-RU" sz="25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пазл</a:t>
            </a:r>
            <a:r>
              <a:rPr lang="ru-RU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на слайде, нужно ещё раз щёлкнуть по нему левой кнопкой мыши.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 выходе из презентации НЕ сохраняйте изменения!</a:t>
            </a:r>
            <a:endParaRPr lang="ru-RU" sz="2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357158" y="428604"/>
            <a:ext cx="3714776" cy="4786346"/>
          </a:xfrm>
          <a:prstGeom prst="frame">
            <a:avLst>
              <a:gd name="adj1" fmla="val 2106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1285860"/>
            <a:ext cx="4143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Кто ребят под Новый год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Веселить не устает?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Кто подарки дарит детям?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Кто ребятам всем на свете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Елку из лесу привез?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Отгадайте!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28" y="5286388"/>
            <a:ext cx="3000396" cy="6429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635000"/>
            <a:bevelB w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 descr="Рисунок11.pn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4000504"/>
            <a:ext cx="1554352" cy="1243481"/>
          </a:xfrm>
          <a:prstGeom prst="rect">
            <a:avLst/>
          </a:prstGeom>
        </p:spPr>
      </p:pic>
      <p:pic>
        <p:nvPicPr>
          <p:cNvPr id="8" name="Рисунок 7" descr="Рисунок9.pn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4071942"/>
            <a:ext cx="1255672" cy="1267863"/>
          </a:xfrm>
          <a:prstGeom prst="rect">
            <a:avLst/>
          </a:prstGeom>
        </p:spPr>
      </p:pic>
      <p:pic>
        <p:nvPicPr>
          <p:cNvPr id="9" name="Рисунок 8" descr="Рисунок12.pn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3929066"/>
            <a:ext cx="1286150" cy="1383678"/>
          </a:xfrm>
          <a:prstGeom prst="rect">
            <a:avLst/>
          </a:prstGeom>
        </p:spPr>
      </p:pic>
      <p:pic>
        <p:nvPicPr>
          <p:cNvPr id="10" name="Рисунок 9" descr="Рисунок10.pn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3929066"/>
            <a:ext cx="1243481" cy="1450728"/>
          </a:xfrm>
          <a:prstGeom prst="rect">
            <a:avLst/>
          </a:prstGeom>
        </p:spPr>
      </p:pic>
      <p:pic>
        <p:nvPicPr>
          <p:cNvPr id="11" name="Рисунок 10" descr="Рисунок7.pn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4942" y="4000504"/>
            <a:ext cx="1414155" cy="1249577"/>
          </a:xfrm>
          <a:prstGeom prst="rect">
            <a:avLst/>
          </a:prstGeom>
        </p:spPr>
      </p:pic>
      <p:pic>
        <p:nvPicPr>
          <p:cNvPr id="12" name="Рисунок 11" descr="Рисунок6.pn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6380" y="3857628"/>
            <a:ext cx="1456824" cy="1566543"/>
          </a:xfrm>
          <a:prstGeom prst="rect">
            <a:avLst/>
          </a:prstGeom>
        </p:spPr>
      </p:pic>
      <p:pic>
        <p:nvPicPr>
          <p:cNvPr id="13" name="Рисунок 12" descr="Рисунок4.pn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5140" y="4071942"/>
            <a:ext cx="1414155" cy="1371487"/>
          </a:xfrm>
          <a:prstGeom prst="rect">
            <a:avLst/>
          </a:prstGeom>
        </p:spPr>
      </p:pic>
      <p:pic>
        <p:nvPicPr>
          <p:cNvPr id="14" name="Рисунок 13" descr="Рисунок2.pn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6512" y="4143380"/>
            <a:ext cx="1609211" cy="1231290"/>
          </a:xfrm>
          <a:prstGeom prst="rect">
            <a:avLst/>
          </a:prstGeom>
        </p:spPr>
      </p:pic>
      <p:pic>
        <p:nvPicPr>
          <p:cNvPr id="15" name="Рисунок 14" descr="Рисунок5.pn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29190" y="4071942"/>
            <a:ext cx="1261768" cy="1408060"/>
          </a:xfrm>
          <a:prstGeom prst="rect">
            <a:avLst/>
          </a:prstGeom>
        </p:spPr>
      </p:pic>
      <p:pic>
        <p:nvPicPr>
          <p:cNvPr id="16" name="Рисунок 15" descr="Рисунок3.pn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57950" y="4357694"/>
            <a:ext cx="1261768" cy="1219099"/>
          </a:xfrm>
          <a:prstGeom prst="rect">
            <a:avLst/>
          </a:prstGeom>
        </p:spPr>
      </p:pic>
      <p:pic>
        <p:nvPicPr>
          <p:cNvPr id="17" name="Рисунок 16" descr="Рисунок1.pn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00760" y="4143380"/>
            <a:ext cx="1261768" cy="1371487"/>
          </a:xfrm>
          <a:prstGeom prst="rect">
            <a:avLst/>
          </a:prstGeom>
        </p:spPr>
      </p:pic>
      <p:pic>
        <p:nvPicPr>
          <p:cNvPr id="18" name="Рисунок 17" descr="Рисунок8.pn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86314" y="4071942"/>
            <a:ext cx="1456824" cy="15604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10070</TotalTime>
  <Words>149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4</cp:revision>
  <dcterms:created xsi:type="dcterms:W3CDTF">2020-12-20T16:38:29Z</dcterms:created>
  <dcterms:modified xsi:type="dcterms:W3CDTF">2020-12-27T17:48:01Z</dcterms:modified>
</cp:coreProperties>
</file>