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0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551D-B030-43E3-9AAB-3A8F4DC28F34}" type="datetimeFigureOut">
              <a:rPr lang="fr-FR" smtClean="0"/>
              <a:t>06/04/2018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59D0-B043-430E-9B8F-E09C8F4187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257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551D-B030-43E3-9AAB-3A8F4DC28F34}" type="datetimeFigureOut">
              <a:rPr lang="fr-FR" smtClean="0"/>
              <a:t>06/04/2018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59D0-B043-430E-9B8F-E09C8F4187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904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551D-B030-43E3-9AAB-3A8F4DC28F34}" type="datetimeFigureOut">
              <a:rPr lang="fr-FR" smtClean="0"/>
              <a:t>06/04/2018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59D0-B043-430E-9B8F-E09C8F4187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6539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551D-B030-43E3-9AAB-3A8F4DC28F34}" type="datetimeFigureOut">
              <a:rPr lang="fr-FR" smtClean="0"/>
              <a:t>06/04/2018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59D0-B043-430E-9B8F-E09C8F4187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345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551D-B030-43E3-9AAB-3A8F4DC28F34}" type="datetimeFigureOut">
              <a:rPr lang="fr-FR" smtClean="0"/>
              <a:t>06/04/2018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59D0-B043-430E-9B8F-E09C8F4187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6196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551D-B030-43E3-9AAB-3A8F4DC28F34}" type="datetimeFigureOut">
              <a:rPr lang="fr-FR" smtClean="0"/>
              <a:t>06/04/2018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59D0-B043-430E-9B8F-E09C8F4187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1005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551D-B030-43E3-9AAB-3A8F4DC28F34}" type="datetimeFigureOut">
              <a:rPr lang="fr-FR" smtClean="0"/>
              <a:t>06/04/2018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59D0-B043-430E-9B8F-E09C8F4187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036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551D-B030-43E3-9AAB-3A8F4DC28F34}" type="datetimeFigureOut">
              <a:rPr lang="fr-FR" smtClean="0"/>
              <a:t>06/04/2018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59D0-B043-430E-9B8F-E09C8F4187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030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551D-B030-43E3-9AAB-3A8F4DC28F34}" type="datetimeFigureOut">
              <a:rPr lang="fr-FR" smtClean="0"/>
              <a:t>06/04/2018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59D0-B043-430E-9B8F-E09C8F4187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6582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551D-B030-43E3-9AAB-3A8F4DC28F34}" type="datetimeFigureOut">
              <a:rPr lang="fr-FR" smtClean="0"/>
              <a:t>06/04/2018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59D0-B043-430E-9B8F-E09C8F4187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882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551D-B030-43E3-9AAB-3A8F4DC28F34}" type="datetimeFigureOut">
              <a:rPr lang="fr-FR" smtClean="0"/>
              <a:t>06/04/2018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59D0-B043-430E-9B8F-E09C8F4187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07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7551D-B030-43E3-9AAB-3A8F4DC28F34}" type="datetimeFigureOut">
              <a:rPr lang="fr-FR" smtClean="0"/>
              <a:t>06/04/2018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059D0-B043-430E-9B8F-E09C8F4187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928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8568952" cy="1470025"/>
          </a:xfrm>
        </p:spPr>
        <p:txBody>
          <a:bodyPr/>
          <a:lstStyle/>
          <a:p>
            <a:r>
              <a:rPr lang="fr-FR" dirty="0" smtClean="0"/>
              <a:t>La déclinaison de l’adjectif épithète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406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/>
          <a:lstStyle/>
          <a:p>
            <a:r>
              <a:rPr lang="fr-FR" dirty="0" smtClean="0"/>
              <a:t>Le groupe nominal est composé de 3 champs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280920" cy="4464496"/>
          </a:xfrm>
        </p:spPr>
        <p:txBody>
          <a:bodyPr/>
          <a:lstStyle/>
          <a:p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121320"/>
              </p:ext>
            </p:extLst>
          </p:nvPr>
        </p:nvGraphicFramePr>
        <p:xfrm>
          <a:off x="1331640" y="2276872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Champ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Champ 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Champ 3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Déterminant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Adjectif épithète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Nom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neuen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Technologien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331640" y="4327579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L’adjectif épithète est toujours placé avant le nom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9415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fr-FR" sz="2400" dirty="0" smtClean="0"/>
              <a:t>L’adjectif épithète se décline</a:t>
            </a:r>
            <a:endParaRPr lang="fr-FR" sz="2400" dirty="0"/>
          </a:p>
        </p:txBody>
      </p:sp>
      <p:sp>
        <p:nvSpPr>
          <p:cNvPr id="3" name="Sous-titre 2"/>
          <p:cNvSpPr>
            <a:spLocks noGrp="1"/>
          </p:cNvSpPr>
          <p:nvPr>
            <p:ph sz="half" idx="1"/>
          </p:nvPr>
        </p:nvSpPr>
        <p:spPr>
          <a:xfrm>
            <a:off x="21230" y="1024136"/>
            <a:ext cx="3394720" cy="2764904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1400" dirty="0" smtClean="0"/>
              <a:t>Déclinaison forte :</a:t>
            </a:r>
          </a:p>
          <a:p>
            <a:pPr marL="0" indent="0" algn="just">
              <a:buNone/>
            </a:pPr>
            <a:r>
              <a:rPr lang="fr-FR" sz="1400" dirty="0" smtClean="0"/>
              <a:t>Lorsque l’adjectif épithète n’est pas précédé d’un déterminant ou lorsque le déterminant ne porte pas la marque du cas, c’est lui qui la porte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1400" dirty="0" smtClean="0"/>
              <a:t>Déclinaison faible :</a:t>
            </a:r>
          </a:p>
          <a:p>
            <a:pPr marL="0" indent="0" algn="just">
              <a:buNone/>
            </a:pPr>
            <a:r>
              <a:rPr lang="fr-FR" sz="1400" dirty="0" smtClean="0"/>
              <a:t>Lorsque le déterminant porte la marque du cas, l’adjectif épithète prend « e » dans la règle du revolver (nominatif singulier + accusatif féminin et neutre) et « en » à tous les autres cas</a:t>
            </a:r>
            <a:endParaRPr lang="fr-FR" sz="14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78079300"/>
              </p:ext>
            </p:extLst>
          </p:nvPr>
        </p:nvGraphicFramePr>
        <p:xfrm>
          <a:off x="3534614" y="1124744"/>
          <a:ext cx="5472605" cy="244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4521"/>
                <a:gridCol w="1094521"/>
                <a:gridCol w="1094521"/>
                <a:gridCol w="1094521"/>
                <a:gridCol w="1094521"/>
              </a:tblGrid>
              <a:tr h="73799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masculin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féminin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neutre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pluriel</a:t>
                      </a:r>
                      <a:endParaRPr lang="fr-FR" dirty="0"/>
                    </a:p>
                  </a:txBody>
                  <a:tcPr/>
                </a:tc>
              </a:tr>
              <a:tr h="427569">
                <a:tc>
                  <a:txBody>
                    <a:bodyPr/>
                    <a:lstStyle/>
                    <a:p>
                      <a:r>
                        <a:rPr lang="fr-FR" dirty="0" smtClean="0"/>
                        <a:t>nominatif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(r)</a:t>
                      </a:r>
                      <a:endParaRPr lang="fr-F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</a:t>
                      </a:r>
                      <a:endParaRPr lang="fr-F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(s)</a:t>
                      </a:r>
                      <a:endParaRPr lang="fr-F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</a:t>
                      </a:r>
                      <a:endParaRPr lang="fr-FR" dirty="0"/>
                    </a:p>
                  </a:txBody>
                  <a:tcPr/>
                </a:tc>
              </a:tr>
              <a:tr h="427569">
                <a:tc>
                  <a:txBody>
                    <a:bodyPr/>
                    <a:lstStyle/>
                    <a:p>
                      <a:r>
                        <a:rPr lang="fr-FR" dirty="0" smtClean="0"/>
                        <a:t>accusatif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</a:t>
                      </a:r>
                      <a:endParaRPr lang="fr-F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(s)</a:t>
                      </a:r>
                      <a:endParaRPr lang="fr-F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</a:t>
                      </a:r>
                      <a:endParaRPr lang="fr-FR" dirty="0"/>
                    </a:p>
                  </a:txBody>
                  <a:tcPr/>
                </a:tc>
              </a:tr>
              <a:tr h="427569">
                <a:tc>
                  <a:txBody>
                    <a:bodyPr/>
                    <a:lstStyle/>
                    <a:p>
                      <a:r>
                        <a:rPr lang="fr-FR" dirty="0" smtClean="0"/>
                        <a:t>datif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</a:t>
                      </a:r>
                      <a:endParaRPr lang="fr-FR" dirty="0"/>
                    </a:p>
                  </a:txBody>
                  <a:tcPr/>
                </a:tc>
              </a:tr>
              <a:tr h="427569">
                <a:tc>
                  <a:txBody>
                    <a:bodyPr/>
                    <a:lstStyle/>
                    <a:p>
                      <a:r>
                        <a:rPr lang="fr-FR" dirty="0" smtClean="0"/>
                        <a:t>génitif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Connecteur droit avec flèche 6"/>
          <p:cNvCxnSpPr/>
          <p:nvPr/>
        </p:nvCxnSpPr>
        <p:spPr>
          <a:xfrm flipV="1">
            <a:off x="5122777" y="2348880"/>
            <a:ext cx="1296144" cy="13438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4355976" y="369276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Règle du revolver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07504" y="4310510"/>
            <a:ext cx="903649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400" dirty="0" smtClean="0"/>
              <a:t>Déclinaison forte :  </a:t>
            </a:r>
            <a:r>
              <a:rPr lang="fr-FR" sz="1400" dirty="0" err="1" smtClean="0"/>
              <a:t>ich</a:t>
            </a:r>
            <a:r>
              <a:rPr lang="fr-FR" sz="1400" dirty="0" smtClean="0"/>
              <a:t> </a:t>
            </a:r>
            <a:r>
              <a:rPr lang="fr-FR" sz="1400" dirty="0" err="1" smtClean="0"/>
              <a:t>habe</a:t>
            </a:r>
            <a:r>
              <a:rPr lang="fr-FR" sz="1400" dirty="0" smtClean="0"/>
              <a:t> </a:t>
            </a:r>
            <a:r>
              <a:rPr lang="fr-FR" sz="1400" dirty="0" err="1" smtClean="0"/>
              <a:t>ein</a:t>
            </a:r>
            <a:r>
              <a:rPr lang="fr-FR" sz="1400" dirty="0" smtClean="0"/>
              <a:t> </a:t>
            </a:r>
            <a:r>
              <a:rPr lang="fr-FR" sz="1400" dirty="0" err="1" smtClean="0"/>
              <a:t>neue</a:t>
            </a:r>
            <a:r>
              <a:rPr lang="fr-FR" sz="1400" dirty="0" err="1" smtClean="0">
                <a:solidFill>
                  <a:srgbClr val="FF0000"/>
                </a:solidFill>
              </a:rPr>
              <a:t>s</a:t>
            </a:r>
            <a:r>
              <a:rPr lang="fr-FR" sz="1400" dirty="0" smtClean="0"/>
              <a:t> Smartphone </a:t>
            </a:r>
            <a:r>
              <a:rPr lang="fr-FR" sz="1400" dirty="0" err="1" smtClean="0"/>
              <a:t>bekommen</a:t>
            </a:r>
            <a:endParaRPr lang="fr-FR" sz="1400" dirty="0" smtClean="0"/>
          </a:p>
          <a:p>
            <a:pPr algn="just"/>
            <a:endParaRPr lang="fr-FR" sz="1400" dirty="0" smtClean="0"/>
          </a:p>
          <a:p>
            <a:pPr algn="just"/>
            <a:r>
              <a:rPr lang="fr-FR" sz="1400" dirty="0" smtClean="0"/>
              <a:t>- Le déterminant ne porte pas la marque du cas, c’est donc l’épithète qui la porte                        a</a:t>
            </a:r>
            <a:r>
              <a:rPr lang="fr-FR" sz="1400" dirty="0" smtClean="0"/>
              <a:t>ccusatif neutre : « </a:t>
            </a:r>
            <a:r>
              <a:rPr lang="fr-FR" sz="1400" dirty="0" smtClean="0">
                <a:solidFill>
                  <a:srgbClr val="FF0000"/>
                </a:solidFill>
              </a:rPr>
              <a:t>s</a:t>
            </a:r>
            <a:r>
              <a:rPr lang="fr-FR" sz="1400" dirty="0" smtClean="0"/>
              <a:t> »</a:t>
            </a:r>
          </a:p>
          <a:p>
            <a:pPr algn="just"/>
            <a:endParaRPr lang="fr-FR" sz="1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400" dirty="0" smtClean="0"/>
              <a:t>Déclinaison faible : </a:t>
            </a:r>
            <a:r>
              <a:rPr lang="fr-FR" sz="1400" dirty="0" err="1" smtClean="0"/>
              <a:t>das</a:t>
            </a:r>
            <a:r>
              <a:rPr lang="fr-FR" sz="1400" dirty="0" smtClean="0"/>
              <a:t> </a:t>
            </a:r>
            <a:r>
              <a:rPr lang="fr-FR" sz="1400" dirty="0" err="1" smtClean="0"/>
              <a:t>neu</a:t>
            </a:r>
            <a:r>
              <a:rPr lang="fr-FR" sz="1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e</a:t>
            </a:r>
            <a:r>
              <a:rPr lang="fr-FR" sz="1400" dirty="0" smtClean="0"/>
              <a:t> Smartphone </a:t>
            </a:r>
            <a:r>
              <a:rPr lang="fr-FR" sz="1400" dirty="0" err="1" smtClean="0"/>
              <a:t>ist</a:t>
            </a:r>
            <a:r>
              <a:rPr lang="fr-FR" sz="1400" dirty="0" smtClean="0"/>
              <a:t> </a:t>
            </a:r>
            <a:r>
              <a:rPr lang="fr-FR" sz="1400" dirty="0" err="1" smtClean="0"/>
              <a:t>genial</a:t>
            </a:r>
            <a:r>
              <a:rPr lang="fr-FR" sz="1400" dirty="0" smtClean="0"/>
              <a:t> !</a:t>
            </a:r>
          </a:p>
          <a:p>
            <a:pPr algn="just"/>
            <a:endParaRPr lang="fr-FR" sz="1400" dirty="0" smtClean="0"/>
          </a:p>
          <a:p>
            <a:pPr marL="285750" indent="-285750" algn="just">
              <a:buFontTx/>
              <a:buChar char="-"/>
            </a:pPr>
            <a:r>
              <a:rPr lang="fr-FR" sz="1400" dirty="0" smtClean="0"/>
              <a:t>Le déterminant porte la marque du cas, on est dans la règle du revolver, l’épithète prend un « </a:t>
            </a:r>
            <a:r>
              <a:rPr lang="fr-FR" sz="1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e</a:t>
            </a:r>
            <a:r>
              <a:rPr lang="fr-FR" sz="1400" dirty="0" smtClean="0"/>
              <a:t> »</a:t>
            </a:r>
          </a:p>
          <a:p>
            <a:pPr algn="just"/>
            <a:r>
              <a:rPr lang="fr-FR" sz="1400" dirty="0"/>
              <a:t> </a:t>
            </a:r>
            <a:r>
              <a:rPr lang="fr-FR" sz="1400" dirty="0" smtClean="0"/>
              <a:t>                                 </a:t>
            </a:r>
          </a:p>
          <a:p>
            <a:pPr algn="just"/>
            <a:r>
              <a:rPr lang="fr-FR" sz="1400" dirty="0"/>
              <a:t> </a:t>
            </a:r>
            <a:r>
              <a:rPr lang="fr-FR" sz="1400" dirty="0" smtClean="0"/>
              <a:t>                                  mit </a:t>
            </a:r>
            <a:r>
              <a:rPr lang="fr-FR" sz="1400" dirty="0" err="1" smtClean="0"/>
              <a:t>dem</a:t>
            </a:r>
            <a:r>
              <a:rPr lang="fr-FR" sz="1400" dirty="0" smtClean="0"/>
              <a:t> </a:t>
            </a:r>
            <a:r>
              <a:rPr lang="fr-FR" sz="1400" dirty="0" err="1" smtClean="0"/>
              <a:t>neu</a:t>
            </a:r>
            <a:r>
              <a:rPr lang="fr-FR" sz="1400" dirty="0" err="1" smtClean="0">
                <a:solidFill>
                  <a:schemeClr val="accent3"/>
                </a:solidFill>
              </a:rPr>
              <a:t>en</a:t>
            </a:r>
            <a:r>
              <a:rPr lang="fr-FR" sz="1400" dirty="0" smtClean="0"/>
              <a:t> Smartphone bin </a:t>
            </a:r>
            <a:r>
              <a:rPr lang="fr-FR" sz="1400" dirty="0" err="1" smtClean="0"/>
              <a:t>ich</a:t>
            </a:r>
            <a:r>
              <a:rPr lang="fr-FR" sz="1400" dirty="0" smtClean="0"/>
              <a:t> </a:t>
            </a:r>
            <a:r>
              <a:rPr lang="fr-FR" sz="1400" dirty="0" err="1" smtClean="0"/>
              <a:t>immer</a:t>
            </a:r>
            <a:r>
              <a:rPr lang="fr-FR" sz="1400" dirty="0" smtClean="0"/>
              <a:t> online</a:t>
            </a:r>
          </a:p>
          <a:p>
            <a:pPr algn="just"/>
            <a:endParaRPr lang="fr-FR" sz="1400" dirty="0" smtClean="0"/>
          </a:p>
          <a:p>
            <a:pPr algn="just"/>
            <a:r>
              <a:rPr lang="fr-FR" sz="1400" dirty="0" smtClean="0"/>
              <a:t>- Le déterminant porte la marque du cas, on est hors règle du revolver, l’épithète prend « </a:t>
            </a:r>
            <a:r>
              <a:rPr lang="fr-FR" sz="1400" dirty="0" smtClean="0">
                <a:solidFill>
                  <a:schemeClr val="accent3"/>
                </a:solidFill>
              </a:rPr>
              <a:t>en</a:t>
            </a:r>
            <a:r>
              <a:rPr lang="fr-FR" sz="1400" dirty="0" smtClean="0"/>
              <a:t> »</a:t>
            </a:r>
            <a:endParaRPr lang="fr-FR" sz="1400" dirty="0"/>
          </a:p>
        </p:txBody>
      </p:sp>
      <p:sp>
        <p:nvSpPr>
          <p:cNvPr id="17" name="Flèche droite 16"/>
          <p:cNvSpPr/>
          <p:nvPr/>
        </p:nvSpPr>
        <p:spPr>
          <a:xfrm>
            <a:off x="6130889" y="4869160"/>
            <a:ext cx="57606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248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136</TotalTime>
  <Words>145</Words>
  <Application>Microsoft Office PowerPoint</Application>
  <PresentationFormat>Affichage à l'écran (4:3)</PresentationFormat>
  <Paragraphs>53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La déclinaison de l’adjectif épithète</vt:lpstr>
      <vt:lpstr>Le groupe nominal est composé de 3 champs</vt:lpstr>
      <vt:lpstr>L’adjectif épithète se décline</vt:lpstr>
    </vt:vector>
  </TitlesOfParts>
  <Company>CCI-ESC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déclinaison de l’adjectif épithète</dc:title>
  <dc:creator>Cécile</dc:creator>
  <cp:lastModifiedBy>Cécile</cp:lastModifiedBy>
  <cp:revision>8</cp:revision>
  <dcterms:created xsi:type="dcterms:W3CDTF">2018-04-06T13:40:28Z</dcterms:created>
  <dcterms:modified xsi:type="dcterms:W3CDTF">2018-04-06T15:56:34Z</dcterms:modified>
</cp:coreProperties>
</file>