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sldIdLst>
    <p:sldId id="292" r:id="rId5"/>
    <p:sldId id="256" r:id="rId6"/>
    <p:sldId id="263" r:id="rId7"/>
    <p:sldId id="264" r:id="rId8"/>
    <p:sldId id="266" r:id="rId9"/>
    <p:sldId id="276" r:id="rId10"/>
    <p:sldId id="278" r:id="rId11"/>
    <p:sldId id="269" r:id="rId12"/>
    <p:sldId id="280" r:id="rId13"/>
    <p:sldId id="277" r:id="rId14"/>
    <p:sldId id="279" r:id="rId15"/>
    <p:sldId id="282" r:id="rId16"/>
    <p:sldId id="285" r:id="rId17"/>
    <p:sldId id="288" r:id="rId18"/>
    <p:sldId id="289" r:id="rId19"/>
    <p:sldId id="257" r:id="rId20"/>
    <p:sldId id="261" r:id="rId21"/>
    <p:sldId id="290" r:id="rId22"/>
    <p:sldId id="271" r:id="rId23"/>
    <p:sldId id="274" r:id="rId24"/>
    <p:sldId id="291" r:id="rId25"/>
    <p:sldId id="260" r:id="rId26"/>
    <p:sldId id="259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D6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F82069-EB28-4F5A-9DA1-8E7D79B1377A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D90082-6E6D-4241-A23E-84963DA90C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125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>
              <a:solidFill>
                <a:schemeClr val="bg1"/>
              </a:solidFill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B24B840-FD72-447C-B404-DF95664E01DA}" type="slidenum">
              <a:rPr lang="en-US" altLang="en-US">
                <a:latin typeface="Calibri" panose="020F0502020204030204" pitchFamily="34" charset="0"/>
              </a:rPr>
              <a:pPr eaLnBrk="1" hangingPunct="1"/>
              <a:t>4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368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4393-8278-460D-86F8-8C671815E165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5EB36-BDBE-4EC4-8CC6-BD162EF01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962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4393-8278-460D-86F8-8C671815E165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5EB36-BDBE-4EC4-8CC6-BD162EF01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8172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4393-8278-460D-86F8-8C671815E165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5EB36-BDBE-4EC4-8CC6-BD162EF01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097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6340475"/>
            <a:ext cx="11446933" cy="0"/>
          </a:xfrm>
          <a:prstGeom prst="line">
            <a:avLst/>
          </a:prstGeom>
          <a:ln w="7620" cap="rnd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720000" y="1731713"/>
            <a:ext cx="10726933" cy="440680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719667" y="6459539"/>
            <a:ext cx="1653117" cy="365125"/>
          </a:xfrm>
        </p:spPr>
        <p:txBody>
          <a:bodyPr/>
          <a:lstStyle>
            <a:lvl1pPr>
              <a:lnSpc>
                <a:spcPts val="1000"/>
              </a:lnSpc>
              <a:defRPr sz="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x of x Version 3.0</a:t>
            </a:r>
            <a:endParaRPr lang="en-US" dirty="0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lnSpc>
                <a:spcPts val="1000"/>
              </a:lnSpc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/>
              <a:t>Copyright © AQA and its licensors.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39493565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4393-8278-460D-86F8-8C671815E165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5EB36-BDBE-4EC4-8CC6-BD162EF01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591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4393-8278-460D-86F8-8C671815E165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5EB36-BDBE-4EC4-8CC6-BD162EF01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5996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4393-8278-460D-86F8-8C671815E165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5EB36-BDBE-4EC4-8CC6-BD162EF01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59878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4393-8278-460D-86F8-8C671815E165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5EB36-BDBE-4EC4-8CC6-BD162EF01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285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4393-8278-460D-86F8-8C671815E165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5EB36-BDBE-4EC4-8CC6-BD162EF01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4396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4393-8278-460D-86F8-8C671815E165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5EB36-BDBE-4EC4-8CC6-BD162EF01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7701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4393-8278-460D-86F8-8C671815E165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5EB36-BDBE-4EC4-8CC6-BD162EF01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083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D4393-8278-460D-86F8-8C671815E165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65EB36-BDBE-4EC4-8CC6-BD162EF01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06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D4393-8278-460D-86F8-8C671815E165}" type="datetimeFigureOut">
              <a:rPr lang="en-GB" smtClean="0"/>
              <a:t>23/11/2020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5EB36-BDBE-4EC4-8CC6-BD162EF01E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215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m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mp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tmp"/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10.png"/><Relationship Id="rId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4.png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Relationship Id="rId9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1926"/>
            <a:ext cx="2505364" cy="918730"/>
          </a:xfrm>
        </p:spPr>
        <p:txBody>
          <a:bodyPr/>
          <a:lstStyle/>
          <a:p>
            <a:r>
              <a:rPr lang="en-GB" dirty="0"/>
              <a:t>STARTER</a:t>
            </a:r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5144655" y="570771"/>
            <a:ext cx="36998" cy="3221639"/>
          </a:xfrm>
          <a:prstGeom prst="line">
            <a:avLst/>
          </a:prstGeom>
          <a:ln w="3175">
            <a:solidFill>
              <a:srgbClr val="00D6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51680" y="1029524"/>
            <a:ext cx="5028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Write 0.08 as a fraction in its simplest form.</a:t>
            </a:r>
          </a:p>
          <a:p>
            <a:endParaRPr lang="en-GB" dirty="0">
              <a:latin typeface="+mj-lt"/>
            </a:endParaRPr>
          </a:p>
          <a:p>
            <a:r>
              <a:rPr lang="en-GB" dirty="0">
                <a:latin typeface="+mj-lt"/>
              </a:rPr>
              <a:t>Write 14% as a fraction in its simplest form.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386593" y="976665"/>
                <a:ext cx="1407711" cy="9275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>
                    <a:latin typeface="+mj-lt"/>
                  </a:rPr>
                  <a:t>Work out</a:t>
                </a:r>
              </a:p>
              <a:p>
                <a:endParaRPr lang="en-GB" dirty="0">
                  <a:latin typeface="+mj-lt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GB" dirty="0">
                  <a:latin typeface="+mj-lt"/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6593" y="976665"/>
                <a:ext cx="1407711" cy="927571"/>
              </a:xfrm>
              <a:prstGeom prst="rect">
                <a:avLst/>
              </a:prstGeom>
              <a:blipFill>
                <a:blip r:embed="rId2"/>
                <a:stretch>
                  <a:fillRect l="-3896" t="-32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Connector 20"/>
          <p:cNvCxnSpPr/>
          <p:nvPr/>
        </p:nvCxnSpPr>
        <p:spPr>
          <a:xfrm flipV="1">
            <a:off x="651680" y="2113265"/>
            <a:ext cx="11076709" cy="18278"/>
          </a:xfrm>
          <a:prstGeom prst="line">
            <a:avLst/>
          </a:prstGeom>
          <a:ln w="3175">
            <a:solidFill>
              <a:srgbClr val="00D6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51680" y="2315082"/>
            <a:ext cx="50992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One angle in an isosceles triangle is 50⁰.</a:t>
            </a:r>
          </a:p>
          <a:p>
            <a:endParaRPr lang="en-GB" dirty="0">
              <a:latin typeface="+mj-lt"/>
            </a:endParaRPr>
          </a:p>
          <a:p>
            <a:r>
              <a:rPr lang="en-GB" dirty="0">
                <a:latin typeface="+mj-lt"/>
              </a:rPr>
              <a:t>Write down the sizes of the other two angles.</a:t>
            </a:r>
          </a:p>
          <a:p>
            <a:endParaRPr lang="en-GB" dirty="0">
              <a:latin typeface="+mj-lt"/>
            </a:endParaRPr>
          </a:p>
          <a:p>
            <a:r>
              <a:rPr lang="en-GB" dirty="0">
                <a:latin typeface="+mj-lt"/>
              </a:rPr>
              <a:t>Write two different possible answers.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695873" y="3958991"/>
            <a:ext cx="11041753" cy="36946"/>
          </a:xfrm>
          <a:prstGeom prst="line">
            <a:avLst/>
          </a:prstGeom>
          <a:ln w="3175">
            <a:solidFill>
              <a:srgbClr val="00D66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51680" y="4265366"/>
            <a:ext cx="59297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+mj-lt"/>
              </a:rPr>
              <a:t>The two – way table gives some information about the football teams 50 students support.</a:t>
            </a:r>
          </a:p>
          <a:p>
            <a:endParaRPr lang="en-GB" dirty="0">
              <a:latin typeface="+mj-lt"/>
            </a:endParaRPr>
          </a:p>
          <a:p>
            <a:r>
              <a:rPr lang="en-GB" dirty="0">
                <a:latin typeface="+mj-lt"/>
              </a:rPr>
              <a:t>Complete the two way table.</a:t>
            </a: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179" y="4162518"/>
            <a:ext cx="4387819" cy="1308647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5384800" y="2257308"/>
            <a:ext cx="5181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+mj-lt"/>
              </a:rPr>
              <a:t>Y</a:t>
            </a:r>
            <a:r>
              <a:rPr lang="en-GB" dirty="0">
                <a:latin typeface="+mj-lt"/>
              </a:rPr>
              <a:t> pounds is shared equally among </a:t>
            </a:r>
            <a:r>
              <a:rPr lang="en-GB" b="1" dirty="0">
                <a:latin typeface="+mj-lt"/>
              </a:rPr>
              <a:t>n</a:t>
            </a:r>
            <a:r>
              <a:rPr lang="en-GB" dirty="0">
                <a:latin typeface="+mj-lt"/>
              </a:rPr>
              <a:t> children.</a:t>
            </a:r>
          </a:p>
          <a:p>
            <a:endParaRPr lang="en-GB" dirty="0">
              <a:latin typeface="+mj-lt"/>
            </a:endParaRPr>
          </a:p>
          <a:p>
            <a:r>
              <a:rPr lang="en-GB" dirty="0">
                <a:latin typeface="+mj-lt"/>
              </a:rPr>
              <a:t>Write down a formula for the amount, A, that each child should receive.</a:t>
            </a:r>
          </a:p>
        </p:txBody>
      </p:sp>
    </p:spTree>
    <p:extLst>
      <p:ext uri="{BB962C8B-B14F-4D97-AF65-F5344CB8AC3E}">
        <p14:creationId xmlns:p14="http://schemas.microsoft.com/office/powerpoint/2010/main" val="15796641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858" y="735876"/>
            <a:ext cx="9426162" cy="503704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24362" y="675070"/>
            <a:ext cx="9798423" cy="5262282"/>
          </a:xfrm>
          <a:prstGeom prst="rect">
            <a:avLst/>
          </a:prstGeom>
          <a:noFill/>
          <a:ln w="28575">
            <a:solidFill>
              <a:srgbClr val="00D6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0725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59708" y="656597"/>
            <a:ext cx="9798423" cy="5262282"/>
          </a:xfrm>
          <a:prstGeom prst="rect">
            <a:avLst/>
          </a:prstGeom>
          <a:noFill/>
          <a:ln w="28575">
            <a:solidFill>
              <a:srgbClr val="00D6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8647" y="738690"/>
            <a:ext cx="8810590" cy="4829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989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42473" y="212094"/>
            <a:ext cx="9143074" cy="587744"/>
            <a:chOff x="0" y="13335"/>
            <a:chExt cx="9144218" cy="587744"/>
          </a:xfrm>
          <a:solidFill>
            <a:srgbClr val="00D661"/>
          </a:solidFill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461665"/>
            </a:xfrm>
            <a:prstGeom prst="rect">
              <a:avLst/>
            </a:prstGeom>
            <a:grpFill/>
            <a:ln w="28575">
              <a:solidFill>
                <a:srgbClr val="00D661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2400" b="1" dirty="0">
                  <a:solidFill>
                    <a:schemeClr val="bg1"/>
                  </a:solidFill>
                  <a:latin typeface="+mj-lt"/>
                </a:rPr>
                <a:t>A</a:t>
              </a:r>
              <a:r>
                <a:rPr lang="en-GB" sz="2400" dirty="0">
                  <a:solidFill>
                    <a:schemeClr val="bg1"/>
                  </a:solidFill>
                  <a:latin typeface="+mj-lt"/>
                </a:rPr>
                <a:t> :: Multiple Triangles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grpFill/>
            <a:ln w="28575">
              <a:solidFill>
                <a:srgbClr val="00D661"/>
              </a:solidFill>
            </a:ln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2377472" y="1265345"/>
            <a:ext cx="2806193" cy="1832361"/>
            <a:chOff x="2197855" y="1956679"/>
            <a:chExt cx="4176464" cy="2736304"/>
          </a:xfrm>
        </p:grpSpPr>
        <p:sp>
          <p:nvSpPr>
            <p:cNvPr id="6" name="Right Triangle 5"/>
            <p:cNvSpPr/>
            <p:nvPr/>
          </p:nvSpPr>
          <p:spPr>
            <a:xfrm>
              <a:off x="4574119" y="1956679"/>
              <a:ext cx="1800200" cy="2736304"/>
            </a:xfrm>
            <a:prstGeom prst="rt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ight Triangle 6"/>
            <p:cNvSpPr/>
            <p:nvPr/>
          </p:nvSpPr>
          <p:spPr>
            <a:xfrm flipH="1">
              <a:off x="2197855" y="1956679"/>
              <a:ext cx="2376264" cy="2736304"/>
            </a:xfrm>
            <a:prstGeom prst="rt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4283968" y="4437112"/>
              <a:ext cx="287460" cy="25587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571428" y="4437111"/>
              <a:ext cx="287460" cy="25587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4464644" y="1682667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26853" y="3012033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808460" y="1634792"/>
                <a:ext cx="5040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>
                          <a:latin typeface="Cambria Math"/>
                        </a:rPr>
                        <m:t>𝑥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8460" y="1634792"/>
                <a:ext cx="504056" cy="52322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2923756" y="3046980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879976" y="1327015"/>
                <a:ext cx="3312368" cy="2034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+mj-lt"/>
                  </a:rPr>
                  <a:t>What should we do first?</a:t>
                </a:r>
              </a:p>
              <a:p>
                <a:r>
                  <a:rPr lang="en-GB" sz="2400" b="1" dirty="0"/>
                  <a:t>Find the central length using the right triangle.</a:t>
                </a:r>
              </a:p>
              <a:p>
                <a:endParaRPr lang="en-GB" sz="24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latin typeface="Cambria Math"/>
                        </a:rPr>
                        <m:t>𝒚</m:t>
                      </m:r>
                      <m:r>
                        <a:rPr lang="en-GB" sz="2400" b="1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>
                                  <a:latin typeface="Cambria Math"/>
                                </a:rPr>
                                <m:t>𝟔</m:t>
                              </m:r>
                            </m:e>
                            <m:sup>
                              <m:r>
                                <a:rPr lang="en-GB" sz="24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  <m:r>
                            <a:rPr lang="en-GB" sz="2400" b="1" i="1">
                              <a:latin typeface="Cambria Math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GB" sz="2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>
                                  <a:latin typeface="Cambria Math"/>
                                </a:rPr>
                                <m:t>𝟑</m:t>
                              </m:r>
                            </m:e>
                            <m:sup>
                              <m:r>
                                <a:rPr lang="en-GB" sz="2400" b="1" i="1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GB" sz="2400" b="1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1" i="1">
                              <a:latin typeface="Cambria Math"/>
                            </a:rPr>
                            <m:t>𝟐𝟕</m:t>
                          </m:r>
                        </m:e>
                      </m:rad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9976" y="1327015"/>
                <a:ext cx="3312368" cy="2034916"/>
              </a:xfrm>
              <a:prstGeom prst="rect">
                <a:avLst/>
              </a:prstGeom>
              <a:blipFill>
                <a:blip r:embed="rId3"/>
                <a:stretch>
                  <a:fillRect l="-2947" t="-2402" r="-1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564807" y="2205887"/>
                <a:ext cx="5040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1" i="1" dirty="0">
                          <a:latin typeface="Cambria Math"/>
                        </a:rPr>
                        <m:t>𝒚</m:t>
                      </m:r>
                    </m:oMath>
                  </m:oMathPara>
                </a14:m>
                <a:endParaRPr lang="en-GB" sz="2800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64807" y="2205887"/>
                <a:ext cx="504056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879976" y="3429000"/>
                <a:ext cx="3312368" cy="20349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latin typeface="+mj-lt"/>
                  </a:rPr>
                  <a:t>Then what?</a:t>
                </a:r>
              </a:p>
              <a:p>
                <a:r>
                  <a:rPr lang="en-GB" sz="2400" b="1" dirty="0"/>
                  <a:t>Now we can find </a:t>
                </a:r>
                <a14:m>
                  <m:oMath xmlns:m="http://schemas.openxmlformats.org/officeDocument/2006/math">
                    <m:r>
                      <a:rPr lang="en-GB" sz="2400" b="1" i="1">
                        <a:latin typeface="Cambria Math"/>
                      </a:rPr>
                      <m:t>𝒙</m:t>
                    </m:r>
                  </m:oMath>
                </a14:m>
                <a:r>
                  <a:rPr lang="en-GB" sz="2400" b="1" dirty="0"/>
                  <a:t> using the left triangle.</a:t>
                </a:r>
              </a:p>
              <a:p>
                <a:endParaRPr lang="en-GB" sz="24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>
                          <a:latin typeface="Cambria Math"/>
                        </a:rPr>
                        <m:t>𝒙</m:t>
                      </m:r>
                      <m:r>
                        <a:rPr lang="en-GB" sz="2400" b="1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1" i="1">
                              <a:latin typeface="Cambria Math"/>
                            </a:rPr>
                            <m:t>𝟐𝟕</m:t>
                          </m:r>
                          <m:r>
                            <a:rPr lang="en-GB" sz="2400" b="1" i="1">
                              <a:latin typeface="Cambria Math"/>
                            </a:rPr>
                            <m:t>+</m:t>
                          </m:r>
                          <m:r>
                            <a:rPr lang="en-GB" sz="2400" b="1" i="1">
                              <a:latin typeface="Cambria Math"/>
                            </a:rPr>
                            <m:t>𝟏𝟔</m:t>
                          </m:r>
                        </m:e>
                      </m:rad>
                      <m:r>
                        <a:rPr lang="en-GB" sz="2400" b="1" i="1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1" i="1">
                              <a:latin typeface="Cambria Math"/>
                            </a:rPr>
                            <m:t>𝟒𝟑</m:t>
                          </m:r>
                        </m:e>
                      </m:rad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9976" y="3429000"/>
                <a:ext cx="3312368" cy="2034916"/>
              </a:xfrm>
              <a:prstGeom prst="rect">
                <a:avLst/>
              </a:prstGeom>
              <a:blipFill>
                <a:blip r:embed="rId5"/>
                <a:stretch>
                  <a:fillRect l="-2947" t="-2402" r="-38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923756" y="5877273"/>
                <a:ext cx="5692524" cy="7498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Notice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GB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27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GB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i="1">
                        <a:latin typeface="Cambria Math"/>
                      </a:rPr>
                      <m:t>=27</m:t>
                    </m:r>
                  </m:oMath>
                </a14:m>
                <a:r>
                  <a:rPr lang="en-GB" dirty="0"/>
                  <a:t>. This is why it’s often important to leave your answers in surd form.</a:t>
                </a: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3756" y="5877273"/>
                <a:ext cx="5692524" cy="749885"/>
              </a:xfrm>
              <a:prstGeom prst="rect">
                <a:avLst/>
              </a:prstGeom>
              <a:blipFill>
                <a:blip r:embed="rId6"/>
                <a:stretch>
                  <a:fillRect l="-965" b="-121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Arrow Connector 18"/>
          <p:cNvCxnSpPr/>
          <p:nvPr/>
        </p:nvCxnSpPr>
        <p:spPr>
          <a:xfrm flipV="1">
            <a:off x="5591944" y="5373216"/>
            <a:ext cx="136815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942161" y="1788143"/>
            <a:ext cx="3250183" cy="1573788"/>
          </a:xfrm>
          <a:prstGeom prst="rect">
            <a:avLst/>
          </a:prstGeom>
          <a:solidFill>
            <a:srgbClr val="00D66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latin typeface="+mj-lt"/>
              </a:rPr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5942162" y="3890128"/>
            <a:ext cx="3250183" cy="1573788"/>
          </a:xfrm>
          <a:prstGeom prst="rect">
            <a:avLst/>
          </a:prstGeom>
          <a:solidFill>
            <a:srgbClr val="00D661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400" dirty="0">
                <a:latin typeface="+mj-lt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6869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24000" y="1"/>
            <a:ext cx="9143074" cy="599127"/>
            <a:chOff x="0" y="13335"/>
            <a:chExt cx="9144218" cy="599127"/>
          </a:xfrm>
          <a:solidFill>
            <a:srgbClr val="FFC000"/>
          </a:solidFill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B </a:t>
              </a:r>
              <a:r>
                <a:rPr lang="en-GB" sz="3200" dirty="0">
                  <a:solidFill>
                    <a:schemeClr val="bg1"/>
                  </a:solidFill>
                </a:rPr>
                <a:t>:: Split the shape into triangles </a:t>
              </a:r>
              <a:r>
                <a:rPr lang="en-GB" sz="3200" dirty="0"/>
                <a:t> 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grpFill/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 flipH="1">
            <a:off x="2423592" y="2924945"/>
            <a:ext cx="2015870" cy="1759347"/>
            <a:chOff x="611560" y="2924944"/>
            <a:chExt cx="2376267" cy="1728192"/>
          </a:xfrm>
        </p:grpSpPr>
        <p:sp>
          <p:nvSpPr>
            <p:cNvPr id="6" name="Right Triangle 5"/>
            <p:cNvSpPr/>
            <p:nvPr/>
          </p:nvSpPr>
          <p:spPr>
            <a:xfrm flipH="1">
              <a:off x="611560" y="2924944"/>
              <a:ext cx="2376264" cy="1728192"/>
            </a:xfrm>
            <a:prstGeom prst="rt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699915" y="4428121"/>
              <a:ext cx="287912" cy="22501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9" name="Group 8"/>
          <p:cNvGrpSpPr/>
          <p:nvPr/>
        </p:nvGrpSpPr>
        <p:grpSpPr>
          <a:xfrm rot="2464250" flipH="1">
            <a:off x="2608650" y="2476149"/>
            <a:ext cx="2671168" cy="1513476"/>
            <a:chOff x="611560" y="2924944"/>
            <a:chExt cx="2376267" cy="1728192"/>
          </a:xfrm>
        </p:grpSpPr>
        <p:sp>
          <p:nvSpPr>
            <p:cNvPr id="10" name="Right Triangle 9"/>
            <p:cNvSpPr/>
            <p:nvPr/>
          </p:nvSpPr>
          <p:spPr>
            <a:xfrm flipH="1">
              <a:off x="611560" y="2924944"/>
              <a:ext cx="2376264" cy="1728192"/>
            </a:xfrm>
            <a:prstGeom prst="rt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2792379" y="4397784"/>
              <a:ext cx="195448" cy="25535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512369" y="1872006"/>
                <a:ext cx="4580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12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2369" y="1872006"/>
                <a:ext cx="458072" cy="461665"/>
              </a:xfrm>
              <a:prstGeom prst="rect">
                <a:avLst/>
              </a:prstGeom>
              <a:blipFill>
                <a:blip r:embed="rId2"/>
                <a:stretch>
                  <a:fillRect l="-2667" r="-18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913692" y="3573785"/>
                <a:ext cx="4580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3692" y="3573785"/>
                <a:ext cx="458072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095578" y="4680860"/>
                <a:ext cx="4580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5578" y="4680860"/>
                <a:ext cx="458072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981390" y="2757333"/>
                <a:ext cx="4580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1390" y="2757333"/>
                <a:ext cx="458072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1913692" y="764705"/>
            <a:ext cx="33182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Give answers in exact form unless specified.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667838" y="5445224"/>
                <a:ext cx="1771624" cy="5127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185</m:t>
                          </m:r>
                        </m:e>
                      </m:ra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7838" y="5445224"/>
                <a:ext cx="1771624" cy="51270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4" name="Group 23"/>
          <p:cNvGrpSpPr/>
          <p:nvPr/>
        </p:nvGrpSpPr>
        <p:grpSpPr>
          <a:xfrm rot="16200000" flipH="1" flipV="1">
            <a:off x="5020696" y="2263893"/>
            <a:ext cx="2478879" cy="1903777"/>
            <a:chOff x="611560" y="2924944"/>
            <a:chExt cx="2376267" cy="1728192"/>
          </a:xfrm>
        </p:grpSpPr>
        <p:sp>
          <p:nvSpPr>
            <p:cNvPr id="25" name="Right Triangle 24"/>
            <p:cNvSpPr/>
            <p:nvPr/>
          </p:nvSpPr>
          <p:spPr>
            <a:xfrm flipH="1">
              <a:off x="611560" y="2924944"/>
              <a:ext cx="2376264" cy="1728192"/>
            </a:xfrm>
            <a:prstGeom prst="rt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2699915" y="4428121"/>
              <a:ext cx="287912" cy="22501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0" name="Group 29"/>
          <p:cNvGrpSpPr/>
          <p:nvPr/>
        </p:nvGrpSpPr>
        <p:grpSpPr>
          <a:xfrm rot="3133970" flipH="1">
            <a:off x="5371527" y="1867656"/>
            <a:ext cx="3116030" cy="1682869"/>
            <a:chOff x="611560" y="2924944"/>
            <a:chExt cx="2376267" cy="1728192"/>
          </a:xfrm>
        </p:grpSpPr>
        <p:sp>
          <p:nvSpPr>
            <p:cNvPr id="31" name="Right Triangle 30"/>
            <p:cNvSpPr/>
            <p:nvPr/>
          </p:nvSpPr>
          <p:spPr>
            <a:xfrm flipH="1">
              <a:off x="611560" y="2924944"/>
              <a:ext cx="2376264" cy="1728192"/>
            </a:xfrm>
            <a:prstGeom prst="rt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792379" y="4397784"/>
              <a:ext cx="195448" cy="25535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 rot="10800000" flipH="1">
            <a:off x="5282713" y="4452068"/>
            <a:ext cx="1926470" cy="1690315"/>
            <a:chOff x="611560" y="2924944"/>
            <a:chExt cx="2376267" cy="1728192"/>
          </a:xfrm>
        </p:grpSpPr>
        <p:sp>
          <p:nvSpPr>
            <p:cNvPr id="34" name="Right Triangle 33"/>
            <p:cNvSpPr/>
            <p:nvPr/>
          </p:nvSpPr>
          <p:spPr>
            <a:xfrm flipH="1">
              <a:off x="611560" y="2924944"/>
              <a:ext cx="2376264" cy="1728192"/>
            </a:xfrm>
            <a:prstGeom prst="rt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699915" y="4428121"/>
              <a:ext cx="287912" cy="22501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7208396" y="4887758"/>
                <a:ext cx="4580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8396" y="4887758"/>
                <a:ext cx="458072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5802063" y="5164573"/>
                <a:ext cx="4580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2063" y="5164573"/>
                <a:ext cx="458072" cy="461665"/>
              </a:xfrm>
              <a:prstGeom prst="rect">
                <a:avLst/>
              </a:prstGeom>
              <a:blipFill>
                <a:blip r:embed="rId8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849211" y="3039158"/>
                <a:ext cx="4580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49211" y="3039158"/>
                <a:ext cx="458072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5625800" y="949371"/>
                <a:ext cx="4580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5800" y="949371"/>
                <a:ext cx="458072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877272" y="2102838"/>
                <a:ext cx="45807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7272" y="2102838"/>
                <a:ext cx="458072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739988" y="6159630"/>
                <a:ext cx="1771624" cy="505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sz="2400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i="1">
                              <a:latin typeface="Cambria Math" panose="02040503050406030204" pitchFamily="18" charset="0"/>
                            </a:rPr>
                            <m:t>13</m:t>
                          </m:r>
                        </m:e>
                      </m:ra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9988" y="6159630"/>
                <a:ext cx="1771624" cy="50520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Rectangle 42"/>
          <p:cNvSpPr/>
          <p:nvPr/>
        </p:nvSpPr>
        <p:spPr>
          <a:xfrm>
            <a:off x="1775520" y="1556792"/>
            <a:ext cx="432048" cy="41954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44" name="Rectangle 43"/>
          <p:cNvSpPr/>
          <p:nvPr/>
        </p:nvSpPr>
        <p:spPr>
          <a:xfrm>
            <a:off x="4652339" y="1249571"/>
            <a:ext cx="432048" cy="41954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480049" y="5341258"/>
            <a:ext cx="1019381" cy="65402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/>
              <a:t>?</a:t>
            </a:r>
          </a:p>
        </p:txBody>
      </p:sp>
      <p:sp>
        <p:nvSpPr>
          <p:cNvPr id="47" name="Rectangle 46"/>
          <p:cNvSpPr/>
          <p:nvPr/>
        </p:nvSpPr>
        <p:spPr>
          <a:xfrm>
            <a:off x="5681395" y="6085220"/>
            <a:ext cx="1019381" cy="65402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74307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  <p:bldLst>
      <p:bldP spid="46" grpId="0" animBg="1"/>
      <p:bldP spid="4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24000" y="1"/>
            <a:ext cx="9143074" cy="599127"/>
            <a:chOff x="0" y="13335"/>
            <a:chExt cx="9144218" cy="599127"/>
          </a:xfrm>
          <a:solidFill>
            <a:srgbClr val="C00000"/>
          </a:solidFill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B </a:t>
              </a:r>
              <a:r>
                <a:rPr lang="en-GB" sz="3200" dirty="0">
                  <a:solidFill>
                    <a:schemeClr val="bg1"/>
                  </a:solidFill>
                </a:rPr>
                <a:t>:: Algebraic manipulation</a:t>
              </a:r>
              <a:r>
                <a:rPr lang="en-GB" sz="3200" dirty="0"/>
                <a:t> 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grpFill/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 flipH="1">
            <a:off x="2999656" y="1346995"/>
            <a:ext cx="2520280" cy="2098113"/>
            <a:chOff x="611560" y="2924944"/>
            <a:chExt cx="2376267" cy="1728192"/>
          </a:xfrm>
        </p:grpSpPr>
        <p:sp>
          <p:nvSpPr>
            <p:cNvPr id="7" name="Right Triangle 6"/>
            <p:cNvSpPr/>
            <p:nvPr/>
          </p:nvSpPr>
          <p:spPr>
            <a:xfrm flipH="1">
              <a:off x="611560" y="2924944"/>
              <a:ext cx="2376264" cy="1728192"/>
            </a:xfrm>
            <a:prstGeom prst="rt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/>
          </p:nvSpPr>
          <p:spPr>
            <a:xfrm>
              <a:off x="2699915" y="4428121"/>
              <a:ext cx="287912" cy="225015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160916" y="2109080"/>
                <a:ext cx="576064" cy="57394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800" i="1">
                              <a:latin typeface="Cambria Math" panose="02040503050406030204" pitchFamily="18" charset="0"/>
                            </a:rPr>
                            <m:t>27</m:t>
                          </m:r>
                        </m:e>
                      </m:rad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0916" y="2109080"/>
                <a:ext cx="576064" cy="573940"/>
              </a:xfrm>
              <a:prstGeom prst="rect">
                <a:avLst/>
              </a:prstGeom>
              <a:blipFill>
                <a:blip r:embed="rId2"/>
                <a:stretch>
                  <a:fillRect r="-2526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863752" y="3460421"/>
                <a:ext cx="5760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3752" y="3460421"/>
                <a:ext cx="576064" cy="52322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071246" y="1710239"/>
                <a:ext cx="57606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71246" y="1710239"/>
                <a:ext cx="576064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456040" y="1111777"/>
                <a:ext cx="2623424" cy="2333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Determine </a:t>
                </a:r>
                <a14:m>
                  <m:oMath xmlns:m="http://schemas.openxmlformats.org/officeDocument/2006/math">
                    <m:r>
                      <a:rPr lang="en-GB" sz="24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sz="2400" dirty="0"/>
                  <a:t>.</a:t>
                </a:r>
              </a:p>
              <a:p>
                <a:endParaRPr lang="en-GB" sz="24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2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𝟐𝟕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𝟒</m:t>
                      </m:r>
                      <m:sSup>
                        <m:sSupPr>
                          <m:ctrlPr>
                            <a:rPr lang="en-GB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2400" b="1" i="1"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GB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2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𝟐𝟕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2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2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𝟗</m:t>
                      </m:r>
                    </m:oMath>
                    <m:oMath xmlns:m="http://schemas.openxmlformats.org/officeDocument/2006/math">
                      <m:r>
                        <a:rPr lang="en-GB" sz="2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400" b="1" i="1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6040" y="1111777"/>
                <a:ext cx="2623424" cy="2333331"/>
              </a:xfrm>
              <a:prstGeom prst="rect">
                <a:avLst/>
              </a:prstGeom>
              <a:blipFill>
                <a:blip r:embed="rId5"/>
                <a:stretch>
                  <a:fillRect l="-3488" t="-20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6591523" y="1771518"/>
            <a:ext cx="2621219" cy="1823003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88881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524000" y="1"/>
            <a:ext cx="9143074" cy="599127"/>
            <a:chOff x="0" y="13335"/>
            <a:chExt cx="9144218" cy="599127"/>
          </a:xfrm>
          <a:solidFill>
            <a:srgbClr val="C00000"/>
          </a:solidFill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Challenge 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grpFill/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6" name="Rectangle 5"/>
          <p:cNvSpPr/>
          <p:nvPr/>
        </p:nvSpPr>
        <p:spPr>
          <a:xfrm>
            <a:off x="1647826" y="782648"/>
            <a:ext cx="438150" cy="41954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Wingdings" panose="05000000000000000000" pitchFamily="2" charset="2"/>
              </a:rPr>
              <a:t>N</a:t>
            </a:r>
            <a:r>
              <a:rPr lang="en-GB" baseline="-25000" dirty="0"/>
              <a:t>5</a:t>
            </a:r>
          </a:p>
        </p:txBody>
      </p:sp>
      <p:grpSp>
        <p:nvGrpSpPr>
          <p:cNvPr id="7" name="Group 6"/>
          <p:cNvGrpSpPr/>
          <p:nvPr/>
        </p:nvGrpSpPr>
        <p:grpSpPr>
          <a:xfrm flipH="1">
            <a:off x="2345728" y="2263139"/>
            <a:ext cx="2304256" cy="1773139"/>
            <a:chOff x="611560" y="2924944"/>
            <a:chExt cx="2376267" cy="1728193"/>
          </a:xfrm>
        </p:grpSpPr>
        <p:sp>
          <p:nvSpPr>
            <p:cNvPr id="8" name="Right Triangle 7"/>
            <p:cNvSpPr/>
            <p:nvPr/>
          </p:nvSpPr>
          <p:spPr>
            <a:xfrm flipH="1">
              <a:off x="611560" y="2924944"/>
              <a:ext cx="2376265" cy="1728192"/>
            </a:xfrm>
            <a:prstGeom prst="rt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728921" y="4410143"/>
              <a:ext cx="258906" cy="242994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0" name="Group 9"/>
          <p:cNvGrpSpPr/>
          <p:nvPr/>
        </p:nvGrpSpPr>
        <p:grpSpPr>
          <a:xfrm rot="2255726" flipH="1">
            <a:off x="2650852" y="1396899"/>
            <a:ext cx="2894409" cy="1966284"/>
            <a:chOff x="611560" y="2924944"/>
            <a:chExt cx="2376266" cy="1728194"/>
          </a:xfrm>
        </p:grpSpPr>
        <p:sp>
          <p:nvSpPr>
            <p:cNvPr id="11" name="Right Triangle 10"/>
            <p:cNvSpPr/>
            <p:nvPr/>
          </p:nvSpPr>
          <p:spPr>
            <a:xfrm flipH="1">
              <a:off x="611560" y="2924944"/>
              <a:ext cx="2376265" cy="1728192"/>
            </a:xfrm>
            <a:prstGeom prst="rt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2759003" y="4385167"/>
              <a:ext cx="228823" cy="26797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471258" y="914676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1258" y="914676"/>
                <a:ext cx="720080" cy="4616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929904" y="1722782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9904" y="1722782"/>
                <a:ext cx="720080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720080" y="2931364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0080" y="2931364"/>
                <a:ext cx="720080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993800" y="4007631"/>
                <a:ext cx="72008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3800" y="4007631"/>
                <a:ext cx="720080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200152" y="4430211"/>
                <a:ext cx="3600400" cy="2326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Determine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b="1" dirty="0"/>
                  <a:t>Solution: We can find the (square of the) central length in two different ways: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𝟒𝟗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𝟖𝟏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𝟑𝟐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𝟏𝟔</m:t>
                      </m:r>
                    </m:oMath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0152" y="4430211"/>
                <a:ext cx="3600400" cy="2326984"/>
              </a:xfrm>
              <a:prstGeom prst="rect">
                <a:avLst/>
              </a:prstGeom>
              <a:blipFill>
                <a:blip r:embed="rId6"/>
                <a:stretch>
                  <a:fillRect l="-1523" t="-1575" r="-23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2178691" y="4766366"/>
            <a:ext cx="3493297" cy="1898507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/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671988" y="801810"/>
            <a:ext cx="438150" cy="41954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latin typeface="Wingdings" panose="05000000000000000000" pitchFamily="2" charset="2"/>
              </a:rPr>
              <a:t>N</a:t>
            </a:r>
            <a:r>
              <a:rPr lang="en-GB" baseline="-25000" dirty="0"/>
              <a:t>6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6744073" y="1376341"/>
            <a:ext cx="2806193" cy="1832361"/>
            <a:chOff x="2197855" y="1956679"/>
            <a:chExt cx="4176464" cy="2736304"/>
          </a:xfrm>
        </p:grpSpPr>
        <p:sp>
          <p:nvSpPr>
            <p:cNvPr id="22" name="Right Triangle 21"/>
            <p:cNvSpPr/>
            <p:nvPr/>
          </p:nvSpPr>
          <p:spPr>
            <a:xfrm>
              <a:off x="4574119" y="1956679"/>
              <a:ext cx="1800200" cy="2736304"/>
            </a:xfrm>
            <a:prstGeom prst="rt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" name="Right Triangle 22"/>
            <p:cNvSpPr/>
            <p:nvPr/>
          </p:nvSpPr>
          <p:spPr>
            <a:xfrm flipH="1">
              <a:off x="2197855" y="1956679"/>
              <a:ext cx="2376264" cy="2736304"/>
            </a:xfrm>
            <a:prstGeom prst="rtTriangl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4283968" y="4437112"/>
              <a:ext cx="287460" cy="25587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571428" y="4437111"/>
              <a:ext cx="287460" cy="255871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863440" y="1692003"/>
                <a:ext cx="5040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63440" y="1692003"/>
                <a:ext cx="504056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8693454" y="3123029"/>
                <a:ext cx="5040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93454" y="3123029"/>
                <a:ext cx="504056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7175061" y="1745788"/>
                <a:ext cx="5040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 dirty="0">
                          <a:latin typeface="Cambria Math" panose="02040503050406030204" pitchFamily="18" charset="0"/>
                        </a:rPr>
                        <m:t>27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5061" y="1745788"/>
                <a:ext cx="504056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290357" y="3157976"/>
                <a:ext cx="50405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GB" sz="28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0357" y="3157976"/>
                <a:ext cx="504056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6594200" y="3839944"/>
                <a:ext cx="3600400" cy="25703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Determine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(to 2dp).</a:t>
                </a:r>
              </a:p>
              <a:p>
                <a:r>
                  <a:rPr lang="en-GB" b="1" dirty="0"/>
                  <a:t>Solution: Using similar strategy to the previous question: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𝟕</m:t>
                          </m:r>
                        </m:e>
                        <m:sup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b="1">
                          <a:latin typeface="Cambria Math" panose="02040503050406030204" pitchFamily="18" charset="0"/>
                        </a:rPr>
                        <m:t>𝟕𝟐𝟗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𝟗</m:t>
                      </m:r>
                      <m:sSup>
                        <m:sSup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𝟗</m:t>
                      </m:r>
                    </m:oMath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</a:rPr>
                        <m:t>𝟏𝟎</m:t>
                      </m:r>
                      <m:sSup>
                        <m:sSup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𝟕𝟑𝟖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𝟕𝟑𝟖</m:t>
                          </m:r>
                        </m:num>
                        <m:den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𝟕𝟐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4200" y="3839944"/>
                <a:ext cx="3600400" cy="2570384"/>
              </a:xfrm>
              <a:prstGeom prst="rect">
                <a:avLst/>
              </a:prstGeom>
              <a:blipFill>
                <a:blip r:embed="rId11"/>
                <a:stretch>
                  <a:fillRect l="-1525" t="-14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/>
          <p:cNvSpPr/>
          <p:nvPr/>
        </p:nvSpPr>
        <p:spPr>
          <a:xfrm>
            <a:off x="6647751" y="4175882"/>
            <a:ext cx="3631942" cy="2425334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014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8" grpId="0" animBg="1"/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146" y="245053"/>
            <a:ext cx="9598890" cy="576983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2060"/>
                </a:solidFill>
              </a:rPr>
              <a:t>Pythagoras’ Theorem </a:t>
            </a:r>
          </a:p>
        </p:txBody>
      </p:sp>
      <p:sp>
        <p:nvSpPr>
          <p:cNvPr id="5" name="Rectangle 4"/>
          <p:cNvSpPr/>
          <p:nvPr/>
        </p:nvSpPr>
        <p:spPr>
          <a:xfrm>
            <a:off x="1191491" y="1745735"/>
            <a:ext cx="8478982" cy="3722192"/>
          </a:xfrm>
          <a:prstGeom prst="rect">
            <a:avLst/>
          </a:prstGeom>
          <a:noFill/>
          <a:ln w="3175">
            <a:solidFill>
              <a:srgbClr val="00D6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858982" y="979055"/>
            <a:ext cx="3814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solidFill>
                  <a:srgbClr val="C00000"/>
                </a:solidFill>
              </a:rPr>
              <a:t>Exam Question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152073" y="1810327"/>
            <a:ext cx="7592291" cy="3740728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7495" y="1916638"/>
            <a:ext cx="7972936" cy="28816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238836" y="5680609"/>
            <a:ext cx="1607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AQA Topic test </a:t>
            </a:r>
          </a:p>
        </p:txBody>
      </p:sp>
    </p:spTree>
    <p:extLst>
      <p:ext uri="{BB962C8B-B14F-4D97-AF65-F5344CB8AC3E}">
        <p14:creationId xmlns:p14="http://schemas.microsoft.com/office/powerpoint/2010/main" val="42490147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66205" y="1403712"/>
            <a:ext cx="8514741" cy="5200072"/>
          </a:xfrm>
          <a:prstGeom prst="rect">
            <a:avLst/>
          </a:prstGeom>
          <a:noFill/>
          <a:ln w="12700">
            <a:solidFill>
              <a:srgbClr val="00D6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39437" y="55419"/>
            <a:ext cx="10515600" cy="835602"/>
          </a:xfrm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Pythagoras’ Theorem</a:t>
            </a:r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35" y="1527880"/>
            <a:ext cx="6738629" cy="495173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2135" y="891021"/>
            <a:ext cx="3814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>
                <a:solidFill>
                  <a:srgbClr val="C00000"/>
                </a:solidFill>
              </a:rPr>
              <a:t>Exam Question</a:t>
            </a:r>
            <a:endParaRPr lang="en-GB" b="1" u="sng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550400" y="1976582"/>
            <a:ext cx="2198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PP Set 1 2F Q 17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985797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39437" y="55419"/>
            <a:ext cx="10515600" cy="835602"/>
          </a:xfrm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Pythagoras’ Theorem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2135" y="891021"/>
            <a:ext cx="3814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solidFill>
                  <a:srgbClr val="C00000"/>
                </a:solidFill>
              </a:rPr>
              <a:t>Exam Questions</a:t>
            </a:r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62" y="1540307"/>
            <a:ext cx="8693901" cy="478660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72135" y="1560945"/>
            <a:ext cx="9555720" cy="5043055"/>
          </a:xfrm>
          <a:prstGeom prst="rect">
            <a:avLst/>
          </a:prstGeom>
          <a:noFill/>
          <a:ln w="12700">
            <a:solidFill>
              <a:srgbClr val="00D6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2623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7146" y="245053"/>
            <a:ext cx="10515600" cy="835602"/>
          </a:xfrm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Pythagoras’ Theorem </a:t>
            </a:r>
          </a:p>
        </p:txBody>
      </p:sp>
      <p:sp>
        <p:nvSpPr>
          <p:cNvPr id="5" name="Rectangle 4"/>
          <p:cNvSpPr/>
          <p:nvPr/>
        </p:nvSpPr>
        <p:spPr>
          <a:xfrm>
            <a:off x="2687608" y="1026913"/>
            <a:ext cx="7112174" cy="5530906"/>
          </a:xfrm>
          <a:prstGeom prst="rect">
            <a:avLst/>
          </a:prstGeom>
          <a:noFill/>
          <a:ln w="28575">
            <a:solidFill>
              <a:srgbClr val="00D6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840510" y="1026912"/>
            <a:ext cx="3814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solidFill>
                  <a:srgbClr val="C00000"/>
                </a:solidFill>
              </a:rPr>
              <a:t>Exam Questions</a:t>
            </a:r>
          </a:p>
        </p:txBody>
      </p:sp>
      <p:pic>
        <p:nvPicPr>
          <p:cNvPr id="8" name="Picture 7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090" y="1097449"/>
            <a:ext cx="6871855" cy="5284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9048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1564" y="92364"/>
            <a:ext cx="8866909" cy="895927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002060"/>
                </a:solidFill>
              </a:rPr>
              <a:t>Pythagoras’ Theorem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2726" y="1299970"/>
            <a:ext cx="8903855" cy="381419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dirty="0"/>
              <a:t>- </a:t>
            </a:r>
            <a:r>
              <a:rPr lang="en-US" sz="2600" dirty="0">
                <a:latin typeface="+mj-lt"/>
              </a:rPr>
              <a:t>To be able to know and use the formula for Pythagoras’ theorem</a:t>
            </a:r>
          </a:p>
        </p:txBody>
      </p:sp>
      <p:sp>
        <p:nvSpPr>
          <p:cNvPr id="4" name="Rectangle 3"/>
          <p:cNvSpPr/>
          <p:nvPr/>
        </p:nvSpPr>
        <p:spPr>
          <a:xfrm>
            <a:off x="520140" y="1227247"/>
            <a:ext cx="10486704" cy="798343"/>
          </a:xfrm>
          <a:prstGeom prst="rect">
            <a:avLst/>
          </a:prstGeom>
          <a:noFill/>
          <a:ln w="63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434110" y="2429164"/>
            <a:ext cx="10658764" cy="4211781"/>
          </a:xfrm>
          <a:prstGeom prst="rect">
            <a:avLst/>
          </a:prstGeom>
          <a:noFill/>
          <a:ln w="63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587698" y="2136776"/>
            <a:ext cx="1237673" cy="584775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dirty="0"/>
              <a:t>Recap</a:t>
            </a:r>
          </a:p>
        </p:txBody>
      </p:sp>
      <p:pic>
        <p:nvPicPr>
          <p:cNvPr id="12" name="Picture 1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140" y="2721550"/>
            <a:ext cx="7201460" cy="370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6335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43609" y="565895"/>
            <a:ext cx="10515600" cy="835602"/>
          </a:xfrm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Pythagoras’ Theorem</a:t>
            </a:r>
          </a:p>
        </p:txBody>
      </p:sp>
      <p:sp>
        <p:nvSpPr>
          <p:cNvPr id="6" name="Rectangle 5"/>
          <p:cNvSpPr/>
          <p:nvPr/>
        </p:nvSpPr>
        <p:spPr>
          <a:xfrm>
            <a:off x="3556000" y="1236726"/>
            <a:ext cx="6520873" cy="5468874"/>
          </a:xfrm>
          <a:prstGeom prst="rect">
            <a:avLst/>
          </a:prstGeom>
          <a:noFill/>
          <a:ln w="19050">
            <a:solidFill>
              <a:srgbClr val="00D6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1200728" y="1236728"/>
            <a:ext cx="3814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solidFill>
                  <a:srgbClr val="C00000"/>
                </a:solidFill>
              </a:rPr>
              <a:t>Exam Question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3553" y="1236727"/>
            <a:ext cx="6159356" cy="539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9468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8176" y="312738"/>
            <a:ext cx="10515600" cy="835602"/>
          </a:xfrm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Pythagoras’ Theorem</a:t>
            </a:r>
          </a:p>
        </p:txBody>
      </p:sp>
      <p:sp>
        <p:nvSpPr>
          <p:cNvPr id="6" name="Rectangle 5"/>
          <p:cNvSpPr/>
          <p:nvPr/>
        </p:nvSpPr>
        <p:spPr>
          <a:xfrm>
            <a:off x="3195781" y="1062182"/>
            <a:ext cx="7989455" cy="4886036"/>
          </a:xfrm>
          <a:prstGeom prst="rect">
            <a:avLst/>
          </a:prstGeom>
          <a:noFill/>
          <a:ln w="19050">
            <a:solidFill>
              <a:srgbClr val="00D6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AutoShape 2" descr="data:image/jpg;base64,%20/9j/4AAQSkZJRgABAQEAYABgAAD/2wBDAAUDBAQEAwUEBAQFBQUGBwwIBwcHBw8LCwkMEQ8SEhEPERETFhwXExQaFRERGCEYGh0dHx8fExciJCIeJBweHx7/2wBDAQUFBQcGBw4ICA4eFBEUHh4eHh4eHh4eHh4eHh4eHh4eHh4eHh4eHh4eHh4eHh4eHh4eHh4eHh4eHh4eHh4eHh7/wAARCAF0Am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4Pwv8S9P134i6p4Ri0+4gS1aZLW/d18q9eAos6oOuUZwD64NdpqV9ZaZYy32o3cFpawrukmmcIiD1JPAoAsUVhL4p0m4/s2bTdQ028tL6aSITpeoBlFZm2j+MjacgcgZPalh8X+FZrW6uofEWlSW9oFNxKt0hWLd93cc8Z7UAblFcnd+PNJXxD4X0vT2TUofEL3KQ3dtMrRxmGPec4656cVr6Z4k8P6nqM2nadrWn3d5BnzYIbhXdMHByAcjnigDVorlPF3jrSvC/ifRdG1Zkt4tUjuH+2SyqkUPlBThs+u7ArVm8TeHodFj1uXW9PTTJSBHdtcKImJ4wGzg9DQBrUVjy+KfDcWjR61Jr2mppsrbI7o3K+UzZxgNnBOQa0NNvrLU7GK+067gu7WZd0c0Lh0ceoI4NAFiiuO8RfETw9pWrabpNveW2o315qsWmyW9vcIZLdnJG51znAI5HvWhF4v0SHQoNW1jVNL0+CaV4kdr5HjZlJGA4OCeDkdqAOhorGvfFfhmytILu78QaZBb3ERlgkkuUCyICAWU55GWAyPUUWfirwzeX8Gn2mv6ZPd3EYlhhjuUZ5EIyGUA8jFAGzRWSnibw6+sy6Mmuac2pQgmS1FwvmpgAnK5yMAg1i+EPiP4X8R+GrzxBFqdpa2FneTWssk06gKUkZAxOcANjI9iKAOworHbxT4aXSYtWbXtNXT5mKRXJuU8t2GcgNnBPB49qtS6xpcWhNrr39v/AGYsBuDdBwY/KxneCOoxQBeorzzQvi1oOq+C/EXixbS+t9P0W9ksyJY9ss7KFxtQ8jcXAAPNa3hbxfdah4hk8O65ocuiaobQX0ETzrKs0GQrEMvRlYgEdsj1oA62isvXPEWg6G8KazrFhp7T58oXM6xl8YzjJ56iob7xb4XsL37De+IdLtrresflS3SK25gCBgnqQR+dAG1RWbpGv6JrFxcW+latY301s22dIJ1doznHzAHjpWlQAUUUUAFFFFABRRRQAUUUUAFFFFABRRRQAUUUUAFFFFABRRRQAUUUUAFFFFABRRRQAUUUUAFFFFABRRRQAUUUUAFFFFABRRRQAUUUUAFFFFABRRRQAUUUUAFFFFABRRRQAUUUUAFc/wDEbWb3w/4H1bVtNsp76/ht2+yW8MZdpJm+VBgdtxGfbNdBRQB8+ap4A8W+B/BnhbxBBrCavP4TuReSWdvppWe4SYkXQMgclyd7N93kgV3/AMZIJrqz8K6uLOe80nTtahvdTt0iLsYPLkAYx9W2uyMRj+HpxXolFAHg2vQ2uteONB1fw34W1C1sTrl2894YXRLp/wCzpEMwjPKDdhMkDcRnnrVbwzoNxpPwt+Et/e6JP/Z+kXQn1m1W2JkTMMyxyumNzbJXVjwSOvavoKigD598T2M2veMdEvvBXh2+0pJrjWNl7JG0cc0z2ARZ9p5jUvheQuSpNVfhppOpS3nw90/feR3egkm7totB+ymzxEySrNO0hEisxz8oJY4avoyigDzfx7pL6h8afAF1JpzXVraRag7yGLckLmNApJ6AnJA/GvNriz1XTb/y/sD6TYjxVrTx6o2mPdfYQ6qI2jhBA+fLYcggY6c19I0UAfMnhHSWh07UL7ULzxPo9xa+Mry70zULjSROGilt4stNCqgbZPnwQBgnqDmvXPhPNrmofDq7F1YWmmXTXF0lnLbWhtUnQs3l3HlHmMtncQee9d/RQB856XDCvh/4aeGW8L3yeItG162bUWFi2LcqzCWZpcYZXJznJzuyazPCttq2mWXhi3v7W70G3FlqQOqDSnup0ka9z5CIcrEzJhg7K2enQGvp+igD5u+CHh+/bxP4Pk1fRNQWKxj17ab+2w0Je5j8vdwFDMhbGAB1xVvQ/Dd3Z/D7wmtrok1teR+PJJ5NluVdIjNcDeeMhdpXnpgivoaigD5h8HaDr66V4c8LahPdDXdP15bm7hg0LbIrrMXlna7aTa0bq3J6kNtxxUv9k6zDomiNHbzWcGh+LNTn1RX0trgRCWWU283lZXzFG4HKk7cg19M0UAfNtt4f1C+8Q6Rqn2a91DTb3xvBdMzaX9lgbZbOkk6w7mKqWVQWbG4rnvX0eIoxEIRGgjA2hAoxj0xT6KAPBLvw1rWo/D/4n2tvp9ybp/Fst/awlCpuUjeGT5M9dwQgetddoN0fF3xgsfFGm2l5Fpel6HNaSy3Nu8Ja4nkifywGAJ2rHyemSBXptFAHkXiFrLQvib4p1HxZpF1qOnatpcEOnNHZtcBlRWEtuNoO0lmzg4zu68Vx8/heWTwN8XSPCdzZz3Vhbx2VrKhmlCrZptjVud5VuMgnkV9G0UAeX6NpElh8ZdDktNNe2sU8JeRI8cW2MOsq7UJHGQM4Br1CiigAooooAKKKKACiiigAooooAKKKKACiiigAooooAKKKKACiiigAooooAKKKKACiiigAooooAKKKKACiiigAooooAKKKKACiiigAooooAKKKKACiiigAooooAKKKKACiiigAooooAKKKxPHviK28J+DdW8R3Q3R2Fs8oT/no+MIg92YgfjQBU0Xx14c1jxrqvhCxupJNV0tc3CmJgh4XcEc8MV3qGx0Jwa6ViFGWIA9TXzcujeNPAWh+EfHGs2WlINJvpLnXbm3u5JLi4ivn/fs6GMKNrsjfeOAgxXp/xttBqnh/SEg13S7AnUY5Y4NSkZLTUAFb9zIyHIHO4HnlRwaAPQty7d24bfXPFAZT/EPzr5z0rUrHU9U8P6HqWn/2T4Vtdf1Gz1KNNReexnuViR7cLMcHyiWfCnADriszw/dWdlqi3Gm6xPJodl8UVi897lmjjhazdQu4n/VhyqjPGSKAPp8sBnkcdfagMpXcGBHrmvm7XPEVteeIvFdvDdG+s7zxlZWi7r9oLM4sgxSaQBiIiwHCj5mwM9a51JLpzrPht9VtprJfGehRvHpUkqWyCYYnjiLMWKHGCc4PPAoA+st6cfMvPTnrVDxPrVh4b8PX+vapI8djYQNPOyIWIRRkkAcmvAfFNkIPH/i3Sr630e103S9Og/sdNQ1ae1FvAUZnmgCI25/Mzk5zlQMV2fjaXUpv2TtSm1e4N1qDeGCbicxshlfyuXKsAwJ64IHWgD1azuYby1iuIG3Ryorr64IyKlVlbO1gcdcGvnzxLFa+ArvS7jQxqdvHceDL+a8W0nJmnkiSEo4LZAkBYndjuawdMkOn+PtAsoNf0jRbPV9B1D7Q2kXMty0Ea26Mk08rkB5A+5gAq4weTQB9QqytnawOOuDQzKuNzAZ6ZNeJ/B2aPRvHVloM1jpFze3mjNI2qaJqUs1vMsbrzPE/+rdtwIbJzlhnim/Gi0iXxVqmrTX2haxb22kAz6NqGoyWc9vt3Mr2zrkbn+bOQOVXmgD2aK8WS/uLTyLhDAqsZXiIjfdnhW6EjHPpVO08QaZdeJb3w7DK7X9lbxXE67DtCSE7SG6H7pr548Qa1dX3irVbovqlnoV6nhz+1kklYPb2MqyeZvOcqCSiuw7E1B44ay0jXvHcfgO4xZm30aLUGt7l/Lt7dp2E5WRdxQbPvFc7QScUAfUSsrDKsCPY1lab4i0vUPEOraDbSub7SRC12rIQqiVSyYPQ8A9OleZ/CVJ7X4majZ2E2jwaYdKikmsdLvZ7uFJS52yb3jVVYrkFQcnGa4z4n3Oq2/jvxwmn/JaT6nocWpSNM0KC2MUm4O6gsiE7QSB0NAH0oGUjcGBHrmgMrDKsCPUGvlvxWt5BZ65ptjfWNrpT6jooe10a/nnit5XudrlZmRQpePG5FJ6AnrW38QoZfDHiTxZovh9rqy0WSz0e4vooJWxFFJcyx3EiknK5jUAkdhmgD3nxDrem6Dol1rWp3Kw2VpH5k0nXaM46Cq2m+KNH1DxFf6BbTub6wtre5nVkIURz7vLIY8HOxuB0r5x+Jum+EzrPjzTfDcoutOj8HW9w9vFctLBFN9qOGXkgHbtJx+NdNYeGPDusfEfxrvtlmtLLwnphshFMwRMpcEMpU8kbRg54yfWgD3y/u7awsZ769nS3treNpJpXOFRFGSSfQCub8NePdC17V49Ktk1C2uZrc3VqLyzeEXMIIBeMsPmHI6dmB71wOunW/EP7IXmxSS3eqXPh6KR2I3PLgKz8dyVB471L4Uu4ofiV4Wh8O+IrnX7TUNJuJ9TWebzhb42eXKv/ADxLMWXYMDA6cUAexMyqMswA9zQXVfvMB9TXlXjWPS9Q+MUemeMpxHoK6EZrCOacxQSXHmkSsSCAXVNmMngE4rzy30vRddl8dXiX+r6tZad4Rik0ua+lkSRWCXBWUD5fm+VcNjkAHnNAH0wGUkgMCR1GaWvEPA1mmleN/hxcWktz52s+HriTU5JJmc3biOJw75PLbiTn3r2+gAooooAKKKKACiiigAooooAKKKKACiiigAooooAKKKKACiiigAooooAKKKKACiiigAooooAKKKKACiiigAooooAKKKKACiiigAooooAKKKKACiiigAooooAKKKKACiiigAqO5t7e6hMNzBFPGSCUkQMpIORwfepKKAI7m3t7q3e2uYIp4JF2vHIgZWHoQeCKjvbCxvrM2d7ZW1zbHGYZoldOOnykY4qxRQBSOj6SdL/ss6XYmw/59Tbr5XXP3MY689KxfDfgfQ9DXXYooEubbWr83s9tPGjRIxVV2quMbRsBxXT0UAUDomjfYnsf7IsPssmN8H2ZPLbHTK4wcY4pYdH0mFESHS7GNUKFVS3UBSpyuMDjGTj0q9RQBT1DStL1CSKTUNNs7t4TmJp4FcofVSRx+FWbiGG4geC4ijlicbXR1DKw9CD1p9FAEL2lq7o72sLMiGNCYwSqnqo9AcDiqtloei2RBs9H0+2IYsPKtkTBIwTwOpHH0rQooApaZpGk6Y0jabpdlZNLjzDbwLGXx0ztAz1NJqOj6RqUsc2o6VY3kkf+ree3SQp34JHFXqKAIHsrORp2ktIGNwnlzExgmRcY2t6jk8GobLSdKsYXhstMsraJ12skMCorL6EAcjk1dooAq6bpunaZC0Om2FrZRM25kt4VjUn1IUDmnvZWchn32lu32hQs+YwfNAGMN/eGPWp6KAKVto+k21mLO30uxhthIJBDHbqqbx/FtAxngc+1VvEmhw6xp1zbx3Eun3E6Khu7YKJQFOQpyCGXr8pyDk1rUUAch4P8A6XoF7fX8rrqF5eQLaySPbRRIsClmEYjjUIAWdieMknnpXS2mm6faIUtLC1t1MaxERQqoKDOF4HQZOB71aooAZBDFBCkMESRRINqIigKo9AB0qvp+mabp7zPYafaWjTNulMEKoZD6tgcn61booAq6lpunanCsOpWFrexqdypcQrIoPqAwNPFlZjzMWkH72MRyfux86AYCn1GCeKnooAhW0tVeF1toQ0KlIiIxmNT2X0HHapqKKACiiigAooooAKKKKACiiigAooooAKKKKACiiigAooooAKKKKACiiigAooooAKKKKACiiigAooooAKKKKACiiigAooryL4/614z0rxH4Mj8GXRFxJc3M1xZHG29jii3mI+5AOPfFAHrtFeL33xUtP8AhLtI8Rw6hc/8I2/hW61CezUDcZkmjUKV6+YCSuK0/EPxF8Q2OmT2eoeHotK1LUdIuL3R3F55iO0SbmRztGx1VlbGCDzzQB6rRXHfD/Xrz/hUmmeI/FDJHKmlrdXUiSeZuUJuL5wOSOcYri9T8deLbrxF4EvX0aTSdH1W4nmAS7WRp4hbO6JMu35CcBsAn68UAey0V5foXxN1zVPBWneJl8IpBFqzKLJXvwFQclnnfbiNQFOD82cjiofC3xls9Z1a109rC2IfVDptxdWt6JrdJDF5kZVsDcGAI6DBFAHq1FeSaX8a7XUvD82oWmhTG5Grtp8Fq0wBljEZlE+ccKY/m/Gr3hP4oahqw8K3mo+Gf7O0zxONthMLwSSLJsLgOm0YBCnBBPbIFAHptFFFABRRRQAUUUUAFFFFABRRRQAUUUUAFFFFABRRRQAUUUUAFFFFABRRRQAUUUUAFFFFABRRRQAUUUUAFFFFABRRRQAUUUUAFFFFABRRRQAUUUUAFFFFABRRRQAUUUUAFFFFABRRRQAUUUUAFFFFABRRRQAUUUUAFFFFABRRRQAUUUUAFcx4n8LSax4z8Ma+t4sS6JLO7RFMmXzI9mAe2OtdPWD4r8UWnh+eytGs72/vr0v9ntbSMM7hBlm5IUAAjkkdaAPPNW+Bmm3vj/Xdci1SS20nWdLmtpdPRf8AU3MjqzTxnoMlFJHrk1rn4e63rN1bz+LNctLk6fplxYWAs7cpzMgR5pNxOW2qowOOtaMHxQ8P3Oj2t5Z2+oXN5dXkljFpscINyZ4/9YhXOBtwSTnGO9C/E7RZYLSOz0/VrrVbmSaL+yo7cfaomh/1u9SQFCkgZzg5GM0AaPhvwxNB8OIfCGvTwXSrYmxkktlZA8W3YDySQcfrXJ23w58Uvc+GbfUfE1lNpnhzzFtlS1YTXCtC8SmQ5wCoYdOuDXTeHPiFoGva3baPYi7F3PYPfbZYdvlqshiZGz0cMCMVmw/FjQbu40q103TdYv7rVIppreCC3BbZDIY5GOWAADD17igDJuvhRdHwH4P0GPUbC6n8NS+YY722Mlpd/IykPHntuyPQ1SvPg/q97oXi2C48RWkWpa5c215Zz29psj0+WFAgCrnlQvA6HBrqG+KOhJewLJY6omn3F+NOi1JoALd5yxUKOd2NwK7tuM96x/C/xWaTTdbvPEGk39u0GvyaVp1vFCGlumzhY1AY5cYJJOAB3oASz+EEFn4yi1q31MLZw6GNOjs/L+UTiMxef9dhxj2rR0v4dT2egfD/AEw6pG58JyI0j+UR9o2wtHwM/L97NUfF3xMlj0u1bRreay1OPXbTT7+yvoAJY45SewOPmAyGBIrorH4iaDe6JpOqQLdkarfnT4IDFiUTKzK6sueNpRs+mKAOvooooAKKKKACiiigAooooAKKKKACiiigAooooAKKKKACiiigAooooAKKKKACiiuc8TeMtJ0O6TT/AN/qGqyjMWn2SebO3uQPuj3OBQB0dZeveItC0GISaxq1nYqfuiaUKW+g6muZ/s7x14mO7VNRHhXTm6Wlgyy3jj/blIKp9FB+orW0DwN4X0WY3NrpaT3rffvLtjcTv9Xck/lxQBnj4hWl4SPD+g65rX/TSG0McX/fcmB+VIda+IV0f9D8G2VkvZr3UlP6ICRXagADAGBRQBxRb4qSDiHwhbj3muHP/oAoDfFSMfNb+EJx7T3CH/0Cu1ooA4oa58QLQ/6b4LtbxO72OpL/AOguATR/wsWwsyF8QaLreiH+/cWbPF/32mR+eK7WkYBgVYAg9QaAM7Qtf0TXYPO0fVbO/TuYJQ2PqB0rSrmNd8BeF9XuPtkmmizvx929sXNvOp/30wT9DkVmfZPHnhht1jeL4t0wdYLsrDeoP9mQAJJ+IU/WgDuqK5/wv4v0fX5ZLSFpbTUYf9fYXaGKeP6qeo9xkV0FABRRRQAUUUUAFFFFABRRRQAUUUUAFFFFABRRRQAUUUUAFFFFABRRRQAUUUUAFFFFABRRRQAUUUUAFFFFABXnXxb8M65rutaHc2lmdX0a2WdL/Sl1BrQzs4XY5YEbgMEFScHd0Nei0UAeFeDPht4t8LzW2uW+maUb2x1q+uY9MtpxHC9rdBQVRiMKy7RwRg4PrXRnRfHyeKtP8dzafpt1fpBc2cukxTiPyreR1ePEp+VnUp8xwAc8dK9SooA8qbQfH1v4v07xnLp+l6lqD6ZNp9zaQz+StuGl8yMhmyHxkhjxnqKpfDD4e+J9B1/wxqGrfYh/Z2k39tdGGXcBLNc+Yu3I5GK9iooA+edS+Ffi++WyW70exvdXtNdhvpNbu9RaUy26XXm+XDG2RCdvGAAOK1ta+GXiK8W6/wBFilNl4nm1qzRb9oBeRTLteMuhDxsoPBzgkehr3CigDxCT4Y63cqdQh0u002eXW7C6NvJqEt1MsFuWyXmkdgx+Y4UYxVjwLoaX3x117ULC6iu/Demu13bCP5kj1C4VRMoPQkBS3HQyGvZ6ZFFHEpWKNIwTkhVAyfWgB9FFFABRRRQAUUUUAFFFFABRRRQAUUUUAFFFFABRRRQAUUUUAFFFFABUdzPDbW8lxcSpDDGpZ5HbCqB1JJ6Cm393bWFlNe3k8cFtAhklkc4VFAySTXBW1le/EaePUNXiktPCSMHs9PbKvqGOks47R91j79T6UAPOs6546ma38LTS6T4fB2za0yfvbn1W2Vh0/wCmhGPQGun8L+GdG8N2zxaXa7ZJTunuJGLzTt/edzyx+ta8aJHGscaqiKAqqowAB2Ap1ABRRRQAUUUUAFFFFABRRRQAUUUUAYninwro/iSKP+0IGS5h5t7yBzHcQN6o45H06eorm4vEGteC7hLHxnIb7SHYLba7HHjZnotyo+4f9sfKfbpXf0y4hhuIJILiJJYpFKujrlWB6gg9RQAsUkc0SyxOskbgMrKcgg9CDTq87khvPhrK1xaCW88Gs2ZrflpdKyeXTu0PqvVeo46egWs8N1bR3FvKksMqh43Q5VlPQg0ASUUUUAFFFFABRRRQAUUUUAFFFFABRVTU9T03TI0k1LULWyRztVp5ljDH0BJqj/wlnhb/AKGTR/8AwNj/AMaANmisb/hLPC3/AEMmj/8AgbH/AI0f8JZ4W/6GTR//AANj/wAaANmisb/hLPC3/QyaP/4Gx/40f8JZ4W/6GTR//A2P/GgDZorG/wCEs8Lf9DJo/wD4Gx/40f8ACWeFv+hk0f8A8DY/8aANmisb/hLPC3/QyaP/AOBsf+NH/CWeFv8AoZNH/wDA2P8AxoA2aKxv+Es8Lf8AQyaP/wCBsf8AjR/wlnhb/oZNH/8AA2P/ABoA2aKxv+Es8Lf9DJo//gbH/jR/wlnhb/oZNH/8DY/8aANmisb/AISzwt/0Mmj/APgbH/jR/wAJZ4W/6GTR/wDwNj/xoA2aKZBLFPCk0MiSxOoZHQ5VgehBHUU+gAooooAKKKKACiiigAooooAKKKKACiiigAooooAKKKKACiiigAooooAKKKKACiiigAooooAKKKKACg8DJ6UVxPxDu7rVtRs/AukXDwXGoIZtSuIzhrWyBwxB7PIfkX/gR/hoAoojfEjXnklJPg7TJ9scfbVLlDyzesKEYA6MwJ6CvRAAAABgDoKr6ZY2mmadb6fYW6W9rbxiOKJBgIoGABVigAooooAKKKKACiiigAooooAKKKKACiiigAooooAR1WRGR1DKwIZSMgj0rz213/DrxDBYM5PhHVJtlqWPGmXLHiIntE5+7/dbjuK9DqnremWOtaTdaVqUCz2l1GY5Y27g/wAj3B7GgC5RXG/DjUr23lvfB2tztNqekY8qd/vXdq3+ql9zgbW91967KgAooooAKKKKACiiigAooooA85+KvhvQfFXjXwZpHiTSbTVbBmvZDb3Kb03LEuDj1GTTv+FG/CD/AKJ34e/8BBWn4q/5KZ4L+l//AOiVrsaAPO/+FG/CD/onfh7/AMBBR/wo34Qf9E78Pf8AgIK9EooA87/4Ub8IP+id+Hv/AAEFH/CjfhB/0Tvw9/4CCvRKKAPO/wDhRvwg/wCid+Hv/AQUf8KN+EH/AETvw9/4CCvRKKAPO/8AhRvwg/6J34e/8BBR/wAKN+EH/RO/D3/gIK9EooA87/4Ub8IP+id+Hv8AwEFH/CjfhB/0Tvw9/wCAgr0SigDzv/hRvwg/6J34e/8AAQUf8KN+EH/RO/D3/gIK9EooA87/AOFG/CD/AKJ34e/8BBXNfFX4M/CrTvhh4q1Cx8BaFb3dto13NBLHagNG6wuVYHsQQDXtNcn8Z/8Akj/jP/sA33/oh6AI/gj/AMkc8G/9gOz/APRK12Fcf8Ef+SOeDf8AsB2f/ola7CgAooooAKKKKACiiigAooooAKKKKACiiigAooooAKKKKACiiigAooooAKKKKACiiigAooooAKKKKAK2q39rpemXWpXsgitrWJppXPZVGTXMfC6xuG0y58T6pEU1TXpBdyq3WGHGIYvoqY/Emq/xP/4nF/oHgtOV1W7+0Xyj/nzt8PID7MxiT/gddwAAAAMAdBQAUUUUAFFFFABRRRQAUUUUAFFFFABRRRQAUUUUAFFFFABRRRQBxXxQtZtPjsvG2nxs15oTl7lUHM9k3+vT3wPnHumO9dhaXEN3axXVvIskMyCSN1OQykZBH4VJIqyI0bqGVgQwI4Iri/hUzafb6r4QmY79CvGit93U2knzwfgFJT/gFAHa0UUUAFFFFABRRRQAUUUUAcd4q/5KZ4L+l/8A+iVrsa47xV/yUzwX9L//ANErXY0AFFFFABRRRQAUUUUAFFFFABRRRQAUUUUAFcn8Z/8Akj/jP/sA33/oh66yuT+M/wDyR/xn/wBgG+/9EPQBH8Ef+SOeDf8AsB2f/ola7CuP+CP/ACRzwb/2A7P/ANErXYUAFFFFABRRRQAUUUUAFFFFABRRRQAUUUUAFFFFABRRRQAUUUUAFFFFABRRRQAUUUUAFFFFABRRQSACSQAOpNAHFeF/+Jr8TvFGtN80WnxwaPbHsCq+dMR9WlVT/wBch6V2tcX8FgZvAcOqOP3mq3VxqDk9SZZmYfoRXaUAFFFFABRRRQAUUUUAFFFFABRRRQAUUUUAFFFFABRRRQAUUUUAFcRq/wDxKfi/o98Plh1qwlsZfQyRESRk++C4H0rt64n4wj7Pomk6yvDaXrVnPu7hXkELfhiU5oA7aigdKKACiiigAooooAKKKKAOO8Vf8lM8F/S//wDRK12Ncd4q/wCSmeC/pf8A/ola7GgAooooAKKKKACiiigAooooAKKKKACiiigArk/jP/yR/wAZ/wDYBvv/AEQ9dZXJ/Gf/AJI/4z/7AN9/6IegCP4I/wDJHPBv/YDs/wD0StdhXH/BH/kjng3/ALAdn/6JWuwoAKKKKACiiigAooooAKKKKACiiigAooooAKKKKACiiigAooooAKKKKACiiigAooooAKKKKACsnxncNa+D9aukba0OnzyA+hEbGtauf+Jef+FdeJMf9Aq5z9PKbNAEfw+EGm/DfQvOdIIYtMhZ2dtqqPLBJJPSt+zube8tY7q0mjnglUNHIjZVh6g96+ZrO48f3WoadaeP7bQItIMEA0eC5vJ4tOnXYu0uyRsGk/2XIHotezWrfE6O2jjtdL8EJAqgRrHf3AUL2xiHGKAO4ori/O+Kv/QN8Gf+DC5/+M0ed8Vf+gb4M/8ABhc//GaAO0ori/O+Kv8A0DfBn/gwuf8A4zR53xV/6Bvgz/wYXP8A8ZoA7SiuL874q/8AQN8Gf+DC5/8AjNWdLl+Ix1GAapYeFUst489re+naUL/shogCfqRQBs+Jtc0vw3os+saxdLbWcAyzkEknsoA5JJ4AHWuVsvidpd78ONI8ZW2m3z/2zKkGn2B2ieaZ2IVOuAeCSScAA56V2moQxzWciyRJJhSyhlzggcH614NoWn39l8GPhvrM9ld+X4f1pb6/hWImRID58bPs6nb5gb6A0Aev+DvFKa/calp9xp1xpeq6ZKsd3ZTsrMgZdyOGUkMrA8Ee4rUutZ0i01CLTrrVLOC8mx5UEk6rI+emFJya4f4bk6x8RvF/i6zjk/si8S0tLOd0KfaDCjb3UHnblsA98GuTuV0LT9U8bad4y0G71TVdS1YTadFFCxmu4DsEKwSD7u1h/eG0gk0AevN4k8PreiybXNNFyWZRCblN+VzkYznIwfyqxpWqabq0DT6XqFrexK21nglVwG9CR3r55n8KQTfD29abQGa7n+IsckheAmUxG9QMd3XbsLAkcYJr07wNp/8AZ3xh8bpa2X2SxlttPdBHFsiZ9jhiMcZ6Z/CgD0SiuY1uT4gLqcw0Wx8MyWHHlNd3k6SngZ3BYmA5z0J4xVLzvir/ANA3wZ/4MLn/AOM0AdpRXF+d8Vf+gb4M/wDBhc//ABmjzvir/wBA3wZ/4MLn/wCM0AdpRXF+d8Vf+gb4M/8ABhc//GaPO+Kv/QN8Gf8Agwuf/jNAHW395a2FpJd3txFb28YBeWRgqrzjknpya5X4x+XcfCPxNcRMsixaZLcxspyMxr5ikfioNVdQPxKmspor/SfA0lqyESrNf3BQr3zmHGK8R1y58fQ6Z4ktPB1vok3hUaVejVkivJ5bGBfJfd5DSRqQ/X5UJX2HWgD6jsG8yxgfOd0SnP4VNWf4b3f8I9p2/wC99ljz9dorQoAKKKKACiiigAooooA47xV/yUzwX9L/AP8ARK12Ncd4q/5KZ4L+l/8A+iVrsaACiiigAooooAKKKKACiiigAooooAKKKKACuT+M/wDyR/xn/wBgG+/9EPXWVyfxn/5I/wCM/wDsA33/AKIegCP4I/8AJHPBv/YDs/8A0StdhXH/AAR/5I54N/7Adn/6JWuwoAKKKKACiiigAooooAKKKKACiiigAooooAKKKKACiiigAooooAKKKKACiiigAooooAKKKKACsrxjbtd+EdZtEXc01hPGB6lo2H9a1aDyMHkUAct4Djstb+GGhw3lvDd2s+mQpJHKgZXAQDBB+ldFp1na6dYw2NlCsNtAgSKNeiqOgFcl8F/3HgdNJY/vNJvLnT2HceVKyj9MH6Gu0oAKKKKACiiigAooooAKKKKACiiigAooooAKKKKACiiigAooooAq6rp9lqunzafqNulzazDbJE/3WGc4P5Vyvxeht7H4PeIrG0hjt4X02S0hijUKqmQeWoAHTlhXaVxPxf8A9J0nRtFXltT1uziK+qxyee34Yi/WgDsLFfLsoExjbGox+FTUUUAFFFFABRRRQAUUUUAcd4q/5KZ4L+l//wCiVrsa47xV/wAlM8F/S/8A/RK12NABRRRQAUUUUAFFFFABRRRQAUUUUAFFFFABXJ/Gf/kj/jP/ALAN9/6Ieusrk/jP/wAkf8Z/9gG+/wDRD0AR/BH/AJI54N/7Adn/AOiVrsK4/wCCP/JHPBv/AGA7P/0StdhQAUUUUAFFFFABRRRQAUUUUAFFFFABRRRQAUUUUAFFFFABRRRQAUUUUAFFFFABRRRQAUUUUAFFFFAHFeG/+JT8U/Eujt8sWqQwavbDsWx5EwH0McbH/rpXa1w/xTJ0ifQvGiAgaNebLwgf8uc+I5c+yny5P+2ddurBlDKQQRkEdCKAFooooAKKKKACiiigAooooAKKKKACiiigAooooAKKKKACiiigAriNT/4m3xh0u0HzQ6Hp8t3L6CWYhEB99qsR9a7WaSOGF5pXCRopZmJwAB1JrjPhPG99Y6l4unUiXX7triHcORar8kA/FBu/4HQB2tFFFABRRRQAUUUUAFFFFAHHeKv+SmeC/pf/APola7GuO8Vf8lM8F/S//wDRK12NABRRRQAUUUUAFFFFABRRRQAUUUUAFFFFABXJ/Gf/AJI/4z/7AN9/6Ieusrk/jP8A8kf8Z/8AYBvv/RD0AR/BH/kjng3/ALAdn/6JWuwrj/gj/wAkc8G/9gOz/wDRK12FABRRRQAUUUUAFFFFABRRRQAUUUUAFFFFABRRRQAUUUUAFFFFABRRRQAUUUUAFFFFABRRRQAUUUUAQalZ2+oafcWF5EJbe4iaKVD0ZWGCPyrlPhdeXEFjdeEtTlL6loMgtyzdZrY8wS++U4PupFdlXGfESxvNPu7Lxvo1u899pamO8t4x813ZMcyIB3ZT86+4I/iNAHZ0VU0fUrLV9LttT064S4tLmMSRSKeGU1boAKKKKACiiigAooooAKKKKACiiigAooooAKKKKACiiqHiDV7DQdGutX1OYQ2tsheRu/sAO5JwAO5NAHL/ABPuJNUex8C2MjLca0xN6yHmGxU/vWz238Rj/eJ7V2lvDHbwRwQoscUahEVRgKAMACuS+HGlXxN74r1yAxaxrLBjC3W1t1/1UP1A5b/aJrsKACiiigAooooAKKKKACiiigDjvFX/ACUzwX9L/wD9ErXY1x3ir/kpngv6X/8A6JWuxoAKKKKACiiigAooooAKKKKACiiigAooooAK5P4z/wDJH/Gf/YBvv/RD11lcn8Z/+SP+M/8AsA33/oh6AI/gj/yRzwb/ANgOz/8ARK12Fcf8Ef8Akjng3/sB2f8A6JWuwoAKKKKACiiigAooooAKKKKACiiigAooooAKKKKACiiigAooooAKKKKACiiigAooooAKKKKACiiigAooooA87l3fDfXZbnaT4P1OffLt6aXcueWx2hc9f7rH0NehqysoZWDKRkEHIIqO7t4Lu1ltbqFJoJUKSRuuVZSMEEdxXn8U978NJVtr1pr3wazbYLo5aTSsnhJO7Q9g38PQ8c0Aei0UyCaK4hSaCRJYnUMjochgehBp9ABRRRQAUUUUAFFFFABRRRQAUUUUAFFFRXlzb2drLdXc0cEESlpJJGCqoHUkmgB80kcMTyyuscaKWZmOAoHUk15/piyfELxBb63cRsvhXTJd+mxOMf2hcDj7Qw/55r/AD1PzelMH274mSj5ZrHwWrZ5BSXVsH81g/V/YdfQoYo4YUhhjWONFCoijAUDoAKAH0UUUAFFFFABRRRQAUUUUAFFFFAHHeKv+SmeC/pf/APola7Gua8Y+HdS1bVNI1XR9Yg0y90xptrTWf2hHWRApBXemOnXNVf7J+IX/AEOmi/8Aggb/AOSKAOvorkP7J+IX/Q6aL/4IG/8Akij+yfiF/wBDpov/AIIG/wDkigDr6K5D+yfiF/0Omi/+CBv/AJIo/sn4hf8AQ6aL/wCCBv8A5IoA6+iuQ/sn4hf9Dpov/ggb/wCSKP7J+IX/AEOmi/8Aggb/AOSKAOvorkP7J+IX/Q6aL/4IG/8Akij+yfiF/wBDpov/AIIG/wDkigDr6K5D+yfiF/0Omi/+CBv/AJIo/sn4hf8AQ6aL/wCCBv8A5IoA6+iuQ/sn4hf9Dpov/ggb/wCSKP7J+IX/AEOmi/8Aggb/AOSKAOvrk/jP/wAkf8Z/9gG+/wDRD0z+yfiF/wBDpov/AIIG/wDkiqHiXwn451/w7qWhXvjbSVtdRtJbSYx6CwYJIhViCbjrgmgC98Ef+SOeDf8AsB2f/ola7CsnwXoi+G/CGj+HkuGuV0yyhtBMV2mQRoF3Y5xnHStagAooooAKKKKACiiigAooooAKKKKACiiigAooooAKKKKACiiigAooooAKKKKACiiigAooooAKKKKACiiigApssccsTxSoskbqVZWGQwPUEdxTqKAOBl8P614LuHvfBkZv9HZi1xoUkmNnq1sx4U/9Mz8p7YrovCvirR/Ecci2Mzx3UJ23FncIY54G9HQ8itysDxR4R0fxBLHdXEcttqEI/c31pIYp4/YMOo9jkUAb9FcN53j7wyds9uni/TV6SQbYL5B/tISEk/Ag+1X9E+IHhjU7k2TXzadqC/fstQjNtMv/AAF8Z/CgDqqKRHV1DIysp6EHINLQAUUUUAFFFNkkjjQvI6oo6sxwBQA6iuT1n4h+GbC7+wW91Jq2o/w2WmxG5lP1CZx9TgVSz4+8THGxPB+mt1yVnvpB+GUj/Nj9KANrxV4t0jw8Y4Lh5brUJ+LewtU8y4mPoqDt7nArBtfDOr+LbuPU/HSrDYowe10GKTdEmOjXDDiR/wDZ+6PfrXQeF/CmjeHfMlsYHkvJv9fe3DmW4m/3nPOPYYHtW7QAiKqIERQqqMAAYAFLRRQAUUUUAFFFFABRRRQAUUUUAFFFFABRXLfEvx54f+H3h/8AtnxBNKkLuIokijLNI56KOw+pwBXEeG/ihZ6jqUesa74ktdLswp8nSbaJpSc9Gllxgn2XgepoA9goriv+Fq+BP+g4n/fl/wDCj/havgT/AKDif9+X/wAKAO1oriv+Fq+BP+g4n/fl/wDCur0jULPVtNg1KwmE1rcJvicAjcPXmgC0SAMk4FAORkc15J8XLzU9T+J/hrwZa2Jv7W4sLm+ltXuWt4ZWRkVTM6gtsXJ4AOWZewrc+CNxCPD+qaYsd7bz6bqk9vcWlzceeLVshtkT4y0WCCuecHFAHf0V5p4a8VeN/EFlF4o02x0uXQZr2WBbI5W5WBHZPPMhbaTlSdm3oeua5rw/8Q/iNqWk+DNSkh8OoviuV4I4hFJm0IQsJC275wQp+TA6jnigD3CiuR+GXiLU9ettatdYS1+3aPq02nSy2ylY5gm1lcKSSuVYZGTyDzW14l8QaX4ds47zVp2hhkk8tSsbPlsE9AD6GgDUoriv+FpeCv8AoJy/+Asn/wATR/wtLwV/0E5f/AWT/wCJoA7WiuB1T4keDr3Tp7WLXru0klQqs8NrJvjP94ZXGa5TSfjTY6LrdnoPiS9XU47uQRWmp2ls6OxJwBLCRkH/AGlyvrigD2migHIBHQ0UAFFFFABRRRQAUUUUAFFFFABRRRQAUUUUAFFFFABRRRQAUUUUAFFFFABRRRQAUUUUAFFFFABRRRQAUUUUAFFFFABRRRQAVQ1rRdI1q3Fvq+mWd/EPurcQq+0+oz0P0q/RQBxh+HOkWzF9C1HWNDb+7Z3reX/3w+4U3/hHPHFr/wAeHjz7QvZb/Tkf9UKk12tFAHFfY/ihH93W/C84/wBuwmQ/pIaPsfxQk+9rnheAf7Gnyuf1kFdrRQBxQ8N+Nrv/AJCHjx4B3Sw0+OP9W3GlX4b6JcOJNcvNW11+uL69cpn/AHFwPzzXaUUAUtH0jStGtvs2k6baWEPUpbwrGCfU4HJq7RRQAUUUUAFFFFABRRRQAUUUUAFFFFABRRRQAUUUUAV9SsbLUrKSy1C1huraUYeKVAysPoa57w/4WvPD2rL/AGTrVwdDYNu066zL5R7eU5O5R/snIrqaKACiiigAooooA5vxf4Th16+07VbfULnS9W00v9lvLcKSFcAOjKwIZTgcHuAaseDPDNp4Y06e3gnnu7i7uHury6nIMk8zfeY44HQAAcACtyigDgrf4a21vcC3t9f1SHQ1vWvk0qNlWNZWYsQHA37NxLbM45qxpXw50vTtM8JWEV5dtH4YkMlqzbcykoV+fj0Y9K7WigDE8LeG7Xw/cazNazTStq2ovqEwkx8jsqqQuO3yituiigAooooArarHeTadPFp9xHbXTIRFM8e9Ub1K8ZrC8NeDdP0m8/tW8mn1fWWHz6heHc49kHSNfZQK6aigAooooAKKKKACiiigAooooAKKKKACiiigAooooAKKKKACiiigAooooAKKKKACiiigAooooAKKKKACiiigAooooAKKKKACiiigAooooAKKKKACiiigAooooAKKKKACiiigAooooAKKKKACiiigAooooAKKKKACiiigAooooAKKKKACiiigAooooAKKKKACiiigAooooAKKKKACiiigAooooAKKKKACiiigAooooAKKKKACiiigAooooAKKKKACiisjxtqVxo3gzXNYtAhuLHTri5iDjKl0jZhkemQKANeivN/FPjjWNM/Z8/4Ty3jtDqv9k295teMmLe+zd8uc4+Y961YviJo5v/sIttUuTFcR2l1dW1k8lvBOwU7GcdMblz6ZoA7OiuMvviZ4Zs9Tu7WVr5rayuhZ3moJas1pbzEgbHl6AgsoPoTzSfGrxJqnhT4eXetaK1st8t1ZwRtcRmSNRNcxRMSoIzhXJ6jmgDtKK8s8ReMPEvgjxPoNtrmp2PiGw1X7UssdhpzQ3Fv5MLS71USPvB2lSOOSK1PGvxQ0bRvBUWu6as+pT3+kT6npsMMLOZI44g+5wOVUblyT0yaAO/orx7Rvi3fSeKtNsb7RtQkt7zwzFqn2e1093uRMX2udoPCY5H1Fdg/xH8OyWmkz6aL/AFdtVtjd2sNhatLIYQQC7KPugEgc9+KAOxoriP8AhaHhebTdJvNN/tDVX1WGSe2trG0aWfy4ztkZkHKhW+U5/i4ptl8VPCt/oGmavprX96NUuJ7eytYLRmuJmhdklIj64Uqck0AdzRXCS/FbwqINKMH9pXdzqk1xb29nb2bvcCaDHmxunVWXPIPoafffFHwzZzTefHqa2dvcpaXN/wDY2+zW8zMq7HfoCGYKfQ0AdxRXJD4gaI+uPpkFtqlwkd79glvYbJ3to5+hRpBwCDgHsCa0/DNzrEmnXtxrUOHW7n+zKkOx2gVvkyuT8xA9eeDgZoA2qK8O0/4zatPZeFb+fR54YtU8QXum3EAsnaV44hL5YiGclsooPvurvB8TfDH9jPqBN+sy3/8AZv8AZ5tW+2G5wD5Qi6ltpDfTmgDtaK4z/hZfhkaRJfSNex3Ed6LBtOe2YXn2g8rGIupYr8w9V5qG5+KnhW10lr65OoQyx6hHpstk9owuYriT/Vq0fUbhgg9CCKAO5orh9Q+J/h+xeSOaz1oy21stzfxpYOzWEbDIM4H3DjJx1wM1Bq/xc8I6dealb/8AEyvF0u3hu76e0snliggljEiSsw42lTnPsaAO/orlvDPjzQ9f1z+x7Rb6G5e0F7bG5tmiW6t923zIifvLkr/30PWsu78fPZ/Fq78KXdjNDpdroo1CW+aE+Wh3PuZn6BAq9fXNAHe0VyPhv4h6BruqWunQJqFpLfQtPYNeWrQpexrjLRMfvcEH6EGrXijxlpmganBpclrqN/qE0DXAtbC1aeRYlOC5A6DPH1oA6SivL734ota/EmDSE0++vtKuvDy6nBHaWEkl0XMu07l7KF7EZzW7N8SvDJstJuNPa91Z9WtmurS3sLZppmhXG5yg5UAkDnucUAdnRXHWHxL8I3yXEltfSOkGltqjt5RAMCuyPj1ZWUqV6g49aseHvH3hzXl8PNpdxNN/wkFnJe2I8og+TGF3M/8Ac5dRz3OKAOporyDx98VNX0TVfHlhZaW6jw7osN7bXE1sxiaRt5becj5cAYA64auo0D4l+H76N0v/ALbpc8Omf2k/261aFZLcD5pUz95Qf5j1oA7eivOtV+LGkQaVqMlvpurx6hFpM2pWVvdWTxm8jQcsmeoGVJ7gHNamk+L7m4+EcXjOfTLr7V/ZQvHtfIKsz+XuOF67SeR7c0AdjRXjGhfF7VJ9U8GRXuj3jx654ea/mt7awdrgzgpyi54jwxOT2xzXZr8TfDE2l6RfWDX2oyausjWlpa2rSXBEZxJuj6rsbhs9DxQB2lFZPhvxFpPiDQV1vTbnfZneHLqVaNkJDq6nlWUggg9MViaL8RtA1SRGjh1O3spbeS5h1C4s3jtZY0GWZZDx055xkA0AdjRXBaf8WPC15q2l6b5erW8urpLLpz3Fi8aXUccbSM6MeCu1c/iPWtSy8e+HbvSfDmqQzT/ZvEUvk6ezQkFm2O/zD+H5UbrQB1NFcXZ/Ezw3dajZ2yrqMdvf3DWtlfyWjLa3Moz8qSHgk7Wx64NVbT4s+FbrSpNUij1U2YuPssEpsXxcz7ynlRf33yp4HYZoA76isPwp4p0zxGbyKzW6t7uydUurS7hMU0JYZXcp7Ecg96xtT+KHhLTNKfUr66uIYU1n+xXDQNvW63hcEdQvIO7pgg0AdrRXnfi/4kabYa7eaHp1+RqVnBcloXsmeOWVLUzhfMBAXClSeuc44qp8L/HmteJfEthp2oR2iwz+FrPVnMUZB8+WR1YDJPy4UYH60Aen0V5D4s+JWq2XxF8Q6MrS6Vo+gaOt9c3Umkvc7y3mZbIdcKAoxwdxBHFb/wAPfHd14l8aeItEk066jtdMW3NvctatGsoeJXJJJ4JLZA9KAO/orhNc+JGg+HdX1iHV9RmaOxubS1MMVixaOScfINwJ37j6AY6VKPib4bW2vWuY9StLuznht3sbizZLlpJf9UFjPLbsHH0NAHbUVxF74+05rOym3ahpLy6vDpzw3umv5jO6khdpI2gj+PkDHSsPxn8WbW2jsV8OwXNwJ9bg077bLZubSXc+2QJJwCwwRnpkHrQB6nRXF/8ACzPDP9qvZhr420d6bB9RFq32MXAODH5vTO75fTPFN+K/jK78IJ4f+x6bcXranrEFlJ5UBk2RsfmwB/ER0oA7aivJvD/xegj1TxPb+JLW7jttK16TTlvLaycwQR7lWPzn5AOW5PuK6bWPiV4a0vUry0m+3yw6fIkV/eQWrSW1o7YwJJBwpGRn0zzQB2dFZviDXNL0HQp9a1O6WGxhUM0g5zkgKFA6kkgADqTXI33xM0UrDD51/o95/aFpbPb32mv5rCdiE+TIwrEEb+QMdKAPQKK4S3+K3hWe1v7xF1P7JZXT2bzmycJJcq+wwof4nLdAOtZuv/E5ftOjWujQS291NrkGn6haajatHNFHIjMGCkjGcDB5HWgD02iuLsPiZ4YvdTt7WFr4W11dNaW2oNasLSeYZ+RJehOQQPUit7UvEWmad4g07Q7ySSO61GOV7clD5Z8sAsC3QHBzj2NAGtRXAL8WPCN54Qj8Q2N/cfZrm6nsoW+yMzrNEH3kx8HACE9sj61yWr/GDUoovEQ02zkni07wpHrFrey2LpFLKwkO5hu+VCFGBnqDzQB7ZRXB+FfifoWpW0KakLzS7n+yhqTNe2rQRywqB5kkZb7ygkfgR61Pp/xO8NXRcSLqNlmykvrc3do0X2qBBlniz9/AwcdcEUAdrRXI6h8QdDt9H0bUIVu7g65aSXWmxR27FpVWISYI7HaRwaf8I/FF14x+Huk+Ib2yls7m7gDyRtEUGfVQeq+hoA6uiiigAooooAKKKKACiiigAqh4j02PWvD2paPM5SO/tJbZ2HVQ6FSf1q/WL461tvDfgvWfEC28ly2n2UtysSIWLlEJAwOcZHJ7DJoA80u/DfjjVvhVa/C++8Pw26rBBYXOsi8ja3eGJlzIkYPmbmVBhSowTyeM0ni7wb4kk8SXd14U0C50XVZry2263Z6wEtpYY2Ulri3JBdtpdSNhzx83cdRpXxO0l/DGgX+oWup/2nq1j9rGn22nyyXARR88nlAFhHnox4OVx1rb0fxv4a1jUtN0/TdQFzNqVjJfWpRCVaJHVHJPQEMwGDz19KAPJbj4Wa/Dba34bXS7jU7bUtTluYr+TWpIrMQzS+Y4mt1cMWXLDCghsLkjnHofxq8K33ir4Yz+G9Mt47maS5sWMcjhVaOK6id8kn+4jfWrL/ErwsbGzubaa9vXvZp4ba2tbOSW4lMDFZSI1G7apHLYxyPWucuPi7Yj4gadplnFPqGjX+gvqERsrOWa5MqzmNlKLyAoBzkZBoA7XR/CHhTQbiS+03Q7CymMZR5ljAITuMnoPWvHfh34Nu9YsviDb2txDc2FvaXnh/wzPnMfkyhpGw3cCSQJkdk9q9Cuvid4VxFqJ1qN9Hk0G41d4/sTszQRMFd93QbclTGRnP0qz4e+IPguXdYWjyaXBDYNqEX2mya1hktV+9LGWADIMgkj1B70AYvw68M+IrTxzY69quliwgi8K2+lOjXEcjCeOTJ+4TwRyD71yGj/AA78Yafo/hrT9Y0SXWdMtNJe2uNNtNUW3C3P2jzA0rbl82MrgbcnHPBr0zw/8TPDGteILDQbb+04L/ULZruzS70+WATwqATIpZQCvzDn3qr4s8eT6P8AEzS/CMWm3EqXmmXN41wLZ2RWjxtG4DAHXJ7ZX1FAHl3w/wBF1r4V3uhy6lDpUupf2dqFpc6aNRigCxPfPcRTRPIQpX5wpUncMjg4q38JvD/iiHQvCXjm10lL26tbjWEudOWVYi8F3eNIskTSYXjap5IyprrPh18RfDvjvw54Z/4SbTE/tHVYS0RuNNf7JJOFJkSKRwVJGG4BzwfSum0X4j+E9S1C1sbG4uViupntrK6e0dLW5kQkFIpSNjn5WwAecHFAHE+Ffh74ltfiHoXi6+tbeEzatqup6jAkwb7J9ogSKKMH+NsINxXjOe3Nc14++GfjXX9K1+xm0L+09Wn1GWew1ObVFW1it2nSQLHBu+STagXJX1JNe5eLPFGk+GYLV9SkmaW8nEFrbW8LTT3EhGdqRqCzYAJOOgBNZR+I3hb+xIdUW5upDPdmyjs0tXa7NwPvReTjfvABJGOAM9KAOL8Q+EPE0vi2fUPDOgXPh/UrnU4Z5tVtNYH2OeFWBcy2+cs7JlSNnUg7u9ex15h4Z+LOn3ba/PqaypDa62NL063htJDdTt5SuU8rG4uMsSAOAMmtiz+Kfg660nUNRS8ukWwvV0+eCSzkSf7SwBWFYyNzOc9AKAOL8N+BPFVrf+EYbnTY44dB8S6jezT/AGhCssE4mKOoBz1kAIIB61B4o+GXiK88Uaj4jigkm8jxL/aVtaQX/wBnkuoHtI4G2yAjY4KkgEgED3r1jwr4o0nxILtdPa4juLKQRXVtcwNDPAxGRuRgCMg5HrWVq/xH8LaXq91p11c3RFlKkN7dR2sj21pI4BVZZQNqHBXgnjcPWgDzuD4ceIrfU4PGlno4j1K01mO8TTLrU2uLi4gWFoSJJndkEmHLLg4AABPpY1TwF4q1vxFN4suNNhsrq+8Q6ZcvYG4Rmt7S0DrudgdrO28nCk4GBnNdN4L8cap4l+KvifQI7d7XStCaKH97p8ged3iV93mkhVHzcLglh8wODWH41+Ll9o8vxAhtdKeP/hF4rRoZrm1kEUnmEeYWbgYwflx1AJ5oAr+LPAGvQ+MvFWp6fpl9rMHiFUki8jW2skt5RCsRWZQy748KDlcnGRjpTtN+G2u6b4f8e6TBbWmNV0e0stP8qXCO8VmImHzEsq7843HpXa6X8SfDF1DetdXF1pj2Nit/cLqFrJbH7OSR5qhwNyZGMjvj1q74X8baH4h1A6fafbra8+zi6SC9tJLd5YSceYgcDcueMigDE0rwvrFv8QfCusSQxiz03wxNp1ywkGVnZ7cgAdxiNuenFZ3xB8E6x4g8Z6wYYf8AiWa54Xk0d7tZVBtZN0jBmUnLKd4Hy5966nxT470Dw7qDWF4b64uY7c3U8dlZyXBt4c/6yTYDsXrgnrg+lZNz8UPC+nzajcXWtLc2kVxaW8K21nI7b7iPfEoYZ8zf22gdQOtAGTpHh7xZrXiHwZLr2iwaRb+FI5GeZbpJReTGLyV8pVOVTGWO7B5AxWj8VPDs2r6tYX0PhO51WW2hkWC+0/VRZXds7dsllBQ9ep57Voah8S/DVgdtymrLKluLq6iGnSl7OIkgPOoXMQ+Un5scDNZWmfE+yTV/Fn9sTQLpumX9naaa9sjSS3ZnhV1VVGS7EtwFHSgCn8NPCHjHS/HFhrfii5jvpE8LJp1xd+aGdpxcF9p7thMAtjkisL4feCfGXgU+Hdbh0WPVrmLRJNJ1Cwju40eI+e00ciOxCEHJDDOenXFer+FvE+leJEuhp7XEc9nII7q2uYGhngYjIDowBGRyPUVtUAeB6l8JPE40Tw/9ja1Ooz6ldnXQku1Es7ubzpEQn72xljHvya6n4ReAdX8M+M/EN9qiwjTYma08PojgmO0eV5myB0O5wuPSMV6nRQB498S/BfifVNX8dDS9NS6g8R6Bb2lvN9oRBHNEZMq4Yg87xggEetXPHXg3xXqWsQXmhvb200XhO602OeRxiO5doiox6fK3OMCvVaKAPnuP4Z+Jb3xFa6hD4ZbSg2iahY3txfasLq4muJ4VVWJDN+7BGAOo9BXqvhrStVk+Etv4f1Cy/s/UV0j7A0byrIA4i8sNuQkYJ5+ldfRQB5J8O/CPiay8SeDNR1TS1sotG8MPpNyDcRufNDR4I2k5UhSfbvXN6Z8LvEulzaPrM1jd3studSt7mxsNV+yyiOe8eeORJAyqeCMqSOvqK9/ooA4z4V+Grzw74Ruba8s7a3vL66nvJbcXEk4VpGJ2vI5Jdum5hwTnArzpvhx4kv5zpOlaTeeD9Lu4LxNWjGri5spzKhCiGEMSvzkMDhMDIxziveKKAPBdTHidvHvwq0HXvD8OnLaC9tTdLcpKJ3FhIm6MLyqYAPzYPI44q1ofg/xzDZeAvDsmhW9taeFr93nvzexssyeTMiPGgO7GXGQwB5GM817ZJDDJLHLJDG8kRJjZlBKEjBwe3FSUAfOtp8NvGk8nhWTUPDxl1fStahutS1W41VZFmiRpB/o8e75Fw+4qVXoAM1sj4Y+I/wDhWXhuyeL/AImmha1PqDWcN75JuI5JJflWVT8r7JAQcgZGCRXuNFAHn3wr8L32k63reu32ly6c1+IYYornUHvLopGDzJIXZepOAvQdTziuV8b/AAs1nXfiBr80awjw/qGnvdw5lAZdUMXkhtvphI2z6g17XRQB4JZfDPxk2k6Bdahb20msumr3GsMs64E91btHGqnPIHyLkdAK6X4UeCfEHh7xRp9/qdvFHBB4SstLcrMrEXEcjs64HbDDnpXq1FAHkfj/AMC+ItY1j4h3NjbwvHrnhqDT7EtMq75l83IOfuj515NbPw48Pa5oHjPXJr6wH2LUbazeO5SZCFeKBImjK53ZyCc4xjvXodFAHi/jP4feJtT8a6tqlpawta3OvaLexsZ1BMVsR5px6jHA71oeMvBOpaj4r8V6hceGbbXtM1O2sIY7V7wQSP5e8OyN/C67gQSV7816xRQB4dH4F8c3kcHnLeJp0Pieyv7Ow1HUVuZ7S3jjYSnzMnILEELuYjmnReDvHVj4R0PwHb6Lb3Nno+sw3A1VruNVmtUlMgxHneJADg5GOCQTmvb6KAPANP8AhTr1nZN4Vk0y5vrQaqbhNTm1qQWjQGbzQWtlcN5ozjAG3IzmvSvivoerarp+gzaPaC9m0rWrW+e381Y2kjjJ3BWYgZwc8ntXa0UAeOXfgPxLN4D+IWlraRC713XJb2yQzrhomdCNxzgHCnisjUvhj4gt5fEml2+l3WqQa5dvcRXR1t7e1hEuN6zwq4L7efug7hjpXvVFAHF/EPwneax8PrfRdKeEXmny2lzbLISscj28iOEJ5IDbcZ5xkVzPjPR/HfjJtPkm8O2elW1nrGnXIhluI3uGWKQtK5dGK7QCNq9TzXrVFAHjln8P/EkHgQW6w2/9qWHiubXLa3aYbbhDK7KhYcKSr8Z6HGas+LNB8b+Mr7S7u70O00i1tNZt5lhM8b3KxLG4eR3Vip5YbVHPGa9aooA8E8M/C3XrG10XwzdaTPNbaZfpM+pza1I1o8UbFlZLYOCJDwMEBQcnJru/jp4W1zxL4Wtm8L+UNcsboSWxkkCDa6mOXk9Pkdj9QK9AooA8KtPhPrtl4o1lYEtzoC6RK2lxeYN32+a3SGQn0HyMc/8ATQ1FcfDvxhFoWqabFpcU76n4Jh0fet1GFhuYhJ8rZOSDvGCMj1r3qigDyLx18Oda8THRrNTHbwReF7vTJ5jID5U8iw7OOrLlDnHam3fhLxZ4wutDh17SINEg0TTrqAyfaUl+1TSw+SCgQ5WMDJ+bB5AxXr9FAHimkeE/G9xP4D0++0GCxtPDNnPaXFyb2N/OYwCJHRVOdpxnnBHpXefBzTNW0P4daRoetWBs7vToRbMPNSRZAv8AGpUng+h5rr6KACiiigAooooAKKKKACiiigArH8cabcax4K1zSLTb9ovtOuLaLccDe8bKMn0yRWxRQB434c0Pxf4d1rQvFUfhW4vpF8Mx6He6ct3As8EkLl0lVi+wo+SDhsj5TjgiqvhPwL4q8F6x4b8QR6QusTrBqceo2tpcIht3u7lbhdpkKhlUgocc9CAa9uooA8N+H3hDxr4RuNE8SXHh8X92lvqVlfadb3cXmRLPd/aI5I2dgjD5drAkHkHtiui8J+HfFJ+Klp4r1jSLCwhbw7NaSJaOu2KV7vzFQjOS2zBZhwTmvUKKAPnGb4W+NW8PS2g0yPzm8JazpoH2mP8A4+Li7MkS9e6856DvXR/FjwLqWs2Fl9ont9O0+28HX2nXd5LKAlvM6wbNw6lf3bZI7Cva6R1V0KOoZWGCCMgigDxLR9b1fxL8a/BMlzocdkljo141w8d3FcAu6xLkGIkBMjA3YJ9K67xvoWtXHxK0PXbDT2vLKPS72wnKSophaXYUchiMr8hHGTyOK7HSNF0fRxINJ0mw08SkGT7LbpFvI6Z2gZq/QB4xp/w/8R/8K6+Gmgz2wgudGkUakVmUmBTbyRlgc4YguOlZfg34ceJLS28LeH9S0zUmTQryKSW9n1gPZMsJOySGJTvDt8pCsAFyeT397ooA82+MXhLVtZ8QeFvEmlLfXP8AYr3Mc9pY3i208kc6opeN2IXcuzoSMgsM1y+jeA/E2j61p3ji10iaW8h1e5ubjS59QEt1NBPAkO8ys3l+cvlqcAhSMjOevuNFAHz8+l+I9G8bW/jbVtMtLK6k8RXNxa6S9/Cstzby2iRMVcsE81Nm4gkZG7B9c3T/AA54h8a3XiHxHaWMtvJZeMUv47S2vVR7iNbUQsqTj5PMG7OQduQRnvX0Tqmm6fqlr9l1Owtb633BvKuIVkTI6HDAjNSWNpaWFpHZ2NrBa20QxHDDGERB6BRwKAOC+FXhnUNN17Xde1HT72ya/EMMS39/9qunSMH5pCpKDliAFJOOp7VzGs+EPF8Oh+OvBNjoiXtn4pv57m31Y3EYjt0uVAkEqE7yUwdu0HI28jmvaqKAOC+GnhfU/D/jLxreXkWLLUbiyNlL5gYypFZxxMSOo+ZT1rlfiJ4M8Uale/EO30/STcxeIYNPeznE8aoGgwrowZgwPGQcYx3r2eigDx34t/DnXvF+s3X2EpbwSeF/sSTGUAfaVuo5RGccgEIRuxgVd8B+FtZbx7ZeIdT0jVbFLDT5YA+qasLqUySldyxBGKiPCAktgk44GK9VooA831TTvE3h3x/4h8Q6P4fbxBb67ZwKsaXMcRt5oUKAP5jDMbAg5XJHPFcdefDvxlPrk15NpunjzPEWh37fZJFSER2yYmKKTkBT0B5PpXvNFAHmt7pvinw5408Vapo/h5dft/EMMDQ/6RHGLeaOMx7ZQ5GYzwcruPUYridW+GPjC41nUdbNqiywa3ZahFb6fdC3+0xpZrBKImP+rKtkqGxkDGRnNfQFFAHmfw70LV9C1TXPENxoOp+bqL21vHDdailxdtGmQZJGL+WAu44CknAPc4r0y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rzLWvileWfxgk+H+n+EL3U1tbFL+9vobhB5ELBuRGeXOVxgckmvTa8Ht5rqH9rnxe9gkMt8PCFubWKV9qySh2KqT6E4oA3/AAH8Y7jX/H9v4S1rwRq/hya/t5bnTnvHUtNHGcEvGPmi4wRur0HxB4q8NeH5Y4td17TdMkkjaVFurhYyyL95hk8gZGa8A8Gv4k8VfHnw/wCKbfwHq3hXV7e3mh8W3NxGy21woAWOONm4k5UEFfxrqfi54TPiP9or4dTX+gHVNFtrO9+1NLbebbo2F2B8gryegNAHplt468F3VzYW1v4q0aWbUV3WUaXiFrgZxlBn5uh6U+68beELXxEvh258TaRDrDMqrYvdoJix5A2Zzk18laD8Nr60+ElhcR+C7mDXIvHiyiQWLC4jthLgEHGRHt9Pl71m/EDw94u1bxdqF4/gjVrPULXxSl1Itlou+KW28wDzmumJd26fKmBg5xxQB9YeMvij4N8Oabq0ja/pVzqOnRTMdOW9QTSSRpuMYXOQ2PbvVnwX4+0LxFo2hXUt3a6fqGs2IvYNOluFM3l45IHUgY64rxDRfAjTQ/HLWL3wm8uqXU9yulTzWWZZENvx5JIzySRlevSsT4H+CfFHgm6iTxDomo6+vivwy0Mdx5LJPp0qIf8AQyx/1SsMYJwMgZoA+ipPH2g6hZ6mnhDUNN8T6xYRFzplnfx+axBxgnOF78n0ql8EviF/wsnwlPrp0aXSJIL6WzktpJhIVePAPI46mvnf4B+HtZ0H4raHFp3hPVU0+zt7iPUrzWtHWzmsQQflSeMhJ1LAcsCe+a9S/YyIPw31sggj/hJL7kf74oA9wooooAKKKKACiiigAooooAKKKKACiiigAooooAKKKKACiiigAooooAKKKKACiiigAooooAKKKKACiiigAooooAKKKKACiiigAooooAKKKKACiiigAooooAKKKKACiiigAooooAKKKKACiiigAooooAKKKKACiiigAooooAKKKKACiiigArlNT+HPgvUvHFr42vtDim8Q2gUQXvmyBkCggfKG2ngnqK6uigAooooAKKKKACiiigCj4g0jTte0a60fVrYXNjdxmOeIsVDr6ZBBH4Gs/wADeD/DfgjRP7F8K6XHpth5rTeSjuw3t1OWJPYd63qKACiiigAooooAKKKKACiiigAooooAKKKKACiiigAooooAKKKKACiiigAooooAKKKKACiiigAooooAKKKKACiiigAooooAKKKKACiiigAooooAKKKKACiiigAooooAKKKKACiiigAooooAKKKKACiiigAooooAKKKKACiiigAooooAKKKKACiiigAooooAKKKKACiiigAooooA/9k="/>
          <p:cNvSpPr>
            <a:spLocks noChangeAspect="1" noChangeArrowheads="1"/>
          </p:cNvSpPr>
          <p:nvPr/>
        </p:nvSpPr>
        <p:spPr bwMode="auto">
          <a:xfrm>
            <a:off x="15875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data:image/jpg;base64,%20/9j/4AAQSkZJRgABAQEAYABgAAD/2wBDAAUDBAQEAwUEBAQFBQUGBwwIBwcHBw8LCwkMEQ8SEhEPERETFhwXExQaFRERGCEYGh0dHx8fExciJCIeJBweHx7/2wBDAQUFBQcGBw4ICA4eFBEUHh4eHh4eHh4eHh4eHh4eHh4eHh4eHh4eHh4eHh4eHh4eHh4eHh4eHh4eHh4eHh4eHh7/wAARCAF0Am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4Pwv8S9P134i6p4Ri0+4gS1aZLW/d18q9eAos6oOuUZwD64NdpqV9ZaZYy32o3cFpawrukmmcIiD1JPAoAsUVhL4p0m4/s2bTdQ028tL6aSITpeoBlFZm2j+MjacgcgZPalh8X+FZrW6uofEWlSW9oFNxKt0hWLd93cc8Z7UAblFcnd+PNJXxD4X0vT2TUofEL3KQ3dtMrRxmGPec4656cVr6Z4k8P6nqM2nadrWn3d5BnzYIbhXdMHByAcjnigDVorlPF3jrSvC/ifRdG1Zkt4tUjuH+2SyqkUPlBThs+u7ArVm8TeHodFj1uXW9PTTJSBHdtcKImJ4wGzg9DQBrUVjy+KfDcWjR61Jr2mppsrbI7o3K+UzZxgNnBOQa0NNvrLU7GK+067gu7WZd0c0Lh0ceoI4NAFiiuO8RfETw9pWrabpNveW2o315qsWmyW9vcIZLdnJG51znAI5HvWhF4v0SHQoNW1jVNL0+CaV4kdr5HjZlJGA4OCeDkdqAOhorGvfFfhmytILu78QaZBb3ERlgkkuUCyICAWU55GWAyPUUWfirwzeX8Gn2mv6ZPd3EYlhhjuUZ5EIyGUA8jFAGzRWSnibw6+sy6Mmuac2pQgmS1FwvmpgAnK5yMAg1i+EPiP4X8R+GrzxBFqdpa2FneTWssk06gKUkZAxOcANjI9iKAOworHbxT4aXSYtWbXtNXT5mKRXJuU8t2GcgNnBPB49qtS6xpcWhNrr39v/AGYsBuDdBwY/KxneCOoxQBeorzzQvi1oOq+C/EXixbS+t9P0W9ksyJY9ss7KFxtQ8jcXAAPNa3hbxfdah4hk8O65ocuiaobQX0ETzrKs0GQrEMvRlYgEdsj1oA62isvXPEWg6G8KazrFhp7T58oXM6xl8YzjJ56iob7xb4XsL37De+IdLtrresflS3SK25gCBgnqQR+dAG1RWbpGv6JrFxcW+latY301s22dIJ1doznHzAHjpWlQAUUUUAFFFFABRRRQAUUUUAFFFFABRRRQAUUUUAFFFFABRRRQAUUUUAFFFFABRRRQAUUUUAFFFFABRRRQAUUUUAFFFFABRRRQAUUUUAFFFFABRRRQAUUUUAFFFFABRRRQAUUUUAFc/wDEbWb3w/4H1bVtNsp76/ht2+yW8MZdpJm+VBgdtxGfbNdBRQB8+ap4A8W+B/BnhbxBBrCavP4TuReSWdvppWe4SYkXQMgclyd7N93kgV3/AMZIJrqz8K6uLOe80nTtahvdTt0iLsYPLkAYx9W2uyMRj+HpxXolFAHg2vQ2uteONB1fw34W1C1sTrl2894YXRLp/wCzpEMwjPKDdhMkDcRnnrVbwzoNxpPwt+Et/e6JP/Z+kXQn1m1W2JkTMMyxyumNzbJXVjwSOvavoKigD598T2M2veMdEvvBXh2+0pJrjWNl7JG0cc0z2ARZ9p5jUvheQuSpNVfhppOpS3nw90/feR3egkm7totB+ymzxEySrNO0hEisxz8oJY4avoyigDzfx7pL6h8afAF1JpzXVraRag7yGLckLmNApJ6AnJA/GvNriz1XTb/y/sD6TYjxVrTx6o2mPdfYQ6qI2jhBA+fLYcggY6c19I0UAfMnhHSWh07UL7ULzxPo9xa+Mry70zULjSROGilt4stNCqgbZPnwQBgnqDmvXPhPNrmofDq7F1YWmmXTXF0lnLbWhtUnQs3l3HlHmMtncQee9d/RQB856XDCvh/4aeGW8L3yeItG162bUWFi2LcqzCWZpcYZXJznJzuyazPCttq2mWXhi3v7W70G3FlqQOqDSnup0ka9z5CIcrEzJhg7K2enQGvp+igD5u+CHh+/bxP4Pk1fRNQWKxj17ab+2w0Je5j8vdwFDMhbGAB1xVvQ/Dd3Z/D7wmtrok1teR+PJJ5NluVdIjNcDeeMhdpXnpgivoaigD5h8HaDr66V4c8LahPdDXdP15bm7hg0LbIrrMXlna7aTa0bq3J6kNtxxUv9k6zDomiNHbzWcGh+LNTn1RX0trgRCWWU283lZXzFG4HKk7cg19M0UAfNtt4f1C+8Q6Rqn2a91DTb3xvBdMzaX9lgbZbOkk6w7mKqWVQWbG4rnvX0eIoxEIRGgjA2hAoxj0xT6KAPBLvw1rWo/D/4n2tvp9ybp/Fst/awlCpuUjeGT5M9dwQgetddoN0fF3xgsfFGm2l5Fpel6HNaSy3Nu8Ja4nkifywGAJ2rHyemSBXptFAHkXiFrLQvib4p1HxZpF1qOnatpcEOnNHZtcBlRWEtuNoO0lmzg4zu68Vx8/heWTwN8XSPCdzZz3Vhbx2VrKhmlCrZptjVud5VuMgnkV9G0UAeX6NpElh8ZdDktNNe2sU8JeRI8cW2MOsq7UJHGQM4Br1CiigAooooAKKKKACiiigAooooAKKKKACiiigAooooAKKKKACiiigAooooAKKKKACiiigAooooAKKKKACiiigAooooAKKKKACiiigAooooAKKKKACiiigAooooAKKKKACiiigAooooAKKKxPHviK28J+DdW8R3Q3R2Fs8oT/no+MIg92YgfjQBU0Xx14c1jxrqvhCxupJNV0tc3CmJgh4XcEc8MV3qGx0Jwa6ViFGWIA9TXzcujeNPAWh+EfHGs2WlINJvpLnXbm3u5JLi4ivn/fs6GMKNrsjfeOAgxXp/xttBqnh/SEg13S7AnUY5Y4NSkZLTUAFb9zIyHIHO4HnlRwaAPQty7d24bfXPFAZT/EPzr5z0rUrHU9U8P6HqWn/2T4Vtdf1Gz1KNNReexnuViR7cLMcHyiWfCnADriszw/dWdlqi3Gm6xPJodl8UVi897lmjjhazdQu4n/VhyqjPGSKAPp8sBnkcdfagMpXcGBHrmvm7XPEVteeIvFdvDdG+s7zxlZWi7r9oLM4sgxSaQBiIiwHCj5mwM9a51JLpzrPht9VtprJfGehRvHpUkqWyCYYnjiLMWKHGCc4PPAoA+st6cfMvPTnrVDxPrVh4b8PX+vapI8djYQNPOyIWIRRkkAcmvAfFNkIPH/i3Sr630e103S9Og/sdNQ1ae1FvAUZnmgCI25/Mzk5zlQMV2fjaXUpv2TtSm1e4N1qDeGCbicxshlfyuXKsAwJ64IHWgD1azuYby1iuIG3Ryorr64IyKlVlbO1gcdcGvnzxLFa+ArvS7jQxqdvHceDL+a8W0nJmnkiSEo4LZAkBYndjuawdMkOn+PtAsoNf0jRbPV9B1D7Q2kXMty0Ea26Mk08rkB5A+5gAq4weTQB9QqytnawOOuDQzKuNzAZ6ZNeJ/B2aPRvHVloM1jpFze3mjNI2qaJqUs1vMsbrzPE/+rdtwIbJzlhnim/Gi0iXxVqmrTX2haxb22kAz6NqGoyWc9vt3Mr2zrkbn+bOQOVXmgD2aK8WS/uLTyLhDAqsZXiIjfdnhW6EjHPpVO08QaZdeJb3w7DK7X9lbxXE67DtCSE7SG6H7pr548Qa1dX3irVbovqlnoV6nhz+1kklYPb2MqyeZvOcqCSiuw7E1B44ay0jXvHcfgO4xZm30aLUGt7l/Lt7dp2E5WRdxQbPvFc7QScUAfUSsrDKsCPY1lab4i0vUPEOraDbSub7SRC12rIQqiVSyYPQ8A9OleZ/CVJ7X4majZ2E2jwaYdKikmsdLvZ7uFJS52yb3jVVYrkFQcnGa4z4n3Oq2/jvxwmn/JaT6nocWpSNM0KC2MUm4O6gsiE7QSB0NAH0oGUjcGBHrmgMrDKsCPUGvlvxWt5BZ65ptjfWNrpT6jooe10a/nnit5XudrlZmRQpePG5FJ6AnrW38QoZfDHiTxZovh9rqy0WSz0e4vooJWxFFJcyx3EiknK5jUAkdhmgD3nxDrem6Dol1rWp3Kw2VpH5k0nXaM46Cq2m+KNH1DxFf6BbTub6wtre5nVkIURz7vLIY8HOxuB0r5x+Jum+EzrPjzTfDcoutOj8HW9w9vFctLBFN9qOGXkgHbtJx+NdNYeGPDusfEfxrvtlmtLLwnphshFMwRMpcEMpU8kbRg54yfWgD3y/u7awsZ769nS3treNpJpXOFRFGSSfQCub8NePdC17V49Ktk1C2uZrc3VqLyzeEXMIIBeMsPmHI6dmB71wOunW/EP7IXmxSS3eqXPh6KR2I3PLgKz8dyVB471L4Uu4ofiV4Wh8O+IrnX7TUNJuJ9TWebzhb42eXKv/ADxLMWXYMDA6cUAexMyqMswA9zQXVfvMB9TXlXjWPS9Q+MUemeMpxHoK6EZrCOacxQSXHmkSsSCAXVNmMngE4rzy30vRddl8dXiX+r6tZad4Rik0ua+lkSRWCXBWUD5fm+VcNjkAHnNAH0wGUkgMCR1GaWvEPA1mmleN/hxcWktz52s+HriTU5JJmc3biOJw75PLbiTn3r2+gAooooAKKKKACiiigAooooAKKKKACiiigAooooAKKKKACiiigAooooAKKKKACiiigAooooAKKKKACiiigAooooAKKKKACiiigAooooAKKKKACiiigAooooAKKKKACiiigAqO5t7e6hMNzBFPGSCUkQMpIORwfepKKAI7m3t7q3e2uYIp4JF2vHIgZWHoQeCKjvbCxvrM2d7ZW1zbHGYZoldOOnykY4qxRQBSOj6SdL/ss6XYmw/59Tbr5XXP3MY689KxfDfgfQ9DXXYooEubbWr83s9tPGjRIxVV2quMbRsBxXT0UAUDomjfYnsf7IsPssmN8H2ZPLbHTK4wcY4pYdH0mFESHS7GNUKFVS3UBSpyuMDjGTj0q9RQBT1DStL1CSKTUNNs7t4TmJp4FcofVSRx+FWbiGG4geC4ijlicbXR1DKw9CD1p9FAEL2lq7o72sLMiGNCYwSqnqo9AcDiqtloei2RBs9H0+2IYsPKtkTBIwTwOpHH0rQooApaZpGk6Y0jabpdlZNLjzDbwLGXx0ztAz1NJqOj6RqUsc2o6VY3kkf+ree3SQp34JHFXqKAIHsrORp2ktIGNwnlzExgmRcY2t6jk8GobLSdKsYXhstMsraJ12skMCorL6EAcjk1dooAq6bpunaZC0Om2FrZRM25kt4VjUn1IUDmnvZWchn32lu32hQs+YwfNAGMN/eGPWp6KAKVto+k21mLO30uxhthIJBDHbqqbx/FtAxngc+1VvEmhw6xp1zbx3Eun3E6Khu7YKJQFOQpyCGXr8pyDk1rUUAch4P8A6XoF7fX8rrqF5eQLaySPbRRIsClmEYjjUIAWdieMknnpXS2mm6faIUtLC1t1MaxERQqoKDOF4HQZOB71aooAZBDFBCkMESRRINqIigKo9AB0qvp+mabp7zPYafaWjTNulMEKoZD6tgcn61booAq6lpunanCsOpWFrexqdypcQrIoPqAwNPFlZjzMWkH72MRyfux86AYCn1GCeKnooAhW0tVeF1toQ0KlIiIxmNT2X0HHapqKKACiiigAooooAKKKKACiiigAooooAKKKKACiiigAooooAKKKKACiiigAooooAKKKKACiiigAooooAKKKKACiiigAooryL4/614z0rxH4Mj8GXRFxJc3M1xZHG29jii3mI+5AOPfFAHrtFeL33xUtP8AhLtI8Rw6hc/8I2/hW61CezUDcZkmjUKV6+YCSuK0/EPxF8Q2OmT2eoeHotK1LUdIuL3R3F55iO0SbmRztGx1VlbGCDzzQB6rRXHfD/Xrz/hUmmeI/FDJHKmlrdXUiSeZuUJuL5wOSOcYri9T8deLbrxF4EvX0aTSdH1W4nmAS7WRp4hbO6JMu35CcBsAn68UAey0V5foXxN1zVPBWneJl8IpBFqzKLJXvwFQclnnfbiNQFOD82cjiofC3xls9Z1a109rC2IfVDptxdWt6JrdJDF5kZVsDcGAI6DBFAHq1FeSaX8a7XUvD82oWmhTG5Grtp8Fq0wBljEZlE+ccKY/m/Gr3hP4oahqw8K3mo+Gf7O0zxONthMLwSSLJsLgOm0YBCnBBPbIFAHptFFFABRRRQAUUUUAFFFFABRRRQAUUUUAFFFFABRRRQAUUUUAFFFFABRRRQAUUUUAFFFFABRRRQAUUUUAFFFFABRRRQAUUUUAFFFFABRRRQAUUUUAFFFFABRRRQAUUUUAFFFFABRRRQAUUUUAFFFFABRRRQAUUUUAFFFFABRRRQAUUUUAFcx4n8LSax4z8Ma+t4sS6JLO7RFMmXzI9mAe2OtdPWD4r8UWnh+eytGs72/vr0v9ntbSMM7hBlm5IUAAjkkdaAPPNW+Bmm3vj/Xdci1SS20nWdLmtpdPRf8AU3MjqzTxnoMlFJHrk1rn4e63rN1bz+LNctLk6fplxYWAs7cpzMgR5pNxOW2qowOOtaMHxQ8P3Oj2t5Z2+oXN5dXkljFpscINyZ4/9YhXOBtwSTnGO9C/E7RZYLSOz0/VrrVbmSaL+yo7cfaomh/1u9SQFCkgZzg5GM0AaPhvwxNB8OIfCGvTwXSrYmxkktlZA8W3YDySQcfrXJ23w58Uvc+GbfUfE1lNpnhzzFtlS1YTXCtC8SmQ5wCoYdOuDXTeHPiFoGva3baPYi7F3PYPfbZYdvlqshiZGz0cMCMVmw/FjQbu40q103TdYv7rVIppreCC3BbZDIY5GOWAADD17igDJuvhRdHwH4P0GPUbC6n8NS+YY722Mlpd/IykPHntuyPQ1SvPg/q97oXi2C48RWkWpa5c215Zz29psj0+WFAgCrnlQvA6HBrqG+KOhJewLJY6omn3F+NOi1JoALd5yxUKOd2NwK7tuM96x/C/xWaTTdbvPEGk39u0GvyaVp1vFCGlumzhY1AY5cYJJOAB3oASz+EEFn4yi1q31MLZw6GNOjs/L+UTiMxef9dhxj2rR0v4dT2egfD/AEw6pG58JyI0j+UR9o2wtHwM/L97NUfF3xMlj0u1bRreay1OPXbTT7+yvoAJY45SewOPmAyGBIrorH4iaDe6JpOqQLdkarfnT4IDFiUTKzK6sueNpRs+mKAOvooooAKKKKACiiigAooooAKKKKACiiigAooooAKKKKACiiigAooooAKKKKACiiuc8TeMtJ0O6TT/AN/qGqyjMWn2SebO3uQPuj3OBQB0dZeveItC0GISaxq1nYqfuiaUKW+g6muZ/s7x14mO7VNRHhXTm6Wlgyy3jj/blIKp9FB+orW0DwN4X0WY3NrpaT3rffvLtjcTv9Xck/lxQBnj4hWl4SPD+g65rX/TSG0McX/fcmB+VIda+IV0f9D8G2VkvZr3UlP6ICRXagADAGBRQBxRb4qSDiHwhbj3muHP/oAoDfFSMfNb+EJx7T3CH/0Cu1ooA4oa58QLQ/6b4LtbxO72OpL/AOguATR/wsWwsyF8QaLreiH+/cWbPF/32mR+eK7WkYBgVYAg9QaAM7Qtf0TXYPO0fVbO/TuYJQ2PqB0rSrmNd8BeF9XuPtkmmizvx929sXNvOp/30wT9DkVmfZPHnhht1jeL4t0wdYLsrDeoP9mQAJJ+IU/WgDuqK5/wv4v0fX5ZLSFpbTUYf9fYXaGKeP6qeo9xkV0FABRRRQAUUUUAFFFFABRRRQAUUUUAFFFFABRRRQAUUUUAFFFFABRRRQAUUUUAFFFFABRRRQAUUUUAFFFFABXnXxb8M65rutaHc2lmdX0a2WdL/Sl1BrQzs4XY5YEbgMEFScHd0Nei0UAeFeDPht4t8LzW2uW+maUb2x1q+uY9MtpxHC9rdBQVRiMKy7RwRg4PrXRnRfHyeKtP8dzafpt1fpBc2cukxTiPyreR1ePEp+VnUp8xwAc8dK9SooA8qbQfH1v4v07xnLp+l6lqD6ZNp9zaQz+StuGl8yMhmyHxkhjxnqKpfDD4e+J9B1/wxqGrfYh/Z2k39tdGGXcBLNc+Yu3I5GK9iooA+edS+Ffi++WyW70exvdXtNdhvpNbu9RaUy26XXm+XDG2RCdvGAAOK1ta+GXiK8W6/wBFilNl4nm1qzRb9oBeRTLteMuhDxsoPBzgkehr3CigDxCT4Y63cqdQh0u002eXW7C6NvJqEt1MsFuWyXmkdgx+Y4UYxVjwLoaX3x117ULC6iu/Demu13bCP5kj1C4VRMoPQkBS3HQyGvZ6ZFFHEpWKNIwTkhVAyfWgB9FFFABRRRQAUUUUAFFFFABRRRQAUUUUAFFFFABRRRQAUUUUAFFFFABUdzPDbW8lxcSpDDGpZ5HbCqB1JJ6Cm393bWFlNe3k8cFtAhklkc4VFAySTXBW1le/EaePUNXiktPCSMHs9PbKvqGOks47R91j79T6UAPOs6546ma38LTS6T4fB2za0yfvbn1W2Vh0/wCmhGPQGun8L+GdG8N2zxaXa7ZJTunuJGLzTt/edzyx+ta8aJHGscaqiKAqqowAB2Ap1ABRRRQAUUUUAFFFFABRRRQAUUUUAYninwro/iSKP+0IGS5h5t7yBzHcQN6o45H06eorm4vEGteC7hLHxnIb7SHYLba7HHjZnotyo+4f9sfKfbpXf0y4hhuIJILiJJYpFKujrlWB6gg9RQAsUkc0SyxOskbgMrKcgg9CDTq87khvPhrK1xaCW88Gs2ZrflpdKyeXTu0PqvVeo46egWs8N1bR3FvKksMqh43Q5VlPQg0ASUUUUAFFFFABRRRQAUUUUAFFFFABRVTU9T03TI0k1LULWyRztVp5ljDH0BJqj/wlnhb/AKGTR/8AwNj/AMaANmisb/hLPC3/AEMmj/8AgbH/AI0f8JZ4W/6GTR//AANj/wAaANmisb/hLPC3/QyaP/4Gx/40f8JZ4W/6GTR//A2P/GgDZorG/wCEs8Lf9DJo/wD4Gx/40f8ACWeFv+hk0f8A8DY/8aANmisb/hLPC3/QyaP/AOBsf+NH/CWeFv8AoZNH/wDA2P8AxoA2aKxv+Es8Lf8AQyaP/wCBsf8AjR/wlnhb/oZNH/8AA2P/ABoA2aKxv+Es8Lf9DJo//gbH/jR/wlnhb/oZNH/8DY/8aANmisb/AISzwt/0Mmj/APgbH/jR/wAJZ4W/6GTR/wDwNj/xoA2aKZBLFPCk0MiSxOoZHQ5VgehBHUU+gAooooAKKKKACiiigAooooAKKKKACiiigAooooAKKKKACiiigAooooAKKKKACiiigAooooAKKKKACg8DJ6UVxPxDu7rVtRs/AukXDwXGoIZtSuIzhrWyBwxB7PIfkX/gR/hoAoojfEjXnklJPg7TJ9scfbVLlDyzesKEYA6MwJ6CvRAAAABgDoKr6ZY2mmadb6fYW6W9rbxiOKJBgIoGABVigAooooAKKKKACiiigAooooAKKKKACiiigAooooAR1WRGR1DKwIZSMgj0rz213/DrxDBYM5PhHVJtlqWPGmXLHiIntE5+7/dbjuK9DqnremWOtaTdaVqUCz2l1GY5Y27g/wAj3B7GgC5RXG/DjUr23lvfB2tztNqekY8qd/vXdq3+ql9zgbW91967KgAooooAKKKKACiiigAooooA85+KvhvQfFXjXwZpHiTSbTVbBmvZDb3Kb03LEuDj1GTTv+FG/CD/AKJ34e/8BBWn4q/5KZ4L+l//AOiVrsaAPO/+FG/CD/onfh7/AMBBR/wo34Qf9E78Pf8AgIK9EooA87/4Ub8IP+id+Hv/AAEFH/CjfhB/0Tvw9/4CCvRKKAPO/wDhRvwg/wCid+Hv/AQUf8KN+EH/AETvw9/4CCvRKKAPO/8AhRvwg/6J34e/8BBR/wAKN+EH/RO/D3/gIK9EooA87/4Ub8IP+id+Hv8AwEFH/CjfhB/0Tvw9/wCAgr0SigDzv/hRvwg/6J34e/8AAQUf8KN+EH/RO/D3/gIK9EooA87/AOFG/CD/AKJ34e/8BBXNfFX4M/CrTvhh4q1Cx8BaFb3dto13NBLHagNG6wuVYHsQQDXtNcn8Z/8Akj/jP/sA33/oh6AI/gj/AMkc8G/9gOz/APRK12Fcf8Ef+SOeDf8AsB2f/ola7CgAooooAKKKKACiiigAooooAKKKKACiiigAooooAKKKKACiiigAooooAKKKKACiiigAooooAKKKKAK2q39rpemXWpXsgitrWJppXPZVGTXMfC6xuG0y58T6pEU1TXpBdyq3WGHGIYvoqY/Emq/xP/4nF/oHgtOV1W7+0Xyj/nzt8PID7MxiT/gddwAAAAMAdBQAUUUUAFFFFABRRRQAUUUUAFFFFABRRRQAUUUUAFFFFABRRRQBxXxQtZtPjsvG2nxs15oTl7lUHM9k3+vT3wPnHumO9dhaXEN3axXVvIskMyCSN1OQykZBH4VJIqyI0bqGVgQwI4Iri/hUzafb6r4QmY79CvGit93U2knzwfgFJT/gFAHa0UUUAFFFFABRRRQAUUUUAcd4q/5KZ4L+l/8A+iVrsa47xV/yUzwX9L//ANErXY0AFFFFABRRRQAUUUUAFFFFABRRRQAUUUUAFcn8Z/8Akj/jP/sA33/oh66yuT+M/wDyR/xn/wBgG+/9EPQBH8Ef+SOeDf8AsB2f/ola7CuP+CP/ACRzwb/2A7P/ANErXYUAFFFFABRRRQAUUUUAFFFFABRRRQAUUUUAFFFFABRRRQAUUUUAFFFFABRRRQAUUUUAFFFFABRRQSACSQAOpNAHFeF/+Jr8TvFGtN80WnxwaPbHsCq+dMR9WlVT/wBch6V2tcX8FgZvAcOqOP3mq3VxqDk9SZZmYfoRXaUAFFFFABRRRQAUUUUAFFFFABRRRQAUUUUAFFFFABRRRQAUUUUAFcRq/wDxKfi/o98Plh1qwlsZfQyRESRk++C4H0rt64n4wj7Pomk6yvDaXrVnPu7hXkELfhiU5oA7aigdKKACiiigAooooAKKKKAOO8Vf8lM8F/S//wDRK12Ncd4q/wCSmeC/pf8A/ola7GgAooooAKKKKACiiigAooooAKKKKACiiigArk/jP/yR/wAZ/wDYBvv/AEQ9dZXJ/Gf/AJI/4z/7AN9/6IegCP4I/wDJHPBv/YDs/wD0StdhXH/BH/kjng3/ALAdn/6JWuwoAKKKKACiiigAooooAKKKKACiiigAooooAKKKKACiiigAooooAKKKKACiiigAooooAKKKKACsnxncNa+D9aukba0OnzyA+hEbGtauf+Jef+FdeJMf9Aq5z9PKbNAEfw+EGm/DfQvOdIIYtMhZ2dtqqPLBJJPSt+zube8tY7q0mjnglUNHIjZVh6g96+ZrO48f3WoadaeP7bQItIMEA0eC5vJ4tOnXYu0uyRsGk/2XIHotezWrfE6O2jjtdL8EJAqgRrHf3AUL2xiHGKAO4ori/O+Kv/QN8Gf+DC5/+M0ed8Vf+gb4M/8ABhc//GaAO0ori/O+Kv8A0DfBn/gwuf8A4zR53xV/6Bvgz/wYXP8A8ZoA7SiuL874q/8AQN8Gf+DC5/8AjNWdLl+Ix1GAapYeFUst489re+naUL/shogCfqRQBs+Jtc0vw3os+saxdLbWcAyzkEknsoA5JJ4AHWuVsvidpd78ONI8ZW2m3z/2zKkGn2B2ieaZ2IVOuAeCSScAA56V2moQxzWciyRJJhSyhlzggcH614NoWn39l8GPhvrM9ld+X4f1pb6/hWImRID58bPs6nb5gb6A0Aev+DvFKa/calp9xp1xpeq6ZKsd3ZTsrMgZdyOGUkMrA8Ee4rUutZ0i01CLTrrVLOC8mx5UEk6rI+emFJya4f4bk6x8RvF/i6zjk/si8S0tLOd0KfaDCjb3UHnblsA98GuTuV0LT9U8bad4y0G71TVdS1YTadFFCxmu4DsEKwSD7u1h/eG0gk0AevN4k8PreiybXNNFyWZRCblN+VzkYznIwfyqxpWqabq0DT6XqFrexK21nglVwG9CR3r55n8KQTfD29abQGa7n+IsckheAmUxG9QMd3XbsLAkcYJr07wNp/8AZ3xh8bpa2X2SxlttPdBHFsiZ9jhiMcZ6Z/CgD0SiuY1uT4gLqcw0Wx8MyWHHlNd3k6SngZ3BYmA5z0J4xVLzvir/ANA3wZ/4MLn/AOM0AdpRXF+d8Vf+gb4M/wDBhc//ABmjzvir/wBA3wZ/4MLn/wCM0AdpRXF+d8Vf+gb4M/8ABhc//GaPO+Kv/QN8Gf8Agwuf/jNAHW395a2FpJd3txFb28YBeWRgqrzjknpya5X4x+XcfCPxNcRMsixaZLcxspyMxr5ikfioNVdQPxKmspor/SfA0lqyESrNf3BQr3zmHGK8R1y58fQ6Z4ktPB1vok3hUaVejVkivJ5bGBfJfd5DSRqQ/X5UJX2HWgD6jsG8yxgfOd0SnP4VNWf4b3f8I9p2/wC99ljz9dorQoAKKKKACiiigAooooA47xV/yUzwX9L/AP8ARK12Ncd4q/5KZ4L+l/8A+iVrsaACiiigAooooAKKKKACiiigAooooAKKKKACuT+M/wDyR/xn/wBgG+/9EPXWVyfxn/5I/wCM/wDsA33/AKIegCP4I/8AJHPBv/YDs/8A0StdhXH/AAR/5I54N/7Adn/6JWuwoAKKKKACiiigAooooAKKKKACiiigAooooAKKKKACiiigAooooAKKKKACiiigAooooAKKKKACsrxjbtd+EdZtEXc01hPGB6lo2H9a1aDyMHkUAct4Djstb+GGhw3lvDd2s+mQpJHKgZXAQDBB+ldFp1na6dYw2NlCsNtAgSKNeiqOgFcl8F/3HgdNJY/vNJvLnT2HceVKyj9MH6Gu0oAKKKKACiiigAooooAKKKKACiiigAooooAKKKKACiiigAooooAq6rp9lqunzafqNulzazDbJE/3WGc4P5Vyvxeht7H4PeIrG0hjt4X02S0hijUKqmQeWoAHTlhXaVxPxf8A9J0nRtFXltT1uziK+qxyee34Yi/WgDsLFfLsoExjbGox+FTUUUAFFFFABRRRQAUUUUAcd4q/5KZ4L+l//wCiVrsa47xV/wAlM8F/S/8A/RK12NABRRRQAUUUUAFFFFABRRRQAUUUUAFFFFABXJ/Gf/kj/jP/ALAN9/6Ieusrk/jP/wAkf8Z/9gG+/wDRD0AR/BH/AJI54N/7Adn/AOiVrsK4/wCCP/JHPBv/AGA7P/0StdhQAUUUUAFFFFABRRRQAUUUUAFFFFABRRRQAUUUUAFFFFABRRRQAUUUUAFFFFABRRRQAUUUUAFFFFAHFeG/+JT8U/Eujt8sWqQwavbDsWx5EwH0McbH/rpXa1w/xTJ0ifQvGiAgaNebLwgf8uc+I5c+yny5P+2ddurBlDKQQRkEdCKAFooooAKKKKACiiigAooooAKKKKACiiigAooooAKKKKACiiigAriNT/4m3xh0u0HzQ6Hp8t3L6CWYhEB99qsR9a7WaSOGF5pXCRopZmJwAB1JrjPhPG99Y6l4unUiXX7triHcORar8kA/FBu/4HQB2tFFFABRRRQAUUUUAFFFFAHHeKv+SmeC/pf/APola7GuO8Vf8lM8F/S//wDRK12NABRRRQAUUUUAFFFFABRRRQAUUUUAFFFFABXJ/Gf/AJI/4z/7AN9/6Ieusrk/jP8A8kf8Z/8AYBvv/RD0AR/BH/kjng3/ALAdn/6JWuwrj/gj/wAkc8G/9gOz/wDRK12FABRRRQAUUUUAFFFFABRRRQAUUUUAFFFFABRRRQAUUUUAFFFFABRRRQAUUUUAFFFFABRRRQAUUUUAQalZ2+oafcWF5EJbe4iaKVD0ZWGCPyrlPhdeXEFjdeEtTlL6loMgtyzdZrY8wS++U4PupFdlXGfESxvNPu7Lxvo1u899pamO8t4x813ZMcyIB3ZT86+4I/iNAHZ0VU0fUrLV9LttT064S4tLmMSRSKeGU1boAKKKKACiiigAooooAKKKKACiiigAooooAKKKKACiiqHiDV7DQdGutX1OYQ2tsheRu/sAO5JwAO5NAHL/ABPuJNUex8C2MjLca0xN6yHmGxU/vWz238Rj/eJ7V2lvDHbwRwQoscUahEVRgKAMACuS+HGlXxN74r1yAxaxrLBjC3W1t1/1UP1A5b/aJrsKACiiigAooooAKKKKACiiigDjvFX/ACUzwX9L/wD9ErXY1x3ir/kpngv6X/8A6JWuxoAKKKKACiiigAooooAKKKKACiiigAooooAK5P4z/wDJH/Gf/YBvv/RD11lcn8Z/+SP+M/8AsA33/oh6AI/gj/yRzwb/ANgOz/8ARK12Fcf8Ef8Akjng3/sB2f8A6JWuwoAKKKKACiiigAooooAKKKKACiiigAooooAKKKKACiiigAooooAKKKKACiiigAooooAKKKKACiiigAooooA87l3fDfXZbnaT4P1OffLt6aXcueWx2hc9f7rH0NehqysoZWDKRkEHIIqO7t4Lu1ltbqFJoJUKSRuuVZSMEEdxXn8U978NJVtr1pr3wazbYLo5aTSsnhJO7Q9g38PQ8c0Aei0UyCaK4hSaCRJYnUMjochgehBp9ABRRRQAUUUUAFFFFABRRRQAUUUUAFFFRXlzb2drLdXc0cEESlpJJGCqoHUkmgB80kcMTyyuscaKWZmOAoHUk15/piyfELxBb63cRsvhXTJd+mxOMf2hcDj7Qw/55r/AD1PzelMH274mSj5ZrHwWrZ5BSXVsH81g/V/YdfQoYo4YUhhjWONFCoijAUDoAKAH0UUUAFFFFABRRRQAUUUUAFFFFAHHeKv+SmeC/pf/APola7Gua8Y+HdS1bVNI1XR9Yg0y90xptrTWf2hHWRApBXemOnXNVf7J+IX/AEOmi/8Aggb/AOSKAOvorkP7J+IX/Q6aL/4IG/8Akij+yfiF/wBDpov/AIIG/wDkigDr6K5D+yfiF/0Omi/+CBv/AJIo/sn4hf8AQ6aL/wCCBv8A5IoA6+iuQ/sn4hf9Dpov/ggb/wCSKP7J+IX/AEOmi/8Aggb/AOSKAOvorkP7J+IX/Q6aL/4IG/8Akij+yfiF/wBDpov/AIIG/wDkigDr6K5D+yfiF/0Omi/+CBv/AJIo/sn4hf8AQ6aL/wCCBv8A5IoA6+iuQ/sn4hf9Dpov/ggb/wCSKP7J+IX/AEOmi/8Aggb/AOSKAOvrk/jP/wAkf8Z/9gG+/wDRD0z+yfiF/wBDpov/AIIG/wDkiqHiXwn451/w7qWhXvjbSVtdRtJbSYx6CwYJIhViCbjrgmgC98Ef+SOeDf8AsB2f/ola7CsnwXoi+G/CGj+HkuGuV0yyhtBMV2mQRoF3Y5xnHStagAooooAKKKKACiiigAooooAKKKKACiiigAooooAKKKKACiiigAooooAKKKKACiiigAooooAKKKKACiiigApssccsTxSoskbqVZWGQwPUEdxTqKAOBl8P614LuHvfBkZv9HZi1xoUkmNnq1sx4U/9Mz8p7YrovCvirR/Ecci2Mzx3UJ23FncIY54G9HQ8itysDxR4R0fxBLHdXEcttqEI/c31pIYp4/YMOo9jkUAb9FcN53j7wyds9uni/TV6SQbYL5B/tISEk/Ag+1X9E+IHhjU7k2TXzadqC/fstQjNtMv/AAF8Z/CgDqqKRHV1DIysp6EHINLQAUUUUAFFFNkkjjQvI6oo6sxwBQA6iuT1n4h+GbC7+wW91Jq2o/w2WmxG5lP1CZx9TgVSz4+8THGxPB+mt1yVnvpB+GUj/Nj9KANrxV4t0jw8Y4Lh5brUJ+LewtU8y4mPoqDt7nArBtfDOr+LbuPU/HSrDYowe10GKTdEmOjXDDiR/wDZ+6PfrXQeF/CmjeHfMlsYHkvJv9fe3DmW4m/3nPOPYYHtW7QAiKqIERQqqMAAYAFLRRQAUUUUAFFFFABRRRQAUUUUAFFFFABRXLfEvx54f+H3h/8AtnxBNKkLuIokijLNI56KOw+pwBXEeG/ihZ6jqUesa74ktdLswp8nSbaJpSc9Gllxgn2XgepoA9goriv+Fq+BP+g4n/fl/wDCj/havgT/AKDif9+X/wAKAO1oriv+Fq+BP+g4n/fl/wDCur0jULPVtNg1KwmE1rcJvicAjcPXmgC0SAMk4FAORkc15J8XLzU9T+J/hrwZa2Jv7W4sLm+ltXuWt4ZWRkVTM6gtsXJ4AOWZewrc+CNxCPD+qaYsd7bz6bqk9vcWlzceeLVshtkT4y0WCCuecHFAHf0V5p4a8VeN/EFlF4o02x0uXQZr2WBbI5W5WBHZPPMhbaTlSdm3oeua5rw/8Q/iNqWk+DNSkh8OoviuV4I4hFJm0IQsJC275wQp+TA6jnigD3CiuR+GXiLU9ettatdYS1+3aPq02nSy2ylY5gm1lcKSSuVYZGTyDzW14l8QaX4ds47zVp2hhkk8tSsbPlsE9AD6GgDUoriv+FpeCv8AoJy/+Asn/wATR/wtLwV/0E5f/AWT/wCJoA7WiuB1T4keDr3Tp7WLXru0klQqs8NrJvjP94ZXGa5TSfjTY6LrdnoPiS9XU47uQRWmp2ls6OxJwBLCRkH/AGlyvrigD2migHIBHQ0UAFFFFABRRRQAUUUUAFFFFABRRRQAUUUUAFFFFABRRRQAUUUUAFFFFABRRRQAUUUUAFFFFABRRRQAUUUUAFFFFABRRRQAVQ1rRdI1q3Fvq+mWd/EPurcQq+0+oz0P0q/RQBxh+HOkWzF9C1HWNDb+7Z3reX/3w+4U3/hHPHFr/wAeHjz7QvZb/Tkf9UKk12tFAHFfY/ihH93W/C84/wBuwmQ/pIaPsfxQk+9rnheAf7Gnyuf1kFdrRQBxQ8N+Nrv/AJCHjx4B3Sw0+OP9W3GlX4b6JcOJNcvNW11+uL69cpn/AHFwPzzXaUUAUtH0jStGtvs2k6baWEPUpbwrGCfU4HJq7RRQAUUUUAFFFFABRRRQAUUUUAFFFFABRRRQAUUUUAV9SsbLUrKSy1C1huraUYeKVAysPoa57w/4WvPD2rL/AGTrVwdDYNu066zL5R7eU5O5R/snIrqaKACiiigAooooA5vxf4Th16+07VbfULnS9W00v9lvLcKSFcAOjKwIZTgcHuAaseDPDNp4Y06e3gnnu7i7uHury6nIMk8zfeY44HQAAcACtyigDgrf4a21vcC3t9f1SHQ1vWvk0qNlWNZWYsQHA37NxLbM45qxpXw50vTtM8JWEV5dtH4YkMlqzbcykoV+fj0Y9K7WigDE8LeG7Xw/cazNazTStq2ovqEwkx8jsqqQuO3yituiigAooooArarHeTadPFp9xHbXTIRFM8e9Ub1K8ZrC8NeDdP0m8/tW8mn1fWWHz6heHc49kHSNfZQK6aigAooooAKKKKACiiigAooooAKKKKACiiigAooooAKKKKACiiigAooooAKKKKACiiigAooooAKKKKACiiigAooooAKKKKACiiigAooooAKKKKACiiigAooooAKKKKACiiigAooooAKKKKACiiigAooooAKKKKACiiigAooooAKKKKACiiigAooooAKKKKACiiigAooooAKKKKACiiigAooooAKKKKACiiigAooooAKKKKACiiigAooooAKKKKACiisjxtqVxo3gzXNYtAhuLHTri5iDjKl0jZhkemQKANeivN/FPjjWNM/Z8/4Ty3jtDqv9k295teMmLe+zd8uc4+Y961YviJo5v/sIttUuTFcR2l1dW1k8lvBOwU7GcdMblz6ZoA7OiuMvviZ4Zs9Tu7WVr5rayuhZ3moJas1pbzEgbHl6AgsoPoTzSfGrxJqnhT4eXetaK1st8t1ZwRtcRmSNRNcxRMSoIzhXJ6jmgDtKK8s8ReMPEvgjxPoNtrmp2PiGw1X7UssdhpzQ3Fv5MLS71USPvB2lSOOSK1PGvxQ0bRvBUWu6as+pT3+kT6npsMMLOZI44g+5wOVUblyT0yaAO/orx7Rvi3fSeKtNsb7RtQkt7zwzFqn2e1093uRMX2udoPCY5H1Fdg/xH8OyWmkz6aL/AFdtVtjd2sNhatLIYQQC7KPugEgc9+KAOxoriP8AhaHhebTdJvNN/tDVX1WGSe2trG0aWfy4ztkZkHKhW+U5/i4ptl8VPCt/oGmavprX96NUuJ7eytYLRmuJmhdklIj64Uqck0AdzRXCS/FbwqINKMH9pXdzqk1xb29nb2bvcCaDHmxunVWXPIPoafffFHwzZzTefHqa2dvcpaXN/wDY2+zW8zMq7HfoCGYKfQ0AdxRXJD4gaI+uPpkFtqlwkd79glvYbJ3to5+hRpBwCDgHsCa0/DNzrEmnXtxrUOHW7n+zKkOx2gVvkyuT8xA9eeDgZoA2qK8O0/4zatPZeFb+fR54YtU8QXum3EAsnaV44hL5YiGclsooPvurvB8TfDH9jPqBN+sy3/8AZv8AZ5tW+2G5wD5Qi6ltpDfTmgDtaK4z/hZfhkaRJfSNex3Ed6LBtOe2YXn2g8rGIupYr8w9V5qG5+KnhW10lr65OoQyx6hHpstk9owuYriT/Vq0fUbhgg9CCKAO5orh9Q+J/h+xeSOaz1oy21stzfxpYOzWEbDIM4H3DjJx1wM1Bq/xc8I6dealb/8AEyvF0u3hu76e0snliggljEiSsw42lTnPsaAO/orlvDPjzQ9f1z+x7Rb6G5e0F7bG5tmiW6t923zIifvLkr/30PWsu78fPZ/Fq78KXdjNDpdroo1CW+aE+Wh3PuZn6BAq9fXNAHe0VyPhv4h6BruqWunQJqFpLfQtPYNeWrQpexrjLRMfvcEH6EGrXijxlpmganBpclrqN/qE0DXAtbC1aeRYlOC5A6DPH1oA6SivL734ota/EmDSE0++vtKuvDy6nBHaWEkl0XMu07l7KF7EZzW7N8SvDJstJuNPa91Z9WtmurS3sLZppmhXG5yg5UAkDnucUAdnRXHWHxL8I3yXEltfSOkGltqjt5RAMCuyPj1ZWUqV6g49aseHvH3hzXl8PNpdxNN/wkFnJe2I8og+TGF3M/8Ac5dRz3OKAOporyDx98VNX0TVfHlhZaW6jw7osN7bXE1sxiaRt5becj5cAYA64auo0D4l+H76N0v/ALbpc8Omf2k/261aFZLcD5pUz95Qf5j1oA7eivOtV+LGkQaVqMlvpurx6hFpM2pWVvdWTxm8jQcsmeoGVJ7gHNamk+L7m4+EcXjOfTLr7V/ZQvHtfIKsz+XuOF67SeR7c0AdjRXjGhfF7VJ9U8GRXuj3jx654ea/mt7awdrgzgpyi54jwxOT2xzXZr8TfDE2l6RfWDX2oyausjWlpa2rSXBEZxJuj6rsbhs9DxQB2lFZPhvxFpPiDQV1vTbnfZneHLqVaNkJDq6nlWUggg9MViaL8RtA1SRGjh1O3spbeS5h1C4s3jtZY0GWZZDx055xkA0AdjRXBaf8WPC15q2l6b5erW8urpLLpz3Fi8aXUccbSM6MeCu1c/iPWtSy8e+HbvSfDmqQzT/ZvEUvk6ezQkFm2O/zD+H5UbrQB1NFcXZ/Ezw3dajZ2yrqMdvf3DWtlfyWjLa3Moz8qSHgk7Wx64NVbT4s+FbrSpNUij1U2YuPssEpsXxcz7ynlRf33yp4HYZoA76isPwp4p0zxGbyKzW6t7uydUurS7hMU0JYZXcp7Ecg96xtT+KHhLTNKfUr66uIYU1n+xXDQNvW63hcEdQvIO7pgg0AdrRXnfi/4kabYa7eaHp1+RqVnBcloXsmeOWVLUzhfMBAXClSeuc44qp8L/HmteJfEthp2oR2iwz+FrPVnMUZB8+WR1YDJPy4UYH60Aen0V5D4s+JWq2XxF8Q6MrS6Vo+gaOt9c3Umkvc7y3mZbIdcKAoxwdxBHFb/wAPfHd14l8aeItEk066jtdMW3NvctatGsoeJXJJJ4JLZA9KAO/orhNc+JGg+HdX1iHV9RmaOxubS1MMVixaOScfINwJ37j6AY6VKPib4bW2vWuY9StLuznht3sbizZLlpJf9UFjPLbsHH0NAHbUVxF74+05rOym3ahpLy6vDpzw3umv5jO6khdpI2gj+PkDHSsPxn8WbW2jsV8OwXNwJ9bg077bLZubSXc+2QJJwCwwRnpkHrQB6nRXF/8ACzPDP9qvZhr420d6bB9RFq32MXAODH5vTO75fTPFN+K/jK78IJ4f+x6bcXranrEFlJ5UBk2RsfmwB/ER0oA7aivJvD/xegj1TxPb+JLW7jttK16TTlvLaycwQR7lWPzn5AOW5PuK6bWPiV4a0vUry0m+3yw6fIkV/eQWrSW1o7YwJJBwpGRn0zzQB2dFZviDXNL0HQp9a1O6WGxhUM0g5zkgKFA6kkgADqTXI33xM0UrDD51/o95/aFpbPb32mv5rCdiE+TIwrEEb+QMdKAPQKK4S3+K3hWe1v7xF1P7JZXT2bzmycJJcq+wwof4nLdAOtZuv/E5ftOjWujQS291NrkGn6haajatHNFHIjMGCkjGcDB5HWgD02iuLsPiZ4YvdTt7WFr4W11dNaW2oNasLSeYZ+RJehOQQPUit7UvEWmad4g07Q7ySSO61GOV7clD5Z8sAsC3QHBzj2NAGtRXAL8WPCN54Qj8Q2N/cfZrm6nsoW+yMzrNEH3kx8HACE9sj61yWr/GDUoovEQ02zkni07wpHrFrey2LpFLKwkO5hu+VCFGBnqDzQB7ZRXB+FfifoWpW0KakLzS7n+yhqTNe2rQRywqB5kkZb7ygkfgR61Pp/xO8NXRcSLqNlmykvrc3do0X2qBBlniz9/AwcdcEUAdrRXI6h8QdDt9H0bUIVu7g65aSXWmxR27FpVWISYI7HaRwaf8I/FF14x+Huk+Ib2yls7m7gDyRtEUGfVQeq+hoA6uiiigAooooAKKKKACiiigAqh4j02PWvD2paPM5SO/tJbZ2HVQ6FSf1q/WL461tvDfgvWfEC28ly2n2UtysSIWLlEJAwOcZHJ7DJoA80u/DfjjVvhVa/C++8Pw26rBBYXOsi8ja3eGJlzIkYPmbmVBhSowTyeM0ni7wb4kk8SXd14U0C50XVZry2263Z6wEtpYY2Ulri3JBdtpdSNhzx83cdRpXxO0l/DGgX+oWup/2nq1j9rGn22nyyXARR88nlAFhHnox4OVx1rb0fxv4a1jUtN0/TdQFzNqVjJfWpRCVaJHVHJPQEMwGDz19KAPJbj4Wa/Dba34bXS7jU7bUtTluYr+TWpIrMQzS+Y4mt1cMWXLDCghsLkjnHofxq8K33ir4Yz+G9Mt47maS5sWMcjhVaOK6id8kn+4jfWrL/ErwsbGzubaa9vXvZp4ba2tbOSW4lMDFZSI1G7apHLYxyPWucuPi7Yj4gadplnFPqGjX+gvqERsrOWa5MqzmNlKLyAoBzkZBoA7XR/CHhTQbiS+03Q7CymMZR5ljAITuMnoPWvHfh34Nu9YsviDb2txDc2FvaXnh/wzPnMfkyhpGw3cCSQJkdk9q9Cuvid4VxFqJ1qN9Hk0G41d4/sTszQRMFd93QbclTGRnP0qz4e+IPguXdYWjyaXBDYNqEX2mya1hktV+9LGWADIMgkj1B70AYvw68M+IrTxzY69quliwgi8K2+lOjXEcjCeOTJ+4TwRyD71yGj/AA78Yafo/hrT9Y0SXWdMtNJe2uNNtNUW3C3P2jzA0rbl82MrgbcnHPBr0zw/8TPDGteILDQbb+04L/ULZruzS70+WATwqATIpZQCvzDn3qr4s8eT6P8AEzS/CMWm3EqXmmXN41wLZ2RWjxtG4DAHXJ7ZX1FAHl3w/wBF1r4V3uhy6lDpUupf2dqFpc6aNRigCxPfPcRTRPIQpX5wpUncMjg4q38JvD/iiHQvCXjm10lL26tbjWEudOWVYi8F3eNIskTSYXjap5IyprrPh18RfDvjvw54Z/4SbTE/tHVYS0RuNNf7JJOFJkSKRwVJGG4BzwfSum0X4j+E9S1C1sbG4uViupntrK6e0dLW5kQkFIpSNjn5WwAecHFAHE+Ffh74ltfiHoXi6+tbeEzatqup6jAkwb7J9ogSKKMH+NsINxXjOe3Nc14++GfjXX9K1+xm0L+09Wn1GWew1ObVFW1it2nSQLHBu+STagXJX1JNe5eLPFGk+GYLV9SkmaW8nEFrbW8LTT3EhGdqRqCzYAJOOgBNZR+I3hb+xIdUW5upDPdmyjs0tXa7NwPvReTjfvABJGOAM9KAOL8Q+EPE0vi2fUPDOgXPh/UrnU4Z5tVtNYH2OeFWBcy2+cs7JlSNnUg7u9ex15h4Z+LOn3ba/PqaypDa62NL063htJDdTt5SuU8rG4uMsSAOAMmtiz+Kfg660nUNRS8ukWwvV0+eCSzkSf7SwBWFYyNzOc9AKAOL8N+BPFVrf+EYbnTY44dB8S6jezT/AGhCssE4mKOoBz1kAIIB61B4o+GXiK88Uaj4jigkm8jxL/aVtaQX/wBnkuoHtI4G2yAjY4KkgEgED3r1jwr4o0nxILtdPa4juLKQRXVtcwNDPAxGRuRgCMg5HrWVq/xH8LaXq91p11c3RFlKkN7dR2sj21pI4BVZZQNqHBXgnjcPWgDzuD4ceIrfU4PGlno4j1K01mO8TTLrU2uLi4gWFoSJJndkEmHLLg4AABPpY1TwF4q1vxFN4suNNhsrq+8Q6ZcvYG4Rmt7S0DrudgdrO28nCk4GBnNdN4L8cap4l+KvifQI7d7XStCaKH97p8ged3iV93mkhVHzcLglh8wODWH41+Ll9o8vxAhtdKeP/hF4rRoZrm1kEUnmEeYWbgYwflx1AJ5oAr+LPAGvQ+MvFWp6fpl9rMHiFUki8jW2skt5RCsRWZQy748KDlcnGRjpTtN+G2u6b4f8e6TBbWmNV0e0stP8qXCO8VmImHzEsq7843HpXa6X8SfDF1DetdXF1pj2Nit/cLqFrJbH7OSR5qhwNyZGMjvj1q74X8baH4h1A6fafbra8+zi6SC9tJLd5YSceYgcDcueMigDE0rwvrFv8QfCusSQxiz03wxNp1ywkGVnZ7cgAdxiNuenFZ3xB8E6x4g8Z6wYYf8AiWa54Xk0d7tZVBtZN0jBmUnLKd4Hy5966nxT470Dw7qDWF4b64uY7c3U8dlZyXBt4c/6yTYDsXrgnrg+lZNz8UPC+nzajcXWtLc2kVxaW8K21nI7b7iPfEoYZ8zf22gdQOtAGTpHh7xZrXiHwZLr2iwaRb+FI5GeZbpJReTGLyV8pVOVTGWO7B5AxWj8VPDs2r6tYX0PhO51WW2hkWC+0/VRZXds7dsllBQ9ep57Voah8S/DVgdtymrLKluLq6iGnSl7OIkgPOoXMQ+Un5scDNZWmfE+yTV/Fn9sTQLpumX9naaa9sjSS3ZnhV1VVGS7EtwFHSgCn8NPCHjHS/HFhrfii5jvpE8LJp1xd+aGdpxcF9p7thMAtjkisL4feCfGXgU+Hdbh0WPVrmLRJNJ1Cwju40eI+e00ciOxCEHJDDOenXFer+FvE+leJEuhp7XEc9nII7q2uYGhngYjIDowBGRyPUVtUAeB6l8JPE40Tw/9ja1Ooz6ldnXQku1Es7ubzpEQn72xljHvya6n4ReAdX8M+M/EN9qiwjTYma08PojgmO0eV5myB0O5wuPSMV6nRQB498S/BfifVNX8dDS9NS6g8R6Bb2lvN9oRBHNEZMq4Yg87xggEetXPHXg3xXqWsQXmhvb200XhO602OeRxiO5doiox6fK3OMCvVaKAPnuP4Z+Jb3xFa6hD4ZbSg2iahY3txfasLq4muJ4VVWJDN+7BGAOo9BXqvhrStVk+Etv4f1Cy/s/UV0j7A0byrIA4i8sNuQkYJ5+ldfRQB5J8O/CPiay8SeDNR1TS1sotG8MPpNyDcRufNDR4I2k5UhSfbvXN6Z8LvEulzaPrM1jd3studSt7mxsNV+yyiOe8eeORJAyqeCMqSOvqK9/ooA4z4V+Grzw74Ruba8s7a3vL66nvJbcXEk4VpGJ2vI5Jdum5hwTnArzpvhx4kv5zpOlaTeeD9Lu4LxNWjGri5spzKhCiGEMSvzkMDhMDIxziveKKAPBdTHidvHvwq0HXvD8OnLaC9tTdLcpKJ3FhIm6MLyqYAPzYPI44q1ofg/xzDZeAvDsmhW9taeFr93nvzexssyeTMiPGgO7GXGQwB5GM817ZJDDJLHLJDG8kRJjZlBKEjBwe3FSUAfOtp8NvGk8nhWTUPDxl1fStahutS1W41VZFmiRpB/o8e75Fw+4qVXoAM1sj4Y+I/wDhWXhuyeL/AImmha1PqDWcN75JuI5JJflWVT8r7JAQcgZGCRXuNFAHn3wr8L32k63reu32ly6c1+IYYornUHvLopGDzJIXZepOAvQdTziuV8b/AAs1nXfiBr80awjw/qGnvdw5lAZdUMXkhtvphI2z6g17XRQB4JZfDPxk2k6Bdahb20msumr3GsMs64E91btHGqnPIHyLkdAK6X4UeCfEHh7xRp9/qdvFHBB4SstLcrMrEXEcjs64HbDDnpXq1FAHkfj/AMC+ItY1j4h3NjbwvHrnhqDT7EtMq75l83IOfuj515NbPw48Pa5oHjPXJr6wH2LUbazeO5SZCFeKBImjK53ZyCc4xjvXodFAHi/jP4feJtT8a6tqlpawta3OvaLexsZ1BMVsR5px6jHA71oeMvBOpaj4r8V6hceGbbXtM1O2sIY7V7wQSP5e8OyN/C67gQSV7816xRQB4dH4F8c3kcHnLeJp0Pieyv7Ow1HUVuZ7S3jjYSnzMnILEELuYjmnReDvHVj4R0PwHb6Lb3Nno+sw3A1VruNVmtUlMgxHneJADg5GOCQTmvb6KAPANP8AhTr1nZN4Vk0y5vrQaqbhNTm1qQWjQGbzQWtlcN5ozjAG3IzmvSvivoerarp+gzaPaC9m0rWrW+e381Y2kjjJ3BWYgZwc8ntXa0UAeOXfgPxLN4D+IWlraRC713XJb2yQzrhomdCNxzgHCnisjUvhj4gt5fEml2+l3WqQa5dvcRXR1t7e1hEuN6zwq4L7efug7hjpXvVFAHF/EPwneax8PrfRdKeEXmny2lzbLISscj28iOEJ5IDbcZ5xkVzPjPR/HfjJtPkm8O2elW1nrGnXIhluI3uGWKQtK5dGK7QCNq9TzXrVFAHjln8P/EkHgQW6w2/9qWHiubXLa3aYbbhDK7KhYcKSr8Z6HGas+LNB8b+Mr7S7u70O00i1tNZt5lhM8b3KxLG4eR3Vip5YbVHPGa9aooA8E8M/C3XrG10XwzdaTPNbaZfpM+pza1I1o8UbFlZLYOCJDwMEBQcnJru/jp4W1zxL4Wtm8L+UNcsboSWxkkCDa6mOXk9Pkdj9QK9AooA8KtPhPrtl4o1lYEtzoC6RK2lxeYN32+a3SGQn0HyMc/8ATQ1FcfDvxhFoWqabFpcU76n4Jh0fet1GFhuYhJ8rZOSDvGCMj1r3qigDyLx18Oda8THRrNTHbwReF7vTJ5jID5U8iw7OOrLlDnHam3fhLxZ4wutDh17SINEg0TTrqAyfaUl+1TSw+SCgQ5WMDJ+bB5AxXr9FAHimkeE/G9xP4D0++0GCxtPDNnPaXFyb2N/OYwCJHRVOdpxnnBHpXefBzTNW0P4daRoetWBs7vToRbMPNSRZAv8AGpUng+h5rr6KACiiigAooooAKKKKACiiigArH8cabcax4K1zSLTb9ovtOuLaLccDe8bKMn0yRWxRQB434c0Pxf4d1rQvFUfhW4vpF8Mx6He6ct3As8EkLl0lVi+wo+SDhsj5TjgiqvhPwL4q8F6x4b8QR6QusTrBqceo2tpcIht3u7lbhdpkKhlUgocc9CAa9uooA8N+H3hDxr4RuNE8SXHh8X92lvqVlfadb3cXmRLPd/aI5I2dgjD5drAkHkHtiui8J+HfFJ+Klp4r1jSLCwhbw7NaSJaOu2KV7vzFQjOS2zBZhwTmvUKKAPnGb4W+NW8PS2g0yPzm8JazpoH2mP8A4+Li7MkS9e6856DvXR/FjwLqWs2Fl9ont9O0+28HX2nXd5LKAlvM6wbNw6lf3bZI7Cva6R1V0KOoZWGCCMgigDxLR9b1fxL8a/BMlzocdkljo141w8d3FcAu6xLkGIkBMjA3YJ9K67xvoWtXHxK0PXbDT2vLKPS72wnKSophaXYUchiMr8hHGTyOK7HSNF0fRxINJ0mw08SkGT7LbpFvI6Z2gZq/QB4xp/w/8R/8K6+Gmgz2wgudGkUakVmUmBTbyRlgc4YguOlZfg34ceJLS28LeH9S0zUmTQryKSW9n1gPZMsJOySGJTvDt8pCsAFyeT397ooA82+MXhLVtZ8QeFvEmlLfXP8AYr3Mc9pY3i208kc6opeN2IXcuzoSMgsM1y+jeA/E2j61p3ji10iaW8h1e5ubjS59QEt1NBPAkO8ys3l+cvlqcAhSMjOevuNFAHz8+l+I9G8bW/jbVtMtLK6k8RXNxa6S9/Cstzby2iRMVcsE81Nm4gkZG7B9c3T/AA54h8a3XiHxHaWMtvJZeMUv47S2vVR7iNbUQsqTj5PMG7OQduQRnvX0Tqmm6fqlr9l1Owtb633BvKuIVkTI6HDAjNSWNpaWFpHZ2NrBa20QxHDDGERB6BRwKAOC+FXhnUNN17Xde1HT72ya/EMMS39/9qunSMH5pCpKDliAFJOOp7VzGs+EPF8Oh+OvBNjoiXtn4pv57m31Y3EYjt0uVAkEqE7yUwdu0HI28jmvaqKAOC+GnhfU/D/jLxreXkWLLUbiyNlL5gYypFZxxMSOo+ZT1rlfiJ4M8Uale/EO30/STcxeIYNPeznE8aoGgwrowZgwPGQcYx3r2eigDx34t/DnXvF+s3X2EpbwSeF/sSTGUAfaVuo5RGccgEIRuxgVd8B+FtZbx7ZeIdT0jVbFLDT5YA+qasLqUySldyxBGKiPCAktgk44GK9VooA831TTvE3h3x/4h8Q6P4fbxBb67ZwKsaXMcRt5oUKAP5jDMbAg5XJHPFcdefDvxlPrk15NpunjzPEWh37fZJFSER2yYmKKTkBT0B5PpXvNFAHmt7pvinw5408Vapo/h5dft/EMMDQ/6RHGLeaOMx7ZQ5GYzwcruPUYridW+GPjC41nUdbNqiywa3ZahFb6fdC3+0xpZrBKImP+rKtkqGxkDGRnNfQFFAHmfw70LV9C1TXPENxoOp+bqL21vHDdailxdtGmQZJGL+WAu44CknAPc4r0y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rzLWvileWfxgk+H+n+EL3U1tbFL+9vobhB5ELBuRGeXOVxgckmvTa8Ht5rqH9rnxe9gkMt8PCFubWKV9qySh2KqT6E4oA3/AAH8Y7jX/H9v4S1rwRq/hya/t5bnTnvHUtNHGcEvGPmi4wRur0HxB4q8NeH5Y4td17TdMkkjaVFurhYyyL95hk8gZGa8A8Gv4k8VfHnw/wCKbfwHq3hXV7e3mh8W3NxGy21woAWOONm4k5UEFfxrqfi54TPiP9or4dTX+gHVNFtrO9+1NLbebbo2F2B8gryegNAHplt468F3VzYW1v4q0aWbUV3WUaXiFrgZxlBn5uh6U+68beELXxEvh258TaRDrDMqrYvdoJix5A2Zzk18laD8Nr60+ElhcR+C7mDXIvHiyiQWLC4jthLgEHGRHt9Pl71m/EDw94u1bxdqF4/gjVrPULXxSl1Itlou+KW28wDzmumJd26fKmBg5xxQB9YeMvij4N8Oabq0ja/pVzqOnRTMdOW9QTSSRpuMYXOQ2PbvVnwX4+0LxFo2hXUt3a6fqGs2IvYNOluFM3l45IHUgY64rxDRfAjTQ/HLWL3wm8uqXU9yulTzWWZZENvx5JIzySRlevSsT4H+CfFHgm6iTxDomo6+vivwy0Mdx5LJPp0qIf8AQyx/1SsMYJwMgZoA+ipPH2g6hZ6mnhDUNN8T6xYRFzplnfx+axBxgnOF78n0ql8EviF/wsnwlPrp0aXSJIL6WzktpJhIVePAPI46mvnf4B+HtZ0H4raHFp3hPVU0+zt7iPUrzWtHWzmsQQflSeMhJ1LAcsCe+a9S/YyIPw31sggj/hJL7kf74oA9wooooAKKKKACiiigAooooAKKKKACiiigAooooAKKKKACiiigAooooAKKKKACiiigAooooAKKKKACiiigAooooAKKKKACiiigAooooAKKKKACiiigAooooAKKKKACiiigAooooAKKKKACiiigAooooAKKKKACiiigAooooAKKKKACiiigArlNT+HPgvUvHFr42vtDim8Q2gUQXvmyBkCggfKG2ngnqK6uigAooooAKKKKACiiigCj4g0jTte0a60fVrYXNjdxmOeIsVDr6ZBBH4Gs/wADeD/DfgjRP7F8K6XHpth5rTeSjuw3t1OWJPYd63qKACiiigAooooAKKKKACiiigAooooAKKKKACiiigAooooAKKKKACiiigAooooAKKKKACiiigAooooAKKKKACiiigAooooAKKKKACiiigAooooAKKKKACiiigAooooAKKKKACiiigAooooAKKKKACiiigAooooAKKKKACiiigAooooAKKKKACiiigAooooAKKKKACiiigAooooA/9k="/>
          <p:cNvSpPr>
            <a:spLocks noChangeAspect="1" noChangeArrowheads="1"/>
          </p:cNvSpPr>
          <p:nvPr/>
        </p:nvSpPr>
        <p:spPr bwMode="auto">
          <a:xfrm>
            <a:off x="31115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 descr="data:image/jpg;base64,%20/9j/4AAQSkZJRgABAQEAYABgAAD/2wBDAAUDBAQEAwUEBAQFBQUGBwwIBwcHBw8LCwkMEQ8SEhEPERETFhwXExQaFRERGCEYGh0dHx8fExciJCIeJBweHx7/2wBDAQUFBQcGBw4ICA4eFBEUHh4eHh4eHh4eHh4eHh4eHh4eHh4eHh4eHh4eHh4eHh4eHh4eHh4eHh4eHh4eHh4eHh7/wAARCAF0Am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4Pwv8S9P134i6p4Ri0+4gS1aZLW/d18q9eAos6oOuUZwD64NdpqV9ZaZYy32o3cFpawrukmmcIiD1JPAoAsUVhL4p0m4/s2bTdQ028tL6aSITpeoBlFZm2j+MjacgcgZPalh8X+FZrW6uofEWlSW9oFNxKt0hWLd93cc8Z7UAblFcnd+PNJXxD4X0vT2TUofEL3KQ3dtMrRxmGPec4656cVr6Z4k8P6nqM2nadrWn3d5BnzYIbhXdMHByAcjnigDVorlPF3jrSvC/ifRdG1Zkt4tUjuH+2SyqkUPlBThs+u7ArVm8TeHodFj1uXW9PTTJSBHdtcKImJ4wGzg9DQBrUVjy+KfDcWjR61Jr2mppsrbI7o3K+UzZxgNnBOQa0NNvrLU7GK+067gu7WZd0c0Lh0ceoI4NAFiiuO8RfETw9pWrabpNveW2o315qsWmyW9vcIZLdnJG51znAI5HvWhF4v0SHQoNW1jVNL0+CaV4kdr5HjZlJGA4OCeDkdqAOhorGvfFfhmytILu78QaZBb3ERlgkkuUCyICAWU55GWAyPUUWfirwzeX8Gn2mv6ZPd3EYlhhjuUZ5EIyGUA8jFAGzRWSnibw6+sy6Mmuac2pQgmS1FwvmpgAnK5yMAg1i+EPiP4X8R+GrzxBFqdpa2FneTWssk06gKUkZAxOcANjI9iKAOworHbxT4aXSYtWbXtNXT5mKRXJuU8t2GcgNnBPB49qtS6xpcWhNrr39v/AGYsBuDdBwY/KxneCOoxQBeorzzQvi1oOq+C/EXixbS+t9P0W9ksyJY9ss7KFxtQ8jcXAAPNa3hbxfdah4hk8O65ocuiaobQX0ETzrKs0GQrEMvRlYgEdsj1oA62isvXPEWg6G8KazrFhp7T58oXM6xl8YzjJ56iob7xb4XsL37De+IdLtrresflS3SK25gCBgnqQR+dAG1RWbpGv6JrFxcW+latY301s22dIJ1doznHzAHjpWlQAUUUUAFFFFABRRRQAUUUUAFFFFABRRRQAUUUUAFFFFABRRRQAUUUUAFFFFABRRRQAUUUUAFFFFABRRRQAUUUUAFFFFABRRRQAUUUUAFFFFABRRRQAUUUUAFFFFABRRRQAUUUUAFc/wDEbWb3w/4H1bVtNsp76/ht2+yW8MZdpJm+VBgdtxGfbNdBRQB8+ap4A8W+B/BnhbxBBrCavP4TuReSWdvppWe4SYkXQMgclyd7N93kgV3/AMZIJrqz8K6uLOe80nTtahvdTt0iLsYPLkAYx9W2uyMRj+HpxXolFAHg2vQ2uteONB1fw34W1C1sTrl2894YXRLp/wCzpEMwjPKDdhMkDcRnnrVbwzoNxpPwt+Et/e6JP/Z+kXQn1m1W2JkTMMyxyumNzbJXVjwSOvavoKigD598T2M2veMdEvvBXh2+0pJrjWNl7JG0cc0z2ARZ9p5jUvheQuSpNVfhppOpS3nw90/feR3egkm7totB+ymzxEySrNO0hEisxz8oJY4avoyigDzfx7pL6h8afAF1JpzXVraRag7yGLckLmNApJ6AnJA/GvNriz1XTb/y/sD6TYjxVrTx6o2mPdfYQ6qI2jhBA+fLYcggY6c19I0UAfMnhHSWh07UL7ULzxPo9xa+Mry70zULjSROGilt4stNCqgbZPnwQBgnqDmvXPhPNrmofDq7F1YWmmXTXF0lnLbWhtUnQs3l3HlHmMtncQee9d/RQB856XDCvh/4aeGW8L3yeItG162bUWFi2LcqzCWZpcYZXJznJzuyazPCttq2mWXhi3v7W70G3FlqQOqDSnup0ka9z5CIcrEzJhg7K2enQGvp+igD5u+CHh+/bxP4Pk1fRNQWKxj17ab+2w0Je5j8vdwFDMhbGAB1xVvQ/Dd3Z/D7wmtrok1teR+PJJ5NluVdIjNcDeeMhdpXnpgivoaigD5h8HaDr66V4c8LahPdDXdP15bm7hg0LbIrrMXlna7aTa0bq3J6kNtxxUv9k6zDomiNHbzWcGh+LNTn1RX0trgRCWWU283lZXzFG4HKk7cg19M0UAfNtt4f1C+8Q6Rqn2a91DTb3xvBdMzaX9lgbZbOkk6w7mKqWVQWbG4rnvX0eIoxEIRGgjA2hAoxj0xT6KAPBLvw1rWo/D/4n2tvp9ybp/Fst/awlCpuUjeGT5M9dwQgetddoN0fF3xgsfFGm2l5Fpel6HNaSy3Nu8Ja4nkifywGAJ2rHyemSBXptFAHkXiFrLQvib4p1HxZpF1qOnatpcEOnNHZtcBlRWEtuNoO0lmzg4zu68Vx8/heWTwN8XSPCdzZz3Vhbx2VrKhmlCrZptjVud5VuMgnkV9G0UAeX6NpElh8ZdDktNNe2sU8JeRI8cW2MOsq7UJHGQM4Br1CiigAooooAKKKKACiiigAooooAKKKKACiiigAooooAKKKKACiiigAooooAKKKKACiiigAooooAKKKKACiiigAooooAKKKKACiiigAooooAKKKKACiiigAooooAKKKKACiiigAooooAKKKxPHviK28J+DdW8R3Q3R2Fs8oT/no+MIg92YgfjQBU0Xx14c1jxrqvhCxupJNV0tc3CmJgh4XcEc8MV3qGx0Jwa6ViFGWIA9TXzcujeNPAWh+EfHGs2WlINJvpLnXbm3u5JLi4ivn/fs6GMKNrsjfeOAgxXp/xttBqnh/SEg13S7AnUY5Y4NSkZLTUAFb9zIyHIHO4HnlRwaAPQty7d24bfXPFAZT/EPzr5z0rUrHU9U8P6HqWn/2T4Vtdf1Gz1KNNReexnuViR7cLMcHyiWfCnADriszw/dWdlqi3Gm6xPJodl8UVi897lmjjhazdQu4n/VhyqjPGSKAPp8sBnkcdfagMpXcGBHrmvm7XPEVteeIvFdvDdG+s7zxlZWi7r9oLM4sgxSaQBiIiwHCj5mwM9a51JLpzrPht9VtprJfGehRvHpUkqWyCYYnjiLMWKHGCc4PPAoA+st6cfMvPTnrVDxPrVh4b8PX+vapI8djYQNPOyIWIRRkkAcmvAfFNkIPH/i3Sr630e103S9Og/sdNQ1ae1FvAUZnmgCI25/Mzk5zlQMV2fjaXUpv2TtSm1e4N1qDeGCbicxshlfyuXKsAwJ64IHWgD1azuYby1iuIG3Ryorr64IyKlVlbO1gcdcGvnzxLFa+ArvS7jQxqdvHceDL+a8W0nJmnkiSEo4LZAkBYndjuawdMkOn+PtAsoNf0jRbPV9B1D7Q2kXMty0Ea26Mk08rkB5A+5gAq4weTQB9QqytnawOOuDQzKuNzAZ6ZNeJ/B2aPRvHVloM1jpFze3mjNI2qaJqUs1vMsbrzPE/+rdtwIbJzlhnim/Gi0iXxVqmrTX2haxb22kAz6NqGoyWc9vt3Mr2zrkbn+bOQOVXmgD2aK8WS/uLTyLhDAqsZXiIjfdnhW6EjHPpVO08QaZdeJb3w7DK7X9lbxXE67DtCSE7SG6H7pr548Qa1dX3irVbovqlnoV6nhz+1kklYPb2MqyeZvOcqCSiuw7E1B44ay0jXvHcfgO4xZm30aLUGt7l/Lt7dp2E5WRdxQbPvFc7QScUAfUSsrDKsCPY1lab4i0vUPEOraDbSub7SRC12rIQqiVSyYPQ8A9OleZ/CVJ7X4majZ2E2jwaYdKikmsdLvZ7uFJS52yb3jVVYrkFQcnGa4z4n3Oq2/jvxwmn/JaT6nocWpSNM0KC2MUm4O6gsiE7QSB0NAH0oGUjcGBHrmgMrDKsCPUGvlvxWt5BZ65ptjfWNrpT6jooe10a/nnit5XudrlZmRQpePG5FJ6AnrW38QoZfDHiTxZovh9rqy0WSz0e4vooJWxFFJcyx3EiknK5jUAkdhmgD3nxDrem6Dol1rWp3Kw2VpH5k0nXaM46Cq2m+KNH1DxFf6BbTub6wtre5nVkIURz7vLIY8HOxuB0r5x+Jum+EzrPjzTfDcoutOj8HW9w9vFctLBFN9qOGXkgHbtJx+NdNYeGPDusfEfxrvtlmtLLwnphshFMwRMpcEMpU8kbRg54yfWgD3y/u7awsZ769nS3treNpJpXOFRFGSSfQCub8NePdC17V49Ktk1C2uZrc3VqLyzeEXMIIBeMsPmHI6dmB71wOunW/EP7IXmxSS3eqXPh6KR2I3PLgKz8dyVB471L4Uu4ofiV4Wh8O+IrnX7TUNJuJ9TWebzhb42eXKv/ADxLMWXYMDA6cUAexMyqMswA9zQXVfvMB9TXlXjWPS9Q+MUemeMpxHoK6EZrCOacxQSXHmkSsSCAXVNmMngE4rzy30vRddl8dXiX+r6tZad4Rik0ua+lkSRWCXBWUD5fm+VcNjkAHnNAH0wGUkgMCR1GaWvEPA1mmleN/hxcWktz52s+HriTU5JJmc3biOJw75PLbiTn3r2+gAooooAKKKKACiiigAooooAKKKKACiiigAooooAKKKKACiiigAooooAKKKKACiiigAooooAKKKKACiiigAooooAKKKKACiiigAooooAKKKKACiiigAooooAKKKKACiiigAqO5t7e6hMNzBFPGSCUkQMpIORwfepKKAI7m3t7q3e2uYIp4JF2vHIgZWHoQeCKjvbCxvrM2d7ZW1zbHGYZoldOOnykY4qxRQBSOj6SdL/ss6XYmw/59Tbr5XXP3MY689KxfDfgfQ9DXXYooEubbWr83s9tPGjRIxVV2quMbRsBxXT0UAUDomjfYnsf7IsPssmN8H2ZPLbHTK4wcY4pYdH0mFESHS7GNUKFVS3UBSpyuMDjGTj0q9RQBT1DStL1CSKTUNNs7t4TmJp4FcofVSRx+FWbiGG4geC4ijlicbXR1DKw9CD1p9FAEL2lq7o72sLMiGNCYwSqnqo9AcDiqtloei2RBs9H0+2IYsPKtkTBIwTwOpHH0rQooApaZpGk6Y0jabpdlZNLjzDbwLGXx0ztAz1NJqOj6RqUsc2o6VY3kkf+ree3SQp34JHFXqKAIHsrORp2ktIGNwnlzExgmRcY2t6jk8GobLSdKsYXhstMsraJ12skMCorL6EAcjk1dooAq6bpunaZC0Om2FrZRM25kt4VjUn1IUDmnvZWchn32lu32hQs+YwfNAGMN/eGPWp6KAKVto+k21mLO30uxhthIJBDHbqqbx/FtAxngc+1VvEmhw6xp1zbx3Eun3E6Khu7YKJQFOQpyCGXr8pyDk1rUUAch4P8A6XoF7fX8rrqF5eQLaySPbRRIsClmEYjjUIAWdieMknnpXS2mm6faIUtLC1t1MaxERQqoKDOF4HQZOB71aooAZBDFBCkMESRRINqIigKo9AB0qvp+mabp7zPYafaWjTNulMEKoZD6tgcn61booAq6lpunanCsOpWFrexqdypcQrIoPqAwNPFlZjzMWkH72MRyfux86AYCn1GCeKnooAhW0tVeF1toQ0KlIiIxmNT2X0HHapqKKACiiigAooooAKKKKACiiigAooooAKKKKACiiigAooooAKKKKACiiigAooooAKKKKACiiigAooooAKKKKACiiigAooryL4/614z0rxH4Mj8GXRFxJc3M1xZHG29jii3mI+5AOPfFAHrtFeL33xUtP8AhLtI8Rw6hc/8I2/hW61CezUDcZkmjUKV6+YCSuK0/EPxF8Q2OmT2eoeHotK1LUdIuL3R3F55iO0SbmRztGx1VlbGCDzzQB6rRXHfD/Xrz/hUmmeI/FDJHKmlrdXUiSeZuUJuL5wOSOcYri9T8deLbrxF4EvX0aTSdH1W4nmAS7WRp4hbO6JMu35CcBsAn68UAey0V5foXxN1zVPBWneJl8IpBFqzKLJXvwFQclnnfbiNQFOD82cjiofC3xls9Z1a109rC2IfVDptxdWt6JrdJDF5kZVsDcGAI6DBFAHq1FeSaX8a7XUvD82oWmhTG5Grtp8Fq0wBljEZlE+ccKY/m/Gr3hP4oahqw8K3mo+Gf7O0zxONthMLwSSLJsLgOm0YBCnBBPbIFAHptFFFABRRRQAUUUUAFFFFABRRRQAUUUUAFFFFABRRRQAUUUUAFFFFABRRRQAUUUUAFFFFABRRRQAUUUUAFFFFABRRRQAUUUUAFFFFABRRRQAUUUUAFFFFABRRRQAUUUUAFFFFABRRRQAUUUUAFFFFABRRRQAUUUUAFFFFABRRRQAUUUUAFcx4n8LSax4z8Ma+t4sS6JLO7RFMmXzI9mAe2OtdPWD4r8UWnh+eytGs72/vr0v9ntbSMM7hBlm5IUAAjkkdaAPPNW+Bmm3vj/Xdci1SS20nWdLmtpdPRf8AU3MjqzTxnoMlFJHrk1rn4e63rN1bz+LNctLk6fplxYWAs7cpzMgR5pNxOW2qowOOtaMHxQ8P3Oj2t5Z2+oXN5dXkljFpscINyZ4/9YhXOBtwSTnGO9C/E7RZYLSOz0/VrrVbmSaL+yo7cfaomh/1u9SQFCkgZzg5GM0AaPhvwxNB8OIfCGvTwXSrYmxkktlZA8W3YDySQcfrXJ23w58Uvc+GbfUfE1lNpnhzzFtlS1YTXCtC8SmQ5wCoYdOuDXTeHPiFoGva3baPYi7F3PYPfbZYdvlqshiZGz0cMCMVmw/FjQbu40q103TdYv7rVIppreCC3BbZDIY5GOWAADD17igDJuvhRdHwH4P0GPUbC6n8NS+YY722Mlpd/IykPHntuyPQ1SvPg/q97oXi2C48RWkWpa5c215Zz29psj0+WFAgCrnlQvA6HBrqG+KOhJewLJY6omn3F+NOi1JoALd5yxUKOd2NwK7tuM96x/C/xWaTTdbvPEGk39u0GvyaVp1vFCGlumzhY1AY5cYJJOAB3oASz+EEFn4yi1q31MLZw6GNOjs/L+UTiMxef9dhxj2rR0v4dT2egfD/AEw6pG58JyI0j+UR9o2wtHwM/L97NUfF3xMlj0u1bRreay1OPXbTT7+yvoAJY45SewOPmAyGBIrorH4iaDe6JpOqQLdkarfnT4IDFiUTKzK6sueNpRs+mKAOvooooAKKKKACiiigAooooAKKKKACiiigAooooAKKKKACiiigAooooAKKKKACiiuc8TeMtJ0O6TT/AN/qGqyjMWn2SebO3uQPuj3OBQB0dZeveItC0GISaxq1nYqfuiaUKW+g6muZ/s7x14mO7VNRHhXTm6Wlgyy3jj/blIKp9FB+orW0DwN4X0WY3NrpaT3rffvLtjcTv9Xck/lxQBnj4hWl4SPD+g65rX/TSG0McX/fcmB+VIda+IV0f9D8G2VkvZr3UlP6ICRXagADAGBRQBxRb4qSDiHwhbj3muHP/oAoDfFSMfNb+EJx7T3CH/0Cu1ooA4oa58QLQ/6b4LtbxO72OpL/AOguATR/wsWwsyF8QaLreiH+/cWbPF/32mR+eK7WkYBgVYAg9QaAM7Qtf0TXYPO0fVbO/TuYJQ2PqB0rSrmNd8BeF9XuPtkmmizvx929sXNvOp/30wT9DkVmfZPHnhht1jeL4t0wdYLsrDeoP9mQAJJ+IU/WgDuqK5/wv4v0fX5ZLSFpbTUYf9fYXaGKeP6qeo9xkV0FABRRRQAUUUUAFFFFABRRRQAUUUUAFFFFABRRRQAUUUUAFFFFABRRRQAUUUUAFFFFABRRRQAUUUUAFFFFABXnXxb8M65rutaHc2lmdX0a2WdL/Sl1BrQzs4XY5YEbgMEFScHd0Nei0UAeFeDPht4t8LzW2uW+maUb2x1q+uY9MtpxHC9rdBQVRiMKy7RwRg4PrXRnRfHyeKtP8dzafpt1fpBc2cukxTiPyreR1ePEp+VnUp8xwAc8dK9SooA8qbQfH1v4v07xnLp+l6lqD6ZNp9zaQz+StuGl8yMhmyHxkhjxnqKpfDD4e+J9B1/wxqGrfYh/Z2k39tdGGXcBLNc+Yu3I5GK9iooA+edS+Ffi++WyW70exvdXtNdhvpNbu9RaUy26XXm+XDG2RCdvGAAOK1ta+GXiK8W6/wBFilNl4nm1qzRb9oBeRTLteMuhDxsoPBzgkehr3CigDxCT4Y63cqdQh0u002eXW7C6NvJqEt1MsFuWyXmkdgx+Y4UYxVjwLoaX3x117ULC6iu/Demu13bCP5kj1C4VRMoPQkBS3HQyGvZ6ZFFHEpWKNIwTkhVAyfWgB9FFFABRRRQAUUUUAFFFFABRRRQAUUUUAFFFFABRRRQAUUUUAFFFFABUdzPDbW8lxcSpDDGpZ5HbCqB1JJ6Cm393bWFlNe3k8cFtAhklkc4VFAySTXBW1le/EaePUNXiktPCSMHs9PbKvqGOks47R91j79T6UAPOs6546ma38LTS6T4fB2za0yfvbn1W2Vh0/wCmhGPQGun8L+GdG8N2zxaXa7ZJTunuJGLzTt/edzyx+ta8aJHGscaqiKAqqowAB2Ap1ABRRRQAUUUUAFFFFABRRRQAUUUUAYninwro/iSKP+0IGS5h5t7yBzHcQN6o45H06eorm4vEGteC7hLHxnIb7SHYLba7HHjZnotyo+4f9sfKfbpXf0y4hhuIJILiJJYpFKujrlWB6gg9RQAsUkc0SyxOskbgMrKcgg9CDTq87khvPhrK1xaCW88Gs2ZrflpdKyeXTu0PqvVeo46egWs8N1bR3FvKksMqh43Q5VlPQg0ASUUUUAFFFFABRRRQAUUUUAFFFFABRVTU9T03TI0k1LULWyRztVp5ljDH0BJqj/wlnhb/AKGTR/8AwNj/AMaANmisb/hLPC3/AEMmj/8AgbH/AI0f8JZ4W/6GTR//AANj/wAaANmisb/hLPC3/QyaP/4Gx/40f8JZ4W/6GTR//A2P/GgDZorG/wCEs8Lf9DJo/wD4Gx/40f8ACWeFv+hk0f8A8DY/8aANmisb/hLPC3/QyaP/AOBsf+NH/CWeFv8AoZNH/wDA2P8AxoA2aKxv+Es8Lf8AQyaP/wCBsf8AjR/wlnhb/oZNH/8AA2P/ABoA2aKxv+Es8Lf9DJo//gbH/jR/wlnhb/oZNH/8DY/8aANmisb/AISzwt/0Mmj/APgbH/jR/wAJZ4W/6GTR/wDwNj/xoA2aKZBLFPCk0MiSxOoZHQ5VgehBHUU+gAooooAKKKKACiiigAooooAKKKKACiiigAooooAKKKKACiiigAooooAKKKKACiiigAooooAKKKKACg8DJ6UVxPxDu7rVtRs/AukXDwXGoIZtSuIzhrWyBwxB7PIfkX/gR/hoAoojfEjXnklJPg7TJ9scfbVLlDyzesKEYA6MwJ6CvRAAAABgDoKr6ZY2mmadb6fYW6W9rbxiOKJBgIoGABVigAooooAKKKKACiiigAooooAKKKKACiiigAooooAR1WRGR1DKwIZSMgj0rz213/DrxDBYM5PhHVJtlqWPGmXLHiIntE5+7/dbjuK9DqnremWOtaTdaVqUCz2l1GY5Y27g/wAj3B7GgC5RXG/DjUr23lvfB2tztNqekY8qd/vXdq3+ql9zgbW91967KgAooooAKKKKACiiigAooooA85+KvhvQfFXjXwZpHiTSbTVbBmvZDb3Kb03LEuDj1GTTv+FG/CD/AKJ34e/8BBWn4q/5KZ4L+l//AOiVrsaAPO/+FG/CD/onfh7/AMBBR/wo34Qf9E78Pf8AgIK9EooA87/4Ub8IP+id+Hv/AAEFH/CjfhB/0Tvw9/4CCvRKKAPO/wDhRvwg/wCid+Hv/AQUf8KN+EH/AETvw9/4CCvRKKAPO/8AhRvwg/6J34e/8BBR/wAKN+EH/RO/D3/gIK9EooA87/4Ub8IP+id+Hv8AwEFH/CjfhB/0Tvw9/wCAgr0SigDzv/hRvwg/6J34e/8AAQUf8KN+EH/RO/D3/gIK9EooA87/AOFG/CD/AKJ34e/8BBXNfFX4M/CrTvhh4q1Cx8BaFb3dto13NBLHagNG6wuVYHsQQDXtNcn8Z/8Akj/jP/sA33/oh6AI/gj/AMkc8G/9gOz/APRK12Fcf8Ef+SOeDf8AsB2f/ola7CgAooooAKKKKACiiigAooooAKKKKACiiigAooooAKKKKACiiigAooooAKKKKACiiigAooooAKKKKAK2q39rpemXWpXsgitrWJppXPZVGTXMfC6xuG0y58T6pEU1TXpBdyq3WGHGIYvoqY/Emq/xP/4nF/oHgtOV1W7+0Xyj/nzt8PID7MxiT/gddwAAAAMAdBQAUUUUAFFFFABRRRQAUUUUAFFFFABRRRQAUUUUAFFFFABRRRQBxXxQtZtPjsvG2nxs15oTl7lUHM9k3+vT3wPnHumO9dhaXEN3axXVvIskMyCSN1OQykZBH4VJIqyI0bqGVgQwI4Iri/hUzafb6r4QmY79CvGit93U2knzwfgFJT/gFAHa0UUUAFFFFABRRRQAUUUUAcd4q/5KZ4L+l/8A+iVrsa47xV/yUzwX9L//ANErXY0AFFFFABRRRQAUUUUAFFFFABRRRQAUUUUAFcn8Z/8Akj/jP/sA33/oh66yuT+M/wDyR/xn/wBgG+/9EPQBH8Ef+SOeDf8AsB2f/ola7CuP+CP/ACRzwb/2A7P/ANErXYUAFFFFABRRRQAUUUUAFFFFABRRRQAUUUUAFFFFABRRRQAUUUUAFFFFABRRRQAUUUUAFFFFABRRQSACSQAOpNAHFeF/+Jr8TvFGtN80WnxwaPbHsCq+dMR9WlVT/wBch6V2tcX8FgZvAcOqOP3mq3VxqDk9SZZmYfoRXaUAFFFFABRRRQAUUUUAFFFFABRRRQAUUUUAFFFFABRRRQAUUUUAFcRq/wDxKfi/o98Plh1qwlsZfQyRESRk++C4H0rt64n4wj7Pomk6yvDaXrVnPu7hXkELfhiU5oA7aigdKKACiiigAooooAKKKKAOO8Vf8lM8F/S//wDRK12Ncd4q/wCSmeC/pf8A/ola7GgAooooAKKKKACiiigAooooAKKKKACiiigArk/jP/yR/wAZ/wDYBvv/AEQ9dZXJ/Gf/AJI/4z/7AN9/6IegCP4I/wDJHPBv/YDs/wD0StdhXH/BH/kjng3/ALAdn/6JWuwoAKKKKACiiigAooooAKKKKACiiigAooooAKKKKACiiigAooooAKKKKACiiigAooooAKKKKACsnxncNa+D9aukba0OnzyA+hEbGtauf+Jef+FdeJMf9Aq5z9PKbNAEfw+EGm/DfQvOdIIYtMhZ2dtqqPLBJJPSt+zube8tY7q0mjnglUNHIjZVh6g96+ZrO48f3WoadaeP7bQItIMEA0eC5vJ4tOnXYu0uyRsGk/2XIHotezWrfE6O2jjtdL8EJAqgRrHf3AUL2xiHGKAO4ori/O+Kv/QN8Gf+DC5/+M0ed8Vf+gb4M/8ABhc//GaAO0ori/O+Kv8A0DfBn/gwuf8A4zR53xV/6Bvgz/wYXP8A8ZoA7SiuL874q/8AQN8Gf+DC5/8AjNWdLl+Ix1GAapYeFUst489re+naUL/shogCfqRQBs+Jtc0vw3os+saxdLbWcAyzkEknsoA5JJ4AHWuVsvidpd78ONI8ZW2m3z/2zKkGn2B2ieaZ2IVOuAeCSScAA56V2moQxzWciyRJJhSyhlzggcH614NoWn39l8GPhvrM9ld+X4f1pb6/hWImRID58bPs6nb5gb6A0Aev+DvFKa/calp9xp1xpeq6ZKsd3ZTsrMgZdyOGUkMrA8Ee4rUutZ0i01CLTrrVLOC8mx5UEk6rI+emFJya4f4bk6x8RvF/i6zjk/si8S0tLOd0KfaDCjb3UHnblsA98GuTuV0LT9U8bad4y0G71TVdS1YTadFFCxmu4DsEKwSD7u1h/eG0gk0AevN4k8PreiybXNNFyWZRCblN+VzkYznIwfyqxpWqabq0DT6XqFrexK21nglVwG9CR3r55n8KQTfD29abQGa7n+IsckheAmUxG9QMd3XbsLAkcYJr07wNp/8AZ3xh8bpa2X2SxlttPdBHFsiZ9jhiMcZ6Z/CgD0SiuY1uT4gLqcw0Wx8MyWHHlNd3k6SngZ3BYmA5z0J4xVLzvir/ANA3wZ/4MLn/AOM0AdpRXF+d8Vf+gb4M/wDBhc//ABmjzvir/wBA3wZ/4MLn/wCM0AdpRXF+d8Vf+gb4M/8ABhc//GaPO+Kv/QN8Gf8Agwuf/jNAHW395a2FpJd3txFb28YBeWRgqrzjknpya5X4x+XcfCPxNcRMsixaZLcxspyMxr5ikfioNVdQPxKmspor/SfA0lqyESrNf3BQr3zmHGK8R1y58fQ6Z4ktPB1vok3hUaVejVkivJ5bGBfJfd5DSRqQ/X5UJX2HWgD6jsG8yxgfOd0SnP4VNWf4b3f8I9p2/wC99ljz9dorQoAKKKKACiiigAooooA47xV/yUzwX9L/AP8ARK12Ncd4q/5KZ4L+l/8A+iVrsaACiiigAooooAKKKKACiiigAooooAKKKKACuT+M/wDyR/xn/wBgG+/9EPXWVyfxn/5I/wCM/wDsA33/AKIegCP4I/8AJHPBv/YDs/8A0StdhXH/AAR/5I54N/7Adn/6JWuwoAKKKKACiiigAooooAKKKKACiiigAooooAKKKKACiiigAooooAKKKKACiiigAooooAKKKKACsrxjbtd+EdZtEXc01hPGB6lo2H9a1aDyMHkUAct4Djstb+GGhw3lvDd2s+mQpJHKgZXAQDBB+ldFp1na6dYw2NlCsNtAgSKNeiqOgFcl8F/3HgdNJY/vNJvLnT2HceVKyj9MH6Gu0oAKKKKACiiigAooooAKKKKACiiigAooooAKKKKACiiigAooooAq6rp9lqunzafqNulzazDbJE/3WGc4P5Vyvxeht7H4PeIrG0hjt4X02S0hijUKqmQeWoAHTlhXaVxPxf8A9J0nRtFXltT1uziK+qxyee34Yi/WgDsLFfLsoExjbGox+FTUUUAFFFFABRRRQAUUUUAcd4q/5KZ4L+l//wCiVrsa47xV/wAlM8F/S/8A/RK12NABRRRQAUUUUAFFFFABRRRQAUUUUAFFFFABXJ/Gf/kj/jP/ALAN9/6Ieusrk/jP/wAkf8Z/9gG+/wDRD0AR/BH/AJI54N/7Adn/AOiVrsK4/wCCP/JHPBv/AGA7P/0StdhQAUUUUAFFFFABRRRQAUUUUAFFFFABRRRQAUUUUAFFFFABRRRQAUUUUAFFFFABRRRQAUUUUAFFFFAHFeG/+JT8U/Eujt8sWqQwavbDsWx5EwH0McbH/rpXa1w/xTJ0ifQvGiAgaNebLwgf8uc+I5c+yny5P+2ddurBlDKQQRkEdCKAFooooAKKKKACiiigAooooAKKKKACiiigAooooAKKKKACiiigAriNT/4m3xh0u0HzQ6Hp8t3L6CWYhEB99qsR9a7WaSOGF5pXCRopZmJwAB1JrjPhPG99Y6l4unUiXX7triHcORar8kA/FBu/4HQB2tFFFABRRRQAUUUUAFFFFAHHeKv+SmeC/pf/APola7GuO8Vf8lM8F/S//wDRK12NABRRRQAUUUUAFFFFABRRRQAUUUUAFFFFABXJ/Gf/AJI/4z/7AN9/6Ieusrk/jP8A8kf8Z/8AYBvv/RD0AR/BH/kjng3/ALAdn/6JWuwrj/gj/wAkc8G/9gOz/wDRK12FABRRRQAUUUUAFFFFABRRRQAUUUUAFFFFABRRRQAUUUUAFFFFABRRRQAUUUUAFFFFABRRRQAUUUUAQalZ2+oafcWF5EJbe4iaKVD0ZWGCPyrlPhdeXEFjdeEtTlL6loMgtyzdZrY8wS++U4PupFdlXGfESxvNPu7Lxvo1u899pamO8t4x813ZMcyIB3ZT86+4I/iNAHZ0VU0fUrLV9LttT064S4tLmMSRSKeGU1boAKKKKACiiigAooooAKKKKACiiigAooooAKKKKACiiqHiDV7DQdGutX1OYQ2tsheRu/sAO5JwAO5NAHL/ABPuJNUex8C2MjLca0xN6yHmGxU/vWz238Rj/eJ7V2lvDHbwRwQoscUahEVRgKAMACuS+HGlXxN74r1yAxaxrLBjC3W1t1/1UP1A5b/aJrsKACiiigAooooAKKKKACiiigDjvFX/ACUzwX9L/wD9ErXY1x3ir/kpngv6X/8A6JWuxoAKKKKACiiigAooooAKKKKACiiigAooooAK5P4z/wDJH/Gf/YBvv/RD11lcn8Z/+SP+M/8AsA33/oh6AI/gj/yRzwb/ANgOz/8ARK12Fcf8Ef8Akjng3/sB2f8A6JWuwoAKKKKACiiigAooooAKKKKACiiigAooooAKKKKACiiigAooooAKKKKACiiigAooooAKKKKACiiigAooooA87l3fDfXZbnaT4P1OffLt6aXcueWx2hc9f7rH0NehqysoZWDKRkEHIIqO7t4Lu1ltbqFJoJUKSRuuVZSMEEdxXn8U978NJVtr1pr3wazbYLo5aTSsnhJO7Q9g38PQ8c0Aei0UyCaK4hSaCRJYnUMjochgehBp9ABRRRQAUUUUAFFFFABRRRQAUUUUAFFFRXlzb2drLdXc0cEESlpJJGCqoHUkmgB80kcMTyyuscaKWZmOAoHUk15/piyfELxBb63cRsvhXTJd+mxOMf2hcDj7Qw/55r/AD1PzelMH274mSj5ZrHwWrZ5BSXVsH81g/V/YdfQoYo4YUhhjWONFCoijAUDoAKAH0UUUAFFFFABRRRQAUUUUAFFFFAHHeKv+SmeC/pf/APola7Gua8Y+HdS1bVNI1XR9Yg0y90xptrTWf2hHWRApBXemOnXNVf7J+IX/AEOmi/8Aggb/AOSKAOvorkP7J+IX/Q6aL/4IG/8Akij+yfiF/wBDpov/AIIG/wDkigDr6K5D+yfiF/0Omi/+CBv/AJIo/sn4hf8AQ6aL/wCCBv8A5IoA6+iuQ/sn4hf9Dpov/ggb/wCSKP7J+IX/AEOmi/8Aggb/AOSKAOvorkP7J+IX/Q6aL/4IG/8Akij+yfiF/wBDpov/AIIG/wDkigDr6K5D+yfiF/0Omi/+CBv/AJIo/sn4hf8AQ6aL/wCCBv8A5IoA6+iuQ/sn4hf9Dpov/ggb/wCSKP7J+IX/AEOmi/8Aggb/AOSKAOvrk/jP/wAkf8Z/9gG+/wDRD0z+yfiF/wBDpov/AIIG/wDkiqHiXwn451/w7qWhXvjbSVtdRtJbSYx6CwYJIhViCbjrgmgC98Ef+SOeDf8AsB2f/ola7CsnwXoi+G/CGj+HkuGuV0yyhtBMV2mQRoF3Y5xnHStagAooooAKKKKACiiigAooooAKKKKACiiigAooooAKKKKACiiigAooooAKKKKACiiigAooooAKKKKACiiigApssccsTxSoskbqVZWGQwPUEdxTqKAOBl8P614LuHvfBkZv9HZi1xoUkmNnq1sx4U/9Mz8p7YrovCvirR/Ecci2Mzx3UJ23FncIY54G9HQ8itysDxR4R0fxBLHdXEcttqEI/c31pIYp4/YMOo9jkUAb9FcN53j7wyds9uni/TV6SQbYL5B/tISEk/Ag+1X9E+IHhjU7k2TXzadqC/fstQjNtMv/AAF8Z/CgDqqKRHV1DIysp6EHINLQAUUUUAFFFNkkjjQvI6oo6sxwBQA6iuT1n4h+GbC7+wW91Jq2o/w2WmxG5lP1CZx9TgVSz4+8THGxPB+mt1yVnvpB+GUj/Nj9KANrxV4t0jw8Y4Lh5brUJ+LewtU8y4mPoqDt7nArBtfDOr+LbuPU/HSrDYowe10GKTdEmOjXDDiR/wDZ+6PfrXQeF/CmjeHfMlsYHkvJv9fe3DmW4m/3nPOPYYHtW7QAiKqIERQqqMAAYAFLRRQAUUUUAFFFFABRRRQAUUUUAFFFFABRXLfEvx54f+H3h/8AtnxBNKkLuIokijLNI56KOw+pwBXEeG/ihZ6jqUesa74ktdLswp8nSbaJpSc9Gllxgn2XgepoA9goriv+Fq+BP+g4n/fl/wDCj/havgT/AKDif9+X/wAKAO1oriv+Fq+BP+g4n/fl/wDCur0jULPVtNg1KwmE1rcJvicAjcPXmgC0SAMk4FAORkc15J8XLzU9T+J/hrwZa2Jv7W4sLm+ltXuWt4ZWRkVTM6gtsXJ4AOWZewrc+CNxCPD+qaYsd7bz6bqk9vcWlzceeLVshtkT4y0WCCuecHFAHf0V5p4a8VeN/EFlF4o02x0uXQZr2WBbI5W5WBHZPPMhbaTlSdm3oeua5rw/8Q/iNqWk+DNSkh8OoviuV4I4hFJm0IQsJC275wQp+TA6jnigD3CiuR+GXiLU9ettatdYS1+3aPq02nSy2ylY5gm1lcKSSuVYZGTyDzW14l8QaX4ds47zVp2hhkk8tSsbPlsE9AD6GgDUoriv+FpeCv8AoJy/+Asn/wATR/wtLwV/0E5f/AWT/wCJoA7WiuB1T4keDr3Tp7WLXru0klQqs8NrJvjP94ZXGa5TSfjTY6LrdnoPiS9XU47uQRWmp2ls6OxJwBLCRkH/AGlyvrigD2migHIBHQ0UAFFFFABRRRQAUUUUAFFFFABRRRQAUUUUAFFFFABRRRQAUUUUAFFFFABRRRQAUUUUAFFFFABRRRQAUUUUAFFFFABRRRQAVQ1rRdI1q3Fvq+mWd/EPurcQq+0+oz0P0q/RQBxh+HOkWzF9C1HWNDb+7Z3reX/3w+4U3/hHPHFr/wAeHjz7QvZb/Tkf9UKk12tFAHFfY/ihH93W/C84/wBuwmQ/pIaPsfxQk+9rnheAf7Gnyuf1kFdrRQBxQ8N+Nrv/AJCHjx4B3Sw0+OP9W3GlX4b6JcOJNcvNW11+uL69cpn/AHFwPzzXaUUAUtH0jStGtvs2k6baWEPUpbwrGCfU4HJq7RRQAUUUUAFFFFABRRRQAUUUUAFFFFABRRRQAUUUUAV9SsbLUrKSy1C1huraUYeKVAysPoa57w/4WvPD2rL/AGTrVwdDYNu066zL5R7eU5O5R/snIrqaKACiiigAooooA5vxf4Th16+07VbfULnS9W00v9lvLcKSFcAOjKwIZTgcHuAaseDPDNp4Y06e3gnnu7i7uHury6nIMk8zfeY44HQAAcACtyigDgrf4a21vcC3t9f1SHQ1vWvk0qNlWNZWYsQHA37NxLbM45qxpXw50vTtM8JWEV5dtH4YkMlqzbcykoV+fj0Y9K7WigDE8LeG7Xw/cazNazTStq2ovqEwkx8jsqqQuO3yituiigAooooArarHeTadPFp9xHbXTIRFM8e9Ub1K8ZrC8NeDdP0m8/tW8mn1fWWHz6heHc49kHSNfZQK6aigAooooAKKKKACiiigAooooAKKKKACiiigAooooAKKKKACiiigAooooAKKKKACiiigAooooAKKKKACiiigAooooAKKKKACiiigAooooAKKKKACiiigAooooAKKKKACiiigAooooAKKKKACiiigAooooAKKKKACiiigAooooAKKKKACiiigAooooAKKKKACiiigAooooAKKKKACiiigAooooAKKKKACiiigAooooAKKKKACiiigAooooAKKKKACiisjxtqVxo3gzXNYtAhuLHTri5iDjKl0jZhkemQKANeivN/FPjjWNM/Z8/4Ty3jtDqv9k295teMmLe+zd8uc4+Y961YviJo5v/sIttUuTFcR2l1dW1k8lvBOwU7GcdMblz6ZoA7OiuMvviZ4Zs9Tu7WVr5rayuhZ3moJas1pbzEgbHl6AgsoPoTzSfGrxJqnhT4eXetaK1st8t1ZwRtcRmSNRNcxRMSoIzhXJ6jmgDtKK8s8ReMPEvgjxPoNtrmp2PiGw1X7UssdhpzQ3Fv5MLS71USPvB2lSOOSK1PGvxQ0bRvBUWu6as+pT3+kT6npsMMLOZI44g+5wOVUblyT0yaAO/orx7Rvi3fSeKtNsb7RtQkt7zwzFqn2e1093uRMX2udoPCY5H1Fdg/xH8OyWmkz6aL/AFdtVtjd2sNhatLIYQQC7KPugEgc9+KAOxoriP8AhaHhebTdJvNN/tDVX1WGSe2trG0aWfy4ztkZkHKhW+U5/i4ptl8VPCt/oGmavprX96NUuJ7eytYLRmuJmhdklIj64Uqck0AdzRXCS/FbwqINKMH9pXdzqk1xb29nb2bvcCaDHmxunVWXPIPoafffFHwzZzTefHqa2dvcpaXN/wDY2+zW8zMq7HfoCGYKfQ0AdxRXJD4gaI+uPpkFtqlwkd79glvYbJ3to5+hRpBwCDgHsCa0/DNzrEmnXtxrUOHW7n+zKkOx2gVvkyuT8xA9eeDgZoA2qK8O0/4zatPZeFb+fR54YtU8QXum3EAsnaV44hL5YiGclsooPvurvB8TfDH9jPqBN+sy3/8AZv8AZ5tW+2G5wD5Qi6ltpDfTmgDtaK4z/hZfhkaRJfSNex3Ed6LBtOe2YXn2g8rGIupYr8w9V5qG5+KnhW10lr65OoQyx6hHpstk9owuYriT/Vq0fUbhgg9CCKAO5orh9Q+J/h+xeSOaz1oy21stzfxpYOzWEbDIM4H3DjJx1wM1Bq/xc8I6dealb/8AEyvF0u3hu76e0snliggljEiSsw42lTnPsaAO/orlvDPjzQ9f1z+x7Rb6G5e0F7bG5tmiW6t923zIifvLkr/30PWsu78fPZ/Fq78KXdjNDpdroo1CW+aE+Wh3PuZn6BAq9fXNAHe0VyPhv4h6BruqWunQJqFpLfQtPYNeWrQpexrjLRMfvcEH6EGrXijxlpmganBpclrqN/qE0DXAtbC1aeRYlOC5A6DPH1oA6SivL734ota/EmDSE0++vtKuvDy6nBHaWEkl0XMu07l7KF7EZzW7N8SvDJstJuNPa91Z9WtmurS3sLZppmhXG5yg5UAkDnucUAdnRXHWHxL8I3yXEltfSOkGltqjt5RAMCuyPj1ZWUqV6g49aseHvH3hzXl8PNpdxNN/wkFnJe2I8og+TGF3M/8Ac5dRz3OKAOporyDx98VNX0TVfHlhZaW6jw7osN7bXE1sxiaRt5becj5cAYA64auo0D4l+H76N0v/ALbpc8Omf2k/261aFZLcD5pUz95Qf5j1oA7eivOtV+LGkQaVqMlvpurx6hFpM2pWVvdWTxm8jQcsmeoGVJ7gHNamk+L7m4+EcXjOfTLr7V/ZQvHtfIKsz+XuOF67SeR7c0AdjRXjGhfF7VJ9U8GRXuj3jx654ea/mt7awdrgzgpyi54jwxOT2xzXZr8TfDE2l6RfWDX2oyausjWlpa2rSXBEZxJuj6rsbhs9DxQB2lFZPhvxFpPiDQV1vTbnfZneHLqVaNkJDq6nlWUggg9MViaL8RtA1SRGjh1O3spbeS5h1C4s3jtZY0GWZZDx055xkA0AdjRXBaf8WPC15q2l6b5erW8urpLLpz3Fi8aXUccbSM6MeCu1c/iPWtSy8e+HbvSfDmqQzT/ZvEUvk6ezQkFm2O/zD+H5UbrQB1NFcXZ/Ezw3dajZ2yrqMdvf3DWtlfyWjLa3Moz8qSHgk7Wx64NVbT4s+FbrSpNUij1U2YuPssEpsXxcz7ynlRf33yp4HYZoA76isPwp4p0zxGbyKzW6t7uydUurS7hMU0JYZXcp7Ecg96xtT+KHhLTNKfUr66uIYU1n+xXDQNvW63hcEdQvIO7pgg0AdrRXnfi/4kabYa7eaHp1+RqVnBcloXsmeOWVLUzhfMBAXClSeuc44qp8L/HmteJfEthp2oR2iwz+FrPVnMUZB8+WR1YDJPy4UYH60Aen0V5D4s+JWq2XxF8Q6MrS6Vo+gaOt9c3Umkvc7y3mZbIdcKAoxwdxBHFb/wAPfHd14l8aeItEk066jtdMW3NvctatGsoeJXJJJ4JLZA9KAO/orhNc+JGg+HdX1iHV9RmaOxubS1MMVixaOScfINwJ37j6AY6VKPib4bW2vWuY9StLuznht3sbizZLlpJf9UFjPLbsHH0NAHbUVxF74+05rOym3ahpLy6vDpzw3umv5jO6khdpI2gj+PkDHSsPxn8WbW2jsV8OwXNwJ9bg077bLZubSXc+2QJJwCwwRnpkHrQB6nRXF/8ACzPDP9qvZhr420d6bB9RFq32MXAODH5vTO75fTPFN+K/jK78IJ4f+x6bcXranrEFlJ5UBk2RsfmwB/ER0oA7aivJvD/xegj1TxPb+JLW7jttK16TTlvLaycwQR7lWPzn5AOW5PuK6bWPiV4a0vUry0m+3yw6fIkV/eQWrSW1o7YwJJBwpGRn0zzQB2dFZviDXNL0HQp9a1O6WGxhUM0g5zkgKFA6kkgADqTXI33xM0UrDD51/o95/aFpbPb32mv5rCdiE+TIwrEEb+QMdKAPQKK4S3+K3hWe1v7xF1P7JZXT2bzmycJJcq+wwof4nLdAOtZuv/E5ftOjWujQS291NrkGn6haajatHNFHIjMGCkjGcDB5HWgD02iuLsPiZ4YvdTt7WFr4W11dNaW2oNasLSeYZ+RJehOQQPUit7UvEWmad4g07Q7ySSO61GOV7clD5Z8sAsC3QHBzj2NAGtRXAL8WPCN54Qj8Q2N/cfZrm6nsoW+yMzrNEH3kx8HACE9sj61yWr/GDUoovEQ02zkni07wpHrFrey2LpFLKwkO5hu+VCFGBnqDzQB7ZRXB+FfifoWpW0KakLzS7n+yhqTNe2rQRywqB5kkZb7ygkfgR61Pp/xO8NXRcSLqNlmykvrc3do0X2qBBlniz9/AwcdcEUAdrRXI6h8QdDt9H0bUIVu7g65aSXWmxR27FpVWISYI7HaRwaf8I/FF14x+Huk+Ib2yls7m7gDyRtEUGfVQeq+hoA6uiiigAooooAKKKKACiiigAqh4j02PWvD2paPM5SO/tJbZ2HVQ6FSf1q/WL461tvDfgvWfEC28ly2n2UtysSIWLlEJAwOcZHJ7DJoA80u/DfjjVvhVa/C++8Pw26rBBYXOsi8ja3eGJlzIkYPmbmVBhSowTyeM0ni7wb4kk8SXd14U0C50XVZry2263Z6wEtpYY2Ulri3JBdtpdSNhzx83cdRpXxO0l/DGgX+oWup/2nq1j9rGn22nyyXARR88nlAFhHnox4OVx1rb0fxv4a1jUtN0/TdQFzNqVjJfWpRCVaJHVHJPQEMwGDz19KAPJbj4Wa/Dba34bXS7jU7bUtTluYr+TWpIrMQzS+Y4mt1cMWXLDCghsLkjnHofxq8K33ir4Yz+G9Mt47maS5sWMcjhVaOK6id8kn+4jfWrL/ErwsbGzubaa9vXvZp4ba2tbOSW4lMDFZSI1G7apHLYxyPWucuPi7Yj4gadplnFPqGjX+gvqERsrOWa5MqzmNlKLyAoBzkZBoA7XR/CHhTQbiS+03Q7CymMZR5ljAITuMnoPWvHfh34Nu9YsviDb2txDc2FvaXnh/wzPnMfkyhpGw3cCSQJkdk9q9Cuvid4VxFqJ1qN9Hk0G41d4/sTszQRMFd93QbclTGRnP0qz4e+IPguXdYWjyaXBDYNqEX2mya1hktV+9LGWADIMgkj1B70AYvw68M+IrTxzY69quliwgi8K2+lOjXEcjCeOTJ+4TwRyD71yGj/AA78Yafo/hrT9Y0SXWdMtNJe2uNNtNUW3C3P2jzA0rbl82MrgbcnHPBr0zw/8TPDGteILDQbb+04L/ULZruzS70+WATwqATIpZQCvzDn3qr4s8eT6P8AEzS/CMWm3EqXmmXN41wLZ2RWjxtG4DAHXJ7ZX1FAHl3w/wBF1r4V3uhy6lDpUupf2dqFpc6aNRigCxPfPcRTRPIQpX5wpUncMjg4q38JvD/iiHQvCXjm10lL26tbjWEudOWVYi8F3eNIskTSYXjap5IyprrPh18RfDvjvw54Z/4SbTE/tHVYS0RuNNf7JJOFJkSKRwVJGG4BzwfSum0X4j+E9S1C1sbG4uViupntrK6e0dLW5kQkFIpSNjn5WwAecHFAHE+Ffh74ltfiHoXi6+tbeEzatqup6jAkwb7J9ogSKKMH+NsINxXjOe3Nc14++GfjXX9K1+xm0L+09Wn1GWew1ObVFW1it2nSQLHBu+STagXJX1JNe5eLPFGk+GYLV9SkmaW8nEFrbW8LTT3EhGdqRqCzYAJOOgBNZR+I3hb+xIdUW5upDPdmyjs0tXa7NwPvReTjfvABJGOAM9KAOL8Q+EPE0vi2fUPDOgXPh/UrnU4Z5tVtNYH2OeFWBcy2+cs7JlSNnUg7u9ex15h4Z+LOn3ba/PqaypDa62NL063htJDdTt5SuU8rG4uMsSAOAMmtiz+Kfg660nUNRS8ukWwvV0+eCSzkSf7SwBWFYyNzOc9AKAOL8N+BPFVrf+EYbnTY44dB8S6jezT/AGhCssE4mKOoBz1kAIIB61B4o+GXiK88Uaj4jigkm8jxL/aVtaQX/wBnkuoHtI4G2yAjY4KkgEgED3r1jwr4o0nxILtdPa4juLKQRXVtcwNDPAxGRuRgCMg5HrWVq/xH8LaXq91p11c3RFlKkN7dR2sj21pI4BVZZQNqHBXgnjcPWgDzuD4ceIrfU4PGlno4j1K01mO8TTLrU2uLi4gWFoSJJndkEmHLLg4AABPpY1TwF4q1vxFN4suNNhsrq+8Q6ZcvYG4Rmt7S0DrudgdrO28nCk4GBnNdN4L8cap4l+KvifQI7d7XStCaKH97p8ged3iV93mkhVHzcLglh8wODWH41+Ll9o8vxAhtdKeP/hF4rRoZrm1kEUnmEeYWbgYwflx1AJ5oAr+LPAGvQ+MvFWp6fpl9rMHiFUki8jW2skt5RCsRWZQy748KDlcnGRjpTtN+G2u6b4f8e6TBbWmNV0e0stP8qXCO8VmImHzEsq7843HpXa6X8SfDF1DetdXF1pj2Nit/cLqFrJbH7OSR5qhwNyZGMjvj1q74X8baH4h1A6fafbra8+zi6SC9tJLd5YSceYgcDcueMigDE0rwvrFv8QfCusSQxiz03wxNp1ywkGVnZ7cgAdxiNuenFZ3xB8E6x4g8Z6wYYf8AiWa54Xk0d7tZVBtZN0jBmUnLKd4Hy5966nxT470Dw7qDWF4b64uY7c3U8dlZyXBt4c/6yTYDsXrgnrg+lZNz8UPC+nzajcXWtLc2kVxaW8K21nI7b7iPfEoYZ8zf22gdQOtAGTpHh7xZrXiHwZLr2iwaRb+FI5GeZbpJReTGLyV8pVOVTGWO7B5AxWj8VPDs2r6tYX0PhO51WW2hkWC+0/VRZXds7dsllBQ9ep57Voah8S/DVgdtymrLKluLq6iGnSl7OIkgPOoXMQ+Un5scDNZWmfE+yTV/Fn9sTQLpumX9naaa9sjSS3ZnhV1VVGS7EtwFHSgCn8NPCHjHS/HFhrfii5jvpE8LJp1xd+aGdpxcF9p7thMAtjkisL4feCfGXgU+Hdbh0WPVrmLRJNJ1Cwju40eI+e00ciOxCEHJDDOenXFer+FvE+leJEuhp7XEc9nII7q2uYGhngYjIDowBGRyPUVtUAeB6l8JPE40Tw/9ja1Ooz6ldnXQku1Es7ubzpEQn72xljHvya6n4ReAdX8M+M/EN9qiwjTYma08PojgmO0eV5myB0O5wuPSMV6nRQB498S/BfifVNX8dDS9NS6g8R6Bb2lvN9oRBHNEZMq4Yg87xggEetXPHXg3xXqWsQXmhvb200XhO602OeRxiO5doiox6fK3OMCvVaKAPnuP4Z+Jb3xFa6hD4ZbSg2iahY3txfasLq4muJ4VVWJDN+7BGAOo9BXqvhrStVk+Etv4f1Cy/s/UV0j7A0byrIA4i8sNuQkYJ5+ldfRQB5J8O/CPiay8SeDNR1TS1sotG8MPpNyDcRufNDR4I2k5UhSfbvXN6Z8LvEulzaPrM1jd3studSt7mxsNV+yyiOe8eeORJAyqeCMqSOvqK9/ooA4z4V+Grzw74Ruba8s7a3vL66nvJbcXEk4VpGJ2vI5Jdum5hwTnArzpvhx4kv5zpOlaTeeD9Lu4LxNWjGri5spzKhCiGEMSvzkMDhMDIxziveKKAPBdTHidvHvwq0HXvD8OnLaC9tTdLcpKJ3FhIm6MLyqYAPzYPI44q1ofg/xzDZeAvDsmhW9taeFr93nvzexssyeTMiPGgO7GXGQwB5GM817ZJDDJLHLJDG8kRJjZlBKEjBwe3FSUAfOtp8NvGk8nhWTUPDxl1fStahutS1W41VZFmiRpB/o8e75Fw+4qVXoAM1sj4Y+I/wDhWXhuyeL/AImmha1PqDWcN75JuI5JJflWVT8r7JAQcgZGCRXuNFAHn3wr8L32k63reu32ly6c1+IYYornUHvLopGDzJIXZepOAvQdTziuV8b/AAs1nXfiBr80awjw/qGnvdw5lAZdUMXkhtvphI2z6g17XRQB4JZfDPxk2k6Bdahb20msumr3GsMs64E91btHGqnPIHyLkdAK6X4UeCfEHh7xRp9/qdvFHBB4SstLcrMrEXEcjs64HbDDnpXq1FAHkfj/AMC+ItY1j4h3NjbwvHrnhqDT7EtMq75l83IOfuj515NbPw48Pa5oHjPXJr6wH2LUbazeO5SZCFeKBImjK53ZyCc4xjvXodFAHi/jP4feJtT8a6tqlpawta3OvaLexsZ1BMVsR5px6jHA71oeMvBOpaj4r8V6hceGbbXtM1O2sIY7V7wQSP5e8OyN/C67gQSV7816xRQB4dH4F8c3kcHnLeJp0Pieyv7Ow1HUVuZ7S3jjYSnzMnILEELuYjmnReDvHVj4R0PwHb6Lb3Nno+sw3A1VruNVmtUlMgxHneJADg5GOCQTmvb6KAPANP8AhTr1nZN4Vk0y5vrQaqbhNTm1qQWjQGbzQWtlcN5ozjAG3IzmvSvivoerarp+gzaPaC9m0rWrW+e381Y2kjjJ3BWYgZwc8ntXa0UAeOXfgPxLN4D+IWlraRC713XJb2yQzrhomdCNxzgHCnisjUvhj4gt5fEml2+l3WqQa5dvcRXR1t7e1hEuN6zwq4L7efug7hjpXvVFAHF/EPwneax8PrfRdKeEXmny2lzbLISscj28iOEJ5IDbcZ5xkVzPjPR/HfjJtPkm8O2elW1nrGnXIhluI3uGWKQtK5dGK7QCNq9TzXrVFAHjln8P/EkHgQW6w2/9qWHiubXLa3aYbbhDK7KhYcKSr8Z6HGas+LNB8b+Mr7S7u70O00i1tNZt5lhM8b3KxLG4eR3Vip5YbVHPGa9aooA8E8M/C3XrG10XwzdaTPNbaZfpM+pza1I1o8UbFlZLYOCJDwMEBQcnJru/jp4W1zxL4Wtm8L+UNcsboSWxkkCDa6mOXk9Pkdj9QK9AooA8KtPhPrtl4o1lYEtzoC6RK2lxeYN32+a3SGQn0HyMc/8ATQ1FcfDvxhFoWqabFpcU76n4Jh0fet1GFhuYhJ8rZOSDvGCMj1r3qigDyLx18Oda8THRrNTHbwReF7vTJ5jID5U8iw7OOrLlDnHam3fhLxZ4wutDh17SINEg0TTrqAyfaUl+1TSw+SCgQ5WMDJ+bB5AxXr9FAHimkeE/G9xP4D0++0GCxtPDNnPaXFyb2N/OYwCJHRVOdpxnnBHpXefBzTNW0P4daRoetWBs7vToRbMPNSRZAv8AGpUng+h5rr6KACiiigAooooAKKKKACiiigArH8cabcax4K1zSLTb9ovtOuLaLccDe8bKMn0yRWxRQB434c0Pxf4d1rQvFUfhW4vpF8Mx6He6ct3As8EkLl0lVi+wo+SDhsj5TjgiqvhPwL4q8F6x4b8QR6QusTrBqceo2tpcIht3u7lbhdpkKhlUgocc9CAa9uooA8N+H3hDxr4RuNE8SXHh8X92lvqVlfadb3cXmRLPd/aI5I2dgjD5drAkHkHtiui8J+HfFJ+Klp4r1jSLCwhbw7NaSJaOu2KV7vzFQjOS2zBZhwTmvUKKAPnGb4W+NW8PS2g0yPzm8JazpoH2mP8A4+Li7MkS9e6856DvXR/FjwLqWs2Fl9ont9O0+28HX2nXd5LKAlvM6wbNw6lf3bZI7Cva6R1V0KOoZWGCCMgigDxLR9b1fxL8a/BMlzocdkljo141w8d3FcAu6xLkGIkBMjA3YJ9K67xvoWtXHxK0PXbDT2vLKPS72wnKSophaXYUchiMr8hHGTyOK7HSNF0fRxINJ0mw08SkGT7LbpFvI6Z2gZq/QB4xp/w/8R/8K6+Gmgz2wgudGkUakVmUmBTbyRlgc4YguOlZfg34ceJLS28LeH9S0zUmTQryKSW9n1gPZMsJOySGJTvDt8pCsAFyeT397ooA82+MXhLVtZ8QeFvEmlLfXP8AYr3Mc9pY3i208kc6opeN2IXcuzoSMgsM1y+jeA/E2j61p3ji10iaW8h1e5ubjS59QEt1NBPAkO8ys3l+cvlqcAhSMjOevuNFAHz8+l+I9G8bW/jbVtMtLK6k8RXNxa6S9/Cstzby2iRMVcsE81Nm4gkZG7B9c3T/AA54h8a3XiHxHaWMtvJZeMUv47S2vVR7iNbUQsqTj5PMG7OQduQRnvX0Tqmm6fqlr9l1Owtb633BvKuIVkTI6HDAjNSWNpaWFpHZ2NrBa20QxHDDGERB6BRwKAOC+FXhnUNN17Xde1HT72ya/EMMS39/9qunSMH5pCpKDliAFJOOp7VzGs+EPF8Oh+OvBNjoiXtn4pv57m31Y3EYjt0uVAkEqE7yUwdu0HI28jmvaqKAOC+GnhfU/D/jLxreXkWLLUbiyNlL5gYypFZxxMSOo+ZT1rlfiJ4M8Uale/EO30/STcxeIYNPeznE8aoGgwrowZgwPGQcYx3r2eigDx34t/DnXvF+s3X2EpbwSeF/sSTGUAfaVuo5RGccgEIRuxgVd8B+FtZbx7ZeIdT0jVbFLDT5YA+qasLqUySldyxBGKiPCAktgk44GK9VooA831TTvE3h3x/4h8Q6P4fbxBb67ZwKsaXMcRt5oUKAP5jDMbAg5XJHPFcdefDvxlPrk15NpunjzPEWh37fZJFSER2yYmKKTkBT0B5PpXvNFAHmt7pvinw5408Vapo/h5dft/EMMDQ/6RHGLeaOMx7ZQ5GYzwcruPUYridW+GPjC41nUdbNqiywa3ZahFb6fdC3+0xpZrBKImP+rKtkqGxkDGRnNfQFFAHmfw70LV9C1TXPENxoOp+bqL21vHDdailxdtGmQZJGL+WAu44CknAPc4r0y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rzLWvileWfxgk+H+n+EL3U1tbFL+9vobhB5ELBuRGeXOVxgckmvTa8Ht5rqH9rnxe9gkMt8PCFubWKV9qySh2KqT6E4oA3/AAH8Y7jX/H9v4S1rwRq/hya/t5bnTnvHUtNHGcEvGPmi4wRur0HxB4q8NeH5Y4td17TdMkkjaVFurhYyyL95hk8gZGa8A8Gv4k8VfHnw/wCKbfwHq3hXV7e3mh8W3NxGy21woAWOONm4k5UEFfxrqfi54TPiP9or4dTX+gHVNFtrO9+1NLbebbo2F2B8gryegNAHplt468F3VzYW1v4q0aWbUV3WUaXiFrgZxlBn5uh6U+68beELXxEvh258TaRDrDMqrYvdoJix5A2Zzk18laD8Nr60+ElhcR+C7mDXIvHiyiQWLC4jthLgEHGRHt9Pl71m/EDw94u1bxdqF4/gjVrPULXxSl1Itlou+KW28wDzmumJd26fKmBg5xxQB9YeMvij4N8Oabq0ja/pVzqOnRTMdOW9QTSSRpuMYXOQ2PbvVnwX4+0LxFo2hXUt3a6fqGs2IvYNOluFM3l45IHUgY64rxDRfAjTQ/HLWL3wm8uqXU9yulTzWWZZENvx5JIzySRlevSsT4H+CfFHgm6iTxDomo6+vivwy0Mdx5LJPp0qIf8AQyx/1SsMYJwMgZoA+ipPH2g6hZ6mnhDUNN8T6xYRFzplnfx+axBxgnOF78n0ql8EviF/wsnwlPrp0aXSJIL6WzktpJhIVePAPI46mvnf4B+HtZ0H4raHFp3hPVU0+zt7iPUrzWtHWzmsQQflSeMhJ1LAcsCe+a9S/YyIPw31sggj/hJL7kf74oA9wooooAKKKKACiiigAooooAKKKKACiiigAooooAKKKKACiiigAooooAKKKKACiiigAooooAKKKKACiiigAooooAKKKKACiiigAooooAKKKKACiiigAooooAKKKKACiiigAooooAKKKKACiiigAooooAKKKKACiiigAooooAKKKKACiiigArlNT+HPgvUvHFr42vtDim8Q2gUQXvmyBkCggfKG2ngnqK6uigAooooAKKKKACiiigCj4g0jTte0a60fVrYXNjdxmOeIsVDr6ZBBH4Gs/wADeD/DfgjRP7F8K6XHpth5rTeSjuw3t1OWJPYd63qKACiiigAooooAKKKKACiiigAooooAKKKKACiiigAooooAKKKKACiiigAooooAKKKKACiiigAooooAKKKKACiiigAooooAKKKKACiiigAooooAKKKKACiiigAooooAKKKKACiiigAooooAKKKKACiiigAooooAKKKKACiiigAooooAKKKKACiiigAooooAKKKKACiiigAooooA/9k="/>
          <p:cNvSpPr>
            <a:spLocks noChangeAspect="1" noChangeArrowheads="1"/>
          </p:cNvSpPr>
          <p:nvPr/>
        </p:nvSpPr>
        <p:spPr bwMode="auto">
          <a:xfrm>
            <a:off x="2523257" y="1890552"/>
            <a:ext cx="4782705" cy="478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38176" y="1178159"/>
            <a:ext cx="3814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solidFill>
                  <a:srgbClr val="C00000"/>
                </a:solidFill>
              </a:rPr>
              <a:t>Exam Question</a:t>
            </a:r>
          </a:p>
        </p:txBody>
      </p:sp>
      <p:pic>
        <p:nvPicPr>
          <p:cNvPr id="9" name="Picture 8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8333" y="1178158"/>
            <a:ext cx="6707776" cy="461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2687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02978" y="348654"/>
            <a:ext cx="10515600" cy="835602"/>
          </a:xfrm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Pythagoras Theorem</a:t>
            </a:r>
          </a:p>
        </p:txBody>
      </p:sp>
      <p:sp>
        <p:nvSpPr>
          <p:cNvPr id="8" name="Rectangle 7"/>
          <p:cNvSpPr/>
          <p:nvPr/>
        </p:nvSpPr>
        <p:spPr>
          <a:xfrm>
            <a:off x="3029528" y="1184256"/>
            <a:ext cx="7333672" cy="5475162"/>
          </a:xfrm>
          <a:prstGeom prst="rect">
            <a:avLst/>
          </a:prstGeom>
          <a:noFill/>
          <a:ln w="28575">
            <a:solidFill>
              <a:srgbClr val="00D6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882019" y="1211391"/>
            <a:ext cx="3814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solidFill>
                  <a:srgbClr val="C00000"/>
                </a:solidFill>
              </a:rPr>
              <a:t>Exam Question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6308" y="1292115"/>
            <a:ext cx="6597502" cy="512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0260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38176" y="312738"/>
            <a:ext cx="10515600" cy="835602"/>
          </a:xfrm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Pythagoras’ Theorem</a:t>
            </a:r>
          </a:p>
        </p:txBody>
      </p:sp>
      <p:sp>
        <p:nvSpPr>
          <p:cNvPr id="6" name="Rectangle 5"/>
          <p:cNvSpPr/>
          <p:nvPr/>
        </p:nvSpPr>
        <p:spPr>
          <a:xfrm>
            <a:off x="3195782" y="1062182"/>
            <a:ext cx="6506938" cy="5611091"/>
          </a:xfrm>
          <a:prstGeom prst="rect">
            <a:avLst/>
          </a:prstGeom>
          <a:noFill/>
          <a:ln w="19050">
            <a:solidFill>
              <a:srgbClr val="00D6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AutoShape 2" descr="data:image/jpg;base64,%20/9j/4AAQSkZJRgABAQEAYABgAAD/2wBDAAUDBAQEAwUEBAQFBQUGBwwIBwcHBw8LCwkMEQ8SEhEPERETFhwXExQaFRERGCEYGh0dHx8fExciJCIeJBweHx7/2wBDAQUFBQcGBw4ICA4eFBEUHh4eHh4eHh4eHh4eHh4eHh4eHh4eHh4eHh4eHh4eHh4eHh4eHh4eHh4eHh4eHh4eHh7/wAARCAF0Am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4Pwv8S9P134i6p4Ri0+4gS1aZLW/d18q9eAos6oOuUZwD64NdpqV9ZaZYy32o3cFpawrukmmcIiD1JPAoAsUVhL4p0m4/s2bTdQ028tL6aSITpeoBlFZm2j+MjacgcgZPalh8X+FZrW6uofEWlSW9oFNxKt0hWLd93cc8Z7UAblFcnd+PNJXxD4X0vT2TUofEL3KQ3dtMrRxmGPec4656cVr6Z4k8P6nqM2nadrWn3d5BnzYIbhXdMHByAcjnigDVorlPF3jrSvC/ifRdG1Zkt4tUjuH+2SyqkUPlBThs+u7ArVm8TeHodFj1uXW9PTTJSBHdtcKImJ4wGzg9DQBrUVjy+KfDcWjR61Jr2mppsrbI7o3K+UzZxgNnBOQa0NNvrLU7GK+067gu7WZd0c0Lh0ceoI4NAFiiuO8RfETw9pWrabpNveW2o315qsWmyW9vcIZLdnJG51znAI5HvWhF4v0SHQoNW1jVNL0+CaV4kdr5HjZlJGA4OCeDkdqAOhorGvfFfhmytILu78QaZBb3ERlgkkuUCyICAWU55GWAyPUUWfirwzeX8Gn2mv6ZPd3EYlhhjuUZ5EIyGUA8jFAGzRWSnibw6+sy6Mmuac2pQgmS1FwvmpgAnK5yMAg1i+EPiP4X8R+GrzxBFqdpa2FneTWssk06gKUkZAxOcANjI9iKAOworHbxT4aXSYtWbXtNXT5mKRXJuU8t2GcgNnBPB49qtS6xpcWhNrr39v/AGYsBuDdBwY/KxneCOoxQBeorzzQvi1oOq+C/EXixbS+t9P0W9ksyJY9ss7KFxtQ8jcXAAPNa3hbxfdah4hk8O65ocuiaobQX0ETzrKs0GQrEMvRlYgEdsj1oA62isvXPEWg6G8KazrFhp7T58oXM6xl8YzjJ56iob7xb4XsL37De+IdLtrresflS3SK25gCBgnqQR+dAG1RWbpGv6JrFxcW+latY301s22dIJ1doznHzAHjpWlQAUUUUAFFFFABRRRQAUUUUAFFFFABRRRQAUUUUAFFFFABRRRQAUUUUAFFFFABRRRQAUUUUAFFFFABRRRQAUUUUAFFFFABRRRQAUUUUAFFFFABRRRQAUUUUAFFFFABRRRQAUUUUAFc/wDEbWb3w/4H1bVtNsp76/ht2+yW8MZdpJm+VBgdtxGfbNdBRQB8+ap4A8W+B/BnhbxBBrCavP4TuReSWdvppWe4SYkXQMgclyd7N93kgV3/AMZIJrqz8K6uLOe80nTtahvdTt0iLsYPLkAYx9W2uyMRj+HpxXolFAHg2vQ2uteONB1fw34W1C1sTrl2894YXRLp/wCzpEMwjPKDdhMkDcRnnrVbwzoNxpPwt+Et/e6JP/Z+kXQn1m1W2JkTMMyxyumNzbJXVjwSOvavoKigD598T2M2veMdEvvBXh2+0pJrjWNl7JG0cc0z2ARZ9p5jUvheQuSpNVfhppOpS3nw90/feR3egkm7totB+ymzxEySrNO0hEisxz8oJY4avoyigDzfx7pL6h8afAF1JpzXVraRag7yGLckLmNApJ6AnJA/GvNriz1XTb/y/sD6TYjxVrTx6o2mPdfYQ6qI2jhBA+fLYcggY6c19I0UAfMnhHSWh07UL7ULzxPo9xa+Mry70zULjSROGilt4stNCqgbZPnwQBgnqDmvXPhPNrmofDq7F1YWmmXTXF0lnLbWhtUnQs3l3HlHmMtncQee9d/RQB856XDCvh/4aeGW8L3yeItG162bUWFi2LcqzCWZpcYZXJznJzuyazPCttq2mWXhi3v7W70G3FlqQOqDSnup0ka9z5CIcrEzJhg7K2enQGvp+igD5u+CHh+/bxP4Pk1fRNQWKxj17ab+2w0Je5j8vdwFDMhbGAB1xVvQ/Dd3Z/D7wmtrok1teR+PJJ5NluVdIjNcDeeMhdpXnpgivoaigD5h8HaDr66V4c8LahPdDXdP15bm7hg0LbIrrMXlna7aTa0bq3J6kNtxxUv9k6zDomiNHbzWcGh+LNTn1RX0trgRCWWU283lZXzFG4HKk7cg19M0UAfNtt4f1C+8Q6Rqn2a91DTb3xvBdMzaX9lgbZbOkk6w7mKqWVQWbG4rnvX0eIoxEIRGgjA2hAoxj0xT6KAPBLvw1rWo/D/4n2tvp9ybp/Fst/awlCpuUjeGT5M9dwQgetddoN0fF3xgsfFGm2l5Fpel6HNaSy3Nu8Ja4nkifywGAJ2rHyemSBXptFAHkXiFrLQvib4p1HxZpF1qOnatpcEOnNHZtcBlRWEtuNoO0lmzg4zu68Vx8/heWTwN8XSPCdzZz3Vhbx2VrKhmlCrZptjVud5VuMgnkV9G0UAeX6NpElh8ZdDktNNe2sU8JeRI8cW2MOsq7UJHGQM4Br1CiigAooooAKKKKACiiigAooooAKKKKACiiigAooooAKKKKACiiigAooooAKKKKACiiigAooooAKKKKACiiigAooooAKKKKACiiigAooooAKKKKACiiigAooooAKKKKACiiigAooooAKKKxPHviK28J+DdW8R3Q3R2Fs8oT/no+MIg92YgfjQBU0Xx14c1jxrqvhCxupJNV0tc3CmJgh4XcEc8MV3qGx0Jwa6ViFGWIA9TXzcujeNPAWh+EfHGs2WlINJvpLnXbm3u5JLi4ivn/fs6GMKNrsjfeOAgxXp/xttBqnh/SEg13S7AnUY5Y4NSkZLTUAFb9zIyHIHO4HnlRwaAPQty7d24bfXPFAZT/EPzr5z0rUrHU9U8P6HqWn/2T4Vtdf1Gz1KNNReexnuViR7cLMcHyiWfCnADriszw/dWdlqi3Gm6xPJodl8UVi897lmjjhazdQu4n/VhyqjPGSKAPp8sBnkcdfagMpXcGBHrmvm7XPEVteeIvFdvDdG+s7zxlZWi7r9oLM4sgxSaQBiIiwHCj5mwM9a51JLpzrPht9VtprJfGehRvHpUkqWyCYYnjiLMWKHGCc4PPAoA+st6cfMvPTnrVDxPrVh4b8PX+vapI8djYQNPOyIWIRRkkAcmvAfFNkIPH/i3Sr630e103S9Og/sdNQ1ae1FvAUZnmgCI25/Mzk5zlQMV2fjaXUpv2TtSm1e4N1qDeGCbicxshlfyuXKsAwJ64IHWgD1azuYby1iuIG3Ryorr64IyKlVlbO1gcdcGvnzxLFa+ArvS7jQxqdvHceDL+a8W0nJmnkiSEo4LZAkBYndjuawdMkOn+PtAsoNf0jRbPV9B1D7Q2kXMty0Ea26Mk08rkB5A+5gAq4weTQB9QqytnawOOuDQzKuNzAZ6ZNeJ/B2aPRvHVloM1jpFze3mjNI2qaJqUs1vMsbrzPE/+rdtwIbJzlhnim/Gi0iXxVqmrTX2haxb22kAz6NqGoyWc9vt3Mr2zrkbn+bOQOVXmgD2aK8WS/uLTyLhDAqsZXiIjfdnhW6EjHPpVO08QaZdeJb3w7DK7X9lbxXE67DtCSE7SG6H7pr548Qa1dX3irVbovqlnoV6nhz+1kklYPb2MqyeZvOcqCSiuw7E1B44ay0jXvHcfgO4xZm30aLUGt7l/Lt7dp2E5WRdxQbPvFc7QScUAfUSsrDKsCPY1lab4i0vUPEOraDbSub7SRC12rIQqiVSyYPQ8A9OleZ/CVJ7X4majZ2E2jwaYdKikmsdLvZ7uFJS52yb3jVVYrkFQcnGa4z4n3Oq2/jvxwmn/JaT6nocWpSNM0KC2MUm4O6gsiE7QSB0NAH0oGUjcGBHrmgMrDKsCPUGvlvxWt5BZ65ptjfWNrpT6jooe10a/nnit5XudrlZmRQpePG5FJ6AnrW38QoZfDHiTxZovh9rqy0WSz0e4vooJWxFFJcyx3EiknK5jUAkdhmgD3nxDrem6Dol1rWp3Kw2VpH5k0nXaM46Cq2m+KNH1DxFf6BbTub6wtre5nVkIURz7vLIY8HOxuB0r5x+Jum+EzrPjzTfDcoutOj8HW9w9vFctLBFN9qOGXkgHbtJx+NdNYeGPDusfEfxrvtlmtLLwnphshFMwRMpcEMpU8kbRg54yfWgD3y/u7awsZ769nS3treNpJpXOFRFGSSfQCub8NePdC17V49Ktk1C2uZrc3VqLyzeEXMIIBeMsPmHI6dmB71wOunW/EP7IXmxSS3eqXPh6KR2I3PLgKz8dyVB471L4Uu4ofiV4Wh8O+IrnX7TUNJuJ9TWebzhb42eXKv/ADxLMWXYMDA6cUAexMyqMswA9zQXVfvMB9TXlXjWPS9Q+MUemeMpxHoK6EZrCOacxQSXHmkSsSCAXVNmMngE4rzy30vRddl8dXiX+r6tZad4Rik0ua+lkSRWCXBWUD5fm+VcNjkAHnNAH0wGUkgMCR1GaWvEPA1mmleN/hxcWktz52s+HriTU5JJmc3biOJw75PLbiTn3r2+gAooooAKKKKACiiigAooooAKKKKACiiigAooooAKKKKACiiigAooooAKKKKACiiigAooooAKKKKACiiigAooooAKKKKACiiigAooooAKKKKACiiigAooooAKKKKACiiigAqO5t7e6hMNzBFPGSCUkQMpIORwfepKKAI7m3t7q3e2uYIp4JF2vHIgZWHoQeCKjvbCxvrM2d7ZW1zbHGYZoldOOnykY4qxRQBSOj6SdL/ss6XYmw/59Tbr5XXP3MY689KxfDfgfQ9DXXYooEubbWr83s9tPGjRIxVV2quMbRsBxXT0UAUDomjfYnsf7IsPssmN8H2ZPLbHTK4wcY4pYdH0mFESHS7GNUKFVS3UBSpyuMDjGTj0q9RQBT1DStL1CSKTUNNs7t4TmJp4FcofVSRx+FWbiGG4geC4ijlicbXR1DKw9CD1p9FAEL2lq7o72sLMiGNCYwSqnqo9AcDiqtloei2RBs9H0+2IYsPKtkTBIwTwOpHH0rQooApaZpGk6Y0jabpdlZNLjzDbwLGXx0ztAz1NJqOj6RqUsc2o6VY3kkf+ree3SQp34JHFXqKAIHsrORp2ktIGNwnlzExgmRcY2t6jk8GobLSdKsYXhstMsraJ12skMCorL6EAcjk1dooAq6bpunaZC0Om2FrZRM25kt4VjUn1IUDmnvZWchn32lu32hQs+YwfNAGMN/eGPWp6KAKVto+k21mLO30uxhthIJBDHbqqbx/FtAxngc+1VvEmhw6xp1zbx3Eun3E6Khu7YKJQFOQpyCGXr8pyDk1rUUAch4P8A6XoF7fX8rrqF5eQLaySPbRRIsClmEYjjUIAWdieMknnpXS2mm6faIUtLC1t1MaxERQqoKDOF4HQZOB71aooAZBDFBCkMESRRINqIigKo9AB0qvp+mabp7zPYafaWjTNulMEKoZD6tgcn61booAq6lpunanCsOpWFrexqdypcQrIoPqAwNPFlZjzMWkH72MRyfux86AYCn1GCeKnooAhW0tVeF1toQ0KlIiIxmNT2X0HHapqKKACiiigAooooAKKKKACiiigAooooAKKKKACiiigAooooAKKKKACiiigAooooAKKKKACiiigAooooAKKKKACiiigAooryL4/614z0rxH4Mj8GXRFxJc3M1xZHG29jii3mI+5AOPfFAHrtFeL33xUtP8AhLtI8Rw6hc/8I2/hW61CezUDcZkmjUKV6+YCSuK0/EPxF8Q2OmT2eoeHotK1LUdIuL3R3F55iO0SbmRztGx1VlbGCDzzQB6rRXHfD/Xrz/hUmmeI/FDJHKmlrdXUiSeZuUJuL5wOSOcYri9T8deLbrxF4EvX0aTSdH1W4nmAS7WRp4hbO6JMu35CcBsAn68UAey0V5foXxN1zVPBWneJl8IpBFqzKLJXvwFQclnnfbiNQFOD82cjiofC3xls9Z1a109rC2IfVDptxdWt6JrdJDF5kZVsDcGAI6DBFAHq1FeSaX8a7XUvD82oWmhTG5Grtp8Fq0wBljEZlE+ccKY/m/Gr3hP4oahqw8K3mo+Gf7O0zxONthMLwSSLJsLgOm0YBCnBBPbIFAHptFFFABRRRQAUUUUAFFFFABRRRQAUUUUAFFFFABRRRQAUUUUAFFFFABRRRQAUUUUAFFFFABRRRQAUUUUAFFFFABRRRQAUUUUAFFFFABRRRQAUUUUAFFFFABRRRQAUUUUAFFFFABRRRQAUUUUAFFFFABRRRQAUUUUAFFFFABRRRQAUUUUAFcx4n8LSax4z8Ma+t4sS6JLO7RFMmXzI9mAe2OtdPWD4r8UWnh+eytGs72/vr0v9ntbSMM7hBlm5IUAAjkkdaAPPNW+Bmm3vj/Xdci1SS20nWdLmtpdPRf8AU3MjqzTxnoMlFJHrk1rn4e63rN1bz+LNctLk6fplxYWAs7cpzMgR5pNxOW2qowOOtaMHxQ8P3Oj2t5Z2+oXN5dXkljFpscINyZ4/9YhXOBtwSTnGO9C/E7RZYLSOz0/VrrVbmSaL+yo7cfaomh/1u9SQFCkgZzg5GM0AaPhvwxNB8OIfCGvTwXSrYmxkktlZA8W3YDySQcfrXJ23w58Uvc+GbfUfE1lNpnhzzFtlS1YTXCtC8SmQ5wCoYdOuDXTeHPiFoGva3baPYi7F3PYPfbZYdvlqshiZGz0cMCMVmw/FjQbu40q103TdYv7rVIppreCC3BbZDIY5GOWAADD17igDJuvhRdHwH4P0GPUbC6n8NS+YY722Mlpd/IykPHntuyPQ1SvPg/q97oXi2C48RWkWpa5c215Zz29psj0+WFAgCrnlQvA6HBrqG+KOhJewLJY6omn3F+NOi1JoALd5yxUKOd2NwK7tuM96x/C/xWaTTdbvPEGk39u0GvyaVp1vFCGlumzhY1AY5cYJJOAB3oASz+EEFn4yi1q31MLZw6GNOjs/L+UTiMxef9dhxj2rR0v4dT2egfD/AEw6pG58JyI0j+UR9o2wtHwM/L97NUfF3xMlj0u1bRreay1OPXbTT7+yvoAJY45SewOPmAyGBIrorH4iaDe6JpOqQLdkarfnT4IDFiUTKzK6sueNpRs+mKAOvooooAKKKKACiiigAooooAKKKKACiiigAooooAKKKKACiiigAooooAKKKKACiiuc8TeMtJ0O6TT/AN/qGqyjMWn2SebO3uQPuj3OBQB0dZeveItC0GISaxq1nYqfuiaUKW+g6muZ/s7x14mO7VNRHhXTm6Wlgyy3jj/blIKp9FB+orW0DwN4X0WY3NrpaT3rffvLtjcTv9Xck/lxQBnj4hWl4SPD+g65rX/TSG0McX/fcmB+VIda+IV0f9D8G2VkvZr3UlP6ICRXagADAGBRQBxRb4qSDiHwhbj3muHP/oAoDfFSMfNb+EJx7T3CH/0Cu1ooA4oa58QLQ/6b4LtbxO72OpL/AOguATR/wsWwsyF8QaLreiH+/cWbPF/32mR+eK7WkYBgVYAg9QaAM7Qtf0TXYPO0fVbO/TuYJQ2PqB0rSrmNd8BeF9XuPtkmmizvx929sXNvOp/30wT9DkVmfZPHnhht1jeL4t0wdYLsrDeoP9mQAJJ+IU/WgDuqK5/wv4v0fX5ZLSFpbTUYf9fYXaGKeP6qeo9xkV0FABRRRQAUUUUAFFFFABRRRQAUUUUAFFFFABRRRQAUUUUAFFFFABRRRQAUUUUAFFFFABRRRQAUUUUAFFFFABXnXxb8M65rutaHc2lmdX0a2WdL/Sl1BrQzs4XY5YEbgMEFScHd0Nei0UAeFeDPht4t8LzW2uW+maUb2x1q+uY9MtpxHC9rdBQVRiMKy7RwRg4PrXRnRfHyeKtP8dzafpt1fpBc2cukxTiPyreR1ePEp+VnUp8xwAc8dK9SooA8qbQfH1v4v07xnLp+l6lqD6ZNp9zaQz+StuGl8yMhmyHxkhjxnqKpfDD4e+J9B1/wxqGrfYh/Z2k39tdGGXcBLNc+Yu3I5GK9iooA+edS+Ffi++WyW70exvdXtNdhvpNbu9RaUy26XXm+XDG2RCdvGAAOK1ta+GXiK8W6/wBFilNl4nm1qzRb9oBeRTLteMuhDxsoPBzgkehr3CigDxCT4Y63cqdQh0u002eXW7C6NvJqEt1MsFuWyXmkdgx+Y4UYxVjwLoaX3x117ULC6iu/Demu13bCP5kj1C4VRMoPQkBS3HQyGvZ6ZFFHEpWKNIwTkhVAyfWgB9FFFABRRRQAUUUUAFFFFABRRRQAUUUUAFFFFABRRRQAUUUUAFFFFABUdzPDbW8lxcSpDDGpZ5HbCqB1JJ6Cm393bWFlNe3k8cFtAhklkc4VFAySTXBW1le/EaePUNXiktPCSMHs9PbKvqGOks47R91j79T6UAPOs6546ma38LTS6T4fB2za0yfvbn1W2Vh0/wCmhGPQGun8L+GdG8N2zxaXa7ZJTunuJGLzTt/edzyx+ta8aJHGscaqiKAqqowAB2Ap1ABRRRQAUUUUAFFFFABRRRQAUUUUAYninwro/iSKP+0IGS5h5t7yBzHcQN6o45H06eorm4vEGteC7hLHxnIb7SHYLba7HHjZnotyo+4f9sfKfbpXf0y4hhuIJILiJJYpFKujrlWB6gg9RQAsUkc0SyxOskbgMrKcgg9CDTq87khvPhrK1xaCW88Gs2ZrflpdKyeXTu0PqvVeo46egWs8N1bR3FvKksMqh43Q5VlPQg0ASUUUUAFFFFABRRRQAUUUUAFFFFABRVTU9T03TI0k1LULWyRztVp5ljDH0BJqj/wlnhb/AKGTR/8AwNj/AMaANmisb/hLPC3/AEMmj/8AgbH/AI0f8JZ4W/6GTR//AANj/wAaANmisb/hLPC3/QyaP/4Gx/40f8JZ4W/6GTR//A2P/GgDZorG/wCEs8Lf9DJo/wD4Gx/40f8ACWeFv+hk0f8A8DY/8aANmisb/hLPC3/QyaP/AOBsf+NH/CWeFv8AoZNH/wDA2P8AxoA2aKxv+Es8Lf8AQyaP/wCBsf8AjR/wlnhb/oZNH/8AA2P/ABoA2aKxv+Es8Lf9DJo//gbH/jR/wlnhb/oZNH/8DY/8aANmisb/AISzwt/0Mmj/APgbH/jR/wAJZ4W/6GTR/wDwNj/xoA2aKZBLFPCk0MiSxOoZHQ5VgehBHUU+gAooooAKKKKACiiigAooooAKKKKACiiigAooooAKKKKACiiigAooooAKKKKACiiigAooooAKKKKACg8DJ6UVxPxDu7rVtRs/AukXDwXGoIZtSuIzhrWyBwxB7PIfkX/gR/hoAoojfEjXnklJPg7TJ9scfbVLlDyzesKEYA6MwJ6CvRAAAABgDoKr6ZY2mmadb6fYW6W9rbxiOKJBgIoGABVigAooooAKKKKACiiigAooooAKKKKACiiigAooooAR1WRGR1DKwIZSMgj0rz213/DrxDBYM5PhHVJtlqWPGmXLHiIntE5+7/dbjuK9DqnremWOtaTdaVqUCz2l1GY5Y27g/wAj3B7GgC5RXG/DjUr23lvfB2tztNqekY8qd/vXdq3+ql9zgbW91967KgAooooAKKKKACiiigAooooA85+KvhvQfFXjXwZpHiTSbTVbBmvZDb3Kb03LEuDj1GTTv+FG/CD/AKJ34e/8BBWn4q/5KZ4L+l//AOiVrsaAPO/+FG/CD/onfh7/AMBBR/wo34Qf9E78Pf8AgIK9EooA87/4Ub8IP+id+Hv/AAEFH/CjfhB/0Tvw9/4CCvRKKAPO/wDhRvwg/wCid+Hv/AQUf8KN+EH/AETvw9/4CCvRKKAPO/8AhRvwg/6J34e/8BBR/wAKN+EH/RO/D3/gIK9EooA87/4Ub8IP+id+Hv8AwEFH/CjfhB/0Tvw9/wCAgr0SigDzv/hRvwg/6J34e/8AAQUf8KN+EH/RO/D3/gIK9EooA87/AOFG/CD/AKJ34e/8BBXNfFX4M/CrTvhh4q1Cx8BaFb3dto13NBLHagNG6wuVYHsQQDXtNcn8Z/8Akj/jP/sA33/oh6AI/gj/AMkc8G/9gOz/APRK12Fcf8Ef+SOeDf8AsB2f/ola7CgAooooAKKKKACiiigAooooAKKKKACiiigAooooAKKKKACiiigAooooAKKKKACiiigAooooAKKKKAK2q39rpemXWpXsgitrWJppXPZVGTXMfC6xuG0y58T6pEU1TXpBdyq3WGHGIYvoqY/Emq/xP/4nF/oHgtOV1W7+0Xyj/nzt8PID7MxiT/gddwAAAAMAdBQAUUUUAFFFFABRRRQAUUUUAFFFFABRRRQAUUUUAFFFFABRRRQBxXxQtZtPjsvG2nxs15oTl7lUHM9k3+vT3wPnHumO9dhaXEN3axXVvIskMyCSN1OQykZBH4VJIqyI0bqGVgQwI4Iri/hUzafb6r4QmY79CvGit93U2knzwfgFJT/gFAHa0UUUAFFFFABRRRQAUUUUAcd4q/5KZ4L+l/8A+iVrsa47xV/yUzwX9L//ANErXY0AFFFFABRRRQAUUUUAFFFFABRRRQAUUUUAFcn8Z/8Akj/jP/sA33/oh66yuT+M/wDyR/xn/wBgG+/9EPQBH8Ef+SOeDf8AsB2f/ola7CuP+CP/ACRzwb/2A7P/ANErXYUAFFFFABRRRQAUUUUAFFFFABRRRQAUUUUAFFFFABRRRQAUUUUAFFFFABRRRQAUUUUAFFFFABRRQSACSQAOpNAHFeF/+Jr8TvFGtN80WnxwaPbHsCq+dMR9WlVT/wBch6V2tcX8FgZvAcOqOP3mq3VxqDk9SZZmYfoRXaUAFFFFABRRRQAUUUUAFFFFABRRRQAUUUUAFFFFABRRRQAUUUUAFcRq/wDxKfi/o98Plh1qwlsZfQyRESRk++C4H0rt64n4wj7Pomk6yvDaXrVnPu7hXkELfhiU5oA7aigdKKACiiigAooooAKKKKAOO8Vf8lM8F/S//wDRK12Ncd4q/wCSmeC/pf8A/ola7GgAooooAKKKKACiiigAooooAKKKKACiiigArk/jP/yR/wAZ/wDYBvv/AEQ9dZXJ/Gf/AJI/4z/7AN9/6IegCP4I/wDJHPBv/YDs/wD0StdhXH/BH/kjng3/ALAdn/6JWuwoAKKKKACiiigAooooAKKKKACiiigAooooAKKKKACiiigAooooAKKKKACiiigAooooAKKKKACsnxncNa+D9aukba0OnzyA+hEbGtauf+Jef+FdeJMf9Aq5z9PKbNAEfw+EGm/DfQvOdIIYtMhZ2dtqqPLBJJPSt+zube8tY7q0mjnglUNHIjZVh6g96+ZrO48f3WoadaeP7bQItIMEA0eC5vJ4tOnXYu0uyRsGk/2XIHotezWrfE6O2jjtdL8EJAqgRrHf3AUL2xiHGKAO4ori/O+Kv/QN8Gf+DC5/+M0ed8Vf+gb4M/8ABhc//GaAO0ori/O+Kv8A0DfBn/gwuf8A4zR53xV/6Bvgz/wYXP8A8ZoA7SiuL874q/8AQN8Gf+DC5/8AjNWdLl+Ix1GAapYeFUst489re+naUL/shogCfqRQBs+Jtc0vw3os+saxdLbWcAyzkEknsoA5JJ4AHWuVsvidpd78ONI8ZW2m3z/2zKkGn2B2ieaZ2IVOuAeCSScAA56V2moQxzWciyRJJhSyhlzggcH614NoWn39l8GPhvrM9ld+X4f1pb6/hWImRID58bPs6nb5gb6A0Aev+DvFKa/calp9xp1xpeq6ZKsd3ZTsrMgZdyOGUkMrA8Ee4rUutZ0i01CLTrrVLOC8mx5UEk6rI+emFJya4f4bk6x8RvF/i6zjk/si8S0tLOd0KfaDCjb3UHnblsA98GuTuV0LT9U8bad4y0G71TVdS1YTadFFCxmu4DsEKwSD7u1h/eG0gk0AevN4k8PreiybXNNFyWZRCblN+VzkYznIwfyqxpWqabq0DT6XqFrexK21nglVwG9CR3r55n8KQTfD29abQGa7n+IsckheAmUxG9QMd3XbsLAkcYJr07wNp/8AZ3xh8bpa2X2SxlttPdBHFsiZ9jhiMcZ6Z/CgD0SiuY1uT4gLqcw0Wx8MyWHHlNd3k6SngZ3BYmA5z0J4xVLzvir/ANA3wZ/4MLn/AOM0AdpRXF+d8Vf+gb4M/wDBhc//ABmjzvir/wBA3wZ/4MLn/wCM0AdpRXF+d8Vf+gb4M/8ABhc//GaPO+Kv/QN8Gf8Agwuf/jNAHW395a2FpJd3txFb28YBeWRgqrzjknpya5X4x+XcfCPxNcRMsixaZLcxspyMxr5ikfioNVdQPxKmspor/SfA0lqyESrNf3BQr3zmHGK8R1y58fQ6Z4ktPB1vok3hUaVejVkivJ5bGBfJfd5DSRqQ/X5UJX2HWgD6jsG8yxgfOd0SnP4VNWf4b3f8I9p2/wC99ljz9dorQoAKKKKACiiigAooooA47xV/yUzwX9L/AP8ARK12Ncd4q/5KZ4L+l/8A+iVrsaACiiigAooooAKKKKACiiigAooooAKKKKACuT+M/wDyR/xn/wBgG+/9EPXWVyfxn/5I/wCM/wDsA33/AKIegCP4I/8AJHPBv/YDs/8A0StdhXH/AAR/5I54N/7Adn/6JWuwoAKKKKACiiigAooooAKKKKACiiigAooooAKKKKACiiigAooooAKKKKACiiigAooooAKKKKACsrxjbtd+EdZtEXc01hPGB6lo2H9a1aDyMHkUAct4Djstb+GGhw3lvDd2s+mQpJHKgZXAQDBB+ldFp1na6dYw2NlCsNtAgSKNeiqOgFcl8F/3HgdNJY/vNJvLnT2HceVKyj9MH6Gu0oAKKKKACiiigAooooAKKKKACiiigAooooAKKKKACiiigAooooAq6rp9lqunzafqNulzazDbJE/3WGc4P5Vyvxeht7H4PeIrG0hjt4X02S0hijUKqmQeWoAHTlhXaVxPxf8A9J0nRtFXltT1uziK+qxyee34Yi/WgDsLFfLsoExjbGox+FTUUUAFFFFABRRRQAUUUUAcd4q/5KZ4L+l//wCiVrsa47xV/wAlM8F/S/8A/RK12NABRRRQAUUUUAFFFFABRRRQAUUUUAFFFFABXJ/Gf/kj/jP/ALAN9/6Ieusrk/jP/wAkf8Z/9gG+/wDRD0AR/BH/AJI54N/7Adn/AOiVrsK4/wCCP/JHPBv/AGA7P/0StdhQAUUUUAFFFFABRRRQAUUUUAFFFFABRRRQAUUUUAFFFFABRRRQAUUUUAFFFFABRRRQAUUUUAFFFFAHFeG/+JT8U/Eujt8sWqQwavbDsWx5EwH0McbH/rpXa1w/xTJ0ifQvGiAgaNebLwgf8uc+I5c+yny5P+2ddurBlDKQQRkEdCKAFooooAKKKKACiiigAooooAKKKKACiiigAooooAKKKKACiiigAriNT/4m3xh0u0HzQ6Hp8t3L6CWYhEB99qsR9a7WaSOGF5pXCRopZmJwAB1JrjPhPG99Y6l4unUiXX7triHcORar8kA/FBu/4HQB2tFFFABRRRQAUUUUAFFFFAHHeKv+SmeC/pf/APola7GuO8Vf8lM8F/S//wDRK12NABRRRQAUUUUAFFFFABRRRQAUUUUAFFFFABXJ/Gf/AJI/4z/7AN9/6Ieusrk/jP8A8kf8Z/8AYBvv/RD0AR/BH/kjng3/ALAdn/6JWuwrj/gj/wAkc8G/9gOz/wDRK12FABRRRQAUUUUAFFFFABRRRQAUUUUAFFFFABRRRQAUUUUAFFFFABRRRQAUUUUAFFFFABRRRQAUUUUAQalZ2+oafcWF5EJbe4iaKVD0ZWGCPyrlPhdeXEFjdeEtTlL6loMgtyzdZrY8wS++U4PupFdlXGfESxvNPu7Lxvo1u899pamO8t4x813ZMcyIB3ZT86+4I/iNAHZ0VU0fUrLV9LttT064S4tLmMSRSKeGU1boAKKKKACiiigAooooAKKKKACiiigAooooAKKKKACiiqHiDV7DQdGutX1OYQ2tsheRu/sAO5JwAO5NAHL/ABPuJNUex8C2MjLca0xN6yHmGxU/vWz238Rj/eJ7V2lvDHbwRwQoscUahEVRgKAMACuS+HGlXxN74r1yAxaxrLBjC3W1t1/1UP1A5b/aJrsKACiiigAooooAKKKKACiiigDjvFX/ACUzwX9L/wD9ErXY1x3ir/kpngv6X/8A6JWuxoAKKKKACiiigAooooAKKKKACiiigAooooAK5P4z/wDJH/Gf/YBvv/RD11lcn8Z/+SP+M/8AsA33/oh6AI/gj/yRzwb/ANgOz/8ARK12Fcf8Ef8Akjng3/sB2f8A6JWuwoAKKKKACiiigAooooAKKKKACiiigAooooAKKKKACiiigAooooAKKKKACiiigAooooAKKKKACiiigAooooA87l3fDfXZbnaT4P1OffLt6aXcueWx2hc9f7rH0NehqysoZWDKRkEHIIqO7t4Lu1ltbqFJoJUKSRuuVZSMEEdxXn8U978NJVtr1pr3wazbYLo5aTSsnhJO7Q9g38PQ8c0Aei0UyCaK4hSaCRJYnUMjochgehBp9ABRRRQAUUUUAFFFFABRRRQAUUUUAFFFRXlzb2drLdXc0cEESlpJJGCqoHUkmgB80kcMTyyuscaKWZmOAoHUk15/piyfELxBb63cRsvhXTJd+mxOMf2hcDj7Qw/55r/AD1PzelMH274mSj5ZrHwWrZ5BSXVsH81g/V/YdfQoYo4YUhhjWONFCoijAUDoAKAH0UUUAFFFFABRRRQAUUUUAFFFFAHHeKv+SmeC/pf/APola7Gua8Y+HdS1bVNI1XR9Yg0y90xptrTWf2hHWRApBXemOnXNVf7J+IX/AEOmi/8Aggb/AOSKAOvorkP7J+IX/Q6aL/4IG/8Akij+yfiF/wBDpov/AIIG/wDkigDr6K5D+yfiF/0Omi/+CBv/AJIo/sn4hf8AQ6aL/wCCBv8A5IoA6+iuQ/sn4hf9Dpov/ggb/wCSKP7J+IX/AEOmi/8Aggb/AOSKAOvorkP7J+IX/Q6aL/4IG/8Akij+yfiF/wBDpov/AIIG/wDkigDr6K5D+yfiF/0Omi/+CBv/AJIo/sn4hf8AQ6aL/wCCBv8A5IoA6+iuQ/sn4hf9Dpov/ggb/wCSKP7J+IX/AEOmi/8Aggb/AOSKAOvrk/jP/wAkf8Z/9gG+/wDRD0z+yfiF/wBDpov/AIIG/wDkiqHiXwn451/w7qWhXvjbSVtdRtJbSYx6CwYJIhViCbjrgmgC98Ef+SOeDf8AsB2f/ola7CsnwXoi+G/CGj+HkuGuV0yyhtBMV2mQRoF3Y5xnHStagAooooAKKKKACiiigAooooAKKKKACiiigAooooAKKKKACiiigAooooAKKKKACiiigAooooAKKKKACiiigApssccsTxSoskbqVZWGQwPUEdxTqKAOBl8P614LuHvfBkZv9HZi1xoUkmNnq1sx4U/9Mz8p7YrovCvirR/Ecci2Mzx3UJ23FncIY54G9HQ8itysDxR4R0fxBLHdXEcttqEI/c31pIYp4/YMOo9jkUAb9FcN53j7wyds9uni/TV6SQbYL5B/tISEk/Ag+1X9E+IHhjU7k2TXzadqC/fstQjNtMv/AAF8Z/CgDqqKRHV1DIysp6EHINLQAUUUUAFFFNkkjjQvI6oo6sxwBQA6iuT1n4h+GbC7+wW91Jq2o/w2WmxG5lP1CZx9TgVSz4+8THGxPB+mt1yVnvpB+GUj/Nj9KANrxV4t0jw8Y4Lh5brUJ+LewtU8y4mPoqDt7nArBtfDOr+LbuPU/HSrDYowe10GKTdEmOjXDDiR/wDZ+6PfrXQeF/CmjeHfMlsYHkvJv9fe3DmW4m/3nPOPYYHtW7QAiKqIERQqqMAAYAFLRRQAUUUUAFFFFABRRRQAUUUUAFFFFABRXLfEvx54f+H3h/8AtnxBNKkLuIokijLNI56KOw+pwBXEeG/ihZ6jqUesa74ktdLswp8nSbaJpSc9Gllxgn2XgepoA9goriv+Fq+BP+g4n/fl/wDCj/havgT/AKDif9+X/wAKAO1oriv+Fq+BP+g4n/fl/wDCur0jULPVtNg1KwmE1rcJvicAjcPXmgC0SAMk4FAORkc15J8XLzU9T+J/hrwZa2Jv7W4sLm+ltXuWt4ZWRkVTM6gtsXJ4AOWZewrc+CNxCPD+qaYsd7bz6bqk9vcWlzceeLVshtkT4y0WCCuecHFAHf0V5p4a8VeN/EFlF4o02x0uXQZr2WBbI5W5WBHZPPMhbaTlSdm3oeua5rw/8Q/iNqWk+DNSkh8OoviuV4I4hFJm0IQsJC275wQp+TA6jnigD3CiuR+GXiLU9ettatdYS1+3aPq02nSy2ylY5gm1lcKSSuVYZGTyDzW14l8QaX4ds47zVp2hhkk8tSsbPlsE9AD6GgDUoriv+FpeCv8AoJy/+Asn/wATR/wtLwV/0E5f/AWT/wCJoA7WiuB1T4keDr3Tp7WLXru0klQqs8NrJvjP94ZXGa5TSfjTY6LrdnoPiS9XU47uQRWmp2ls6OxJwBLCRkH/AGlyvrigD2migHIBHQ0UAFFFFABRRRQAUUUUAFFFFABRRRQAUUUUAFFFFABRRRQAUUUUAFFFFABRRRQAUUUUAFFFFABRRRQAUUUUAFFFFABRRRQAVQ1rRdI1q3Fvq+mWd/EPurcQq+0+oz0P0q/RQBxh+HOkWzF9C1HWNDb+7Z3reX/3w+4U3/hHPHFr/wAeHjz7QvZb/Tkf9UKk12tFAHFfY/ihH93W/C84/wBuwmQ/pIaPsfxQk+9rnheAf7Gnyuf1kFdrRQBxQ8N+Nrv/AJCHjx4B3Sw0+OP9W3GlX4b6JcOJNcvNW11+uL69cpn/AHFwPzzXaUUAUtH0jStGtvs2k6baWEPUpbwrGCfU4HJq7RRQAUUUUAFFFFABRRRQAUUUUAFFFFABRRRQAUUUUAV9SsbLUrKSy1C1huraUYeKVAysPoa57w/4WvPD2rL/AGTrVwdDYNu066zL5R7eU5O5R/snIrqaKACiiigAooooA5vxf4Th16+07VbfULnS9W00v9lvLcKSFcAOjKwIZTgcHuAaseDPDNp4Y06e3gnnu7i7uHury6nIMk8zfeY44HQAAcACtyigDgrf4a21vcC3t9f1SHQ1vWvk0qNlWNZWYsQHA37NxLbM45qxpXw50vTtM8JWEV5dtH4YkMlqzbcykoV+fj0Y9K7WigDE8LeG7Xw/cazNazTStq2ovqEwkx8jsqqQuO3yituiigAooooArarHeTadPFp9xHbXTIRFM8e9Ub1K8ZrC8NeDdP0m8/tW8mn1fWWHz6heHc49kHSNfZQK6aigAooooAKKKKACiiigAooooAKKKKACiiigAooooAKKKKACiiigAooooAKKKKACiiigAooooAKKKKACiiigAooooAKKKKACiiigAooooAKKKKACiiigAooooAKKKKACiiigAooooAKKKKACiiigAooooAKKKKACiiigAooooAKKKKACiiigAooooAKKKKACiiigAooooAKKKKACiiigAooooAKKKKACiiigAooooAKKKKACiiigAooooAKKKKACiisjxtqVxo3gzXNYtAhuLHTri5iDjKl0jZhkemQKANeivN/FPjjWNM/Z8/4Ty3jtDqv9k295teMmLe+zd8uc4+Y961YviJo5v/sIttUuTFcR2l1dW1k8lvBOwU7GcdMblz6ZoA7OiuMvviZ4Zs9Tu7WVr5rayuhZ3moJas1pbzEgbHl6AgsoPoTzSfGrxJqnhT4eXetaK1st8t1ZwRtcRmSNRNcxRMSoIzhXJ6jmgDtKK8s8ReMPEvgjxPoNtrmp2PiGw1X7UssdhpzQ3Fv5MLS71USPvB2lSOOSK1PGvxQ0bRvBUWu6as+pT3+kT6npsMMLOZI44g+5wOVUblyT0yaAO/orx7Rvi3fSeKtNsb7RtQkt7zwzFqn2e1093uRMX2udoPCY5H1Fdg/xH8OyWmkz6aL/AFdtVtjd2sNhatLIYQQC7KPugEgc9+KAOxoriP8AhaHhebTdJvNN/tDVX1WGSe2trG0aWfy4ztkZkHKhW+U5/i4ptl8VPCt/oGmavprX96NUuJ7eytYLRmuJmhdklIj64Uqck0AdzRXCS/FbwqINKMH9pXdzqk1xb29nb2bvcCaDHmxunVWXPIPoafffFHwzZzTefHqa2dvcpaXN/wDY2+zW8zMq7HfoCGYKfQ0AdxRXJD4gaI+uPpkFtqlwkd79glvYbJ3to5+hRpBwCDgHsCa0/DNzrEmnXtxrUOHW7n+zKkOx2gVvkyuT8xA9eeDgZoA2qK8O0/4zatPZeFb+fR54YtU8QXum3EAsnaV44hL5YiGclsooPvurvB8TfDH9jPqBN+sy3/8AZv8AZ5tW+2G5wD5Qi6ltpDfTmgDtaK4z/hZfhkaRJfSNex3Ed6LBtOe2YXn2g8rGIupYr8w9V5qG5+KnhW10lr65OoQyx6hHpstk9owuYriT/Vq0fUbhgg9CCKAO5orh9Q+J/h+xeSOaz1oy21stzfxpYOzWEbDIM4H3DjJx1wM1Bq/xc8I6dealb/8AEyvF0u3hu76e0snliggljEiSsw42lTnPsaAO/orlvDPjzQ9f1z+x7Rb6G5e0F7bG5tmiW6t923zIifvLkr/30PWsu78fPZ/Fq78KXdjNDpdroo1CW+aE+Wh3PuZn6BAq9fXNAHe0VyPhv4h6BruqWunQJqFpLfQtPYNeWrQpexrjLRMfvcEH6EGrXijxlpmganBpclrqN/qE0DXAtbC1aeRYlOC5A6DPH1oA6SivL734ota/EmDSE0++vtKuvDy6nBHaWEkl0XMu07l7KF7EZzW7N8SvDJstJuNPa91Z9WtmurS3sLZppmhXG5yg5UAkDnucUAdnRXHWHxL8I3yXEltfSOkGltqjt5RAMCuyPj1ZWUqV6g49aseHvH3hzXl8PNpdxNN/wkFnJe2I8og+TGF3M/8Ac5dRz3OKAOporyDx98VNX0TVfHlhZaW6jw7osN7bXE1sxiaRt5becj5cAYA64auo0D4l+H76N0v/ALbpc8Omf2k/261aFZLcD5pUz95Qf5j1oA7eivOtV+LGkQaVqMlvpurx6hFpM2pWVvdWTxm8jQcsmeoGVJ7gHNamk+L7m4+EcXjOfTLr7V/ZQvHtfIKsz+XuOF67SeR7c0AdjRXjGhfF7VJ9U8GRXuj3jx654ea/mt7awdrgzgpyi54jwxOT2xzXZr8TfDE2l6RfWDX2oyausjWlpa2rSXBEZxJuj6rsbhs9DxQB2lFZPhvxFpPiDQV1vTbnfZneHLqVaNkJDq6nlWUggg9MViaL8RtA1SRGjh1O3spbeS5h1C4s3jtZY0GWZZDx055xkA0AdjRXBaf8WPC15q2l6b5erW8urpLLpz3Fi8aXUccbSM6MeCu1c/iPWtSy8e+HbvSfDmqQzT/ZvEUvk6ezQkFm2O/zD+H5UbrQB1NFcXZ/Ezw3dajZ2yrqMdvf3DWtlfyWjLa3Moz8qSHgk7Wx64NVbT4s+FbrSpNUij1U2YuPssEpsXxcz7ynlRf33yp4HYZoA76isPwp4p0zxGbyKzW6t7uydUurS7hMU0JYZXcp7Ecg96xtT+KHhLTNKfUr66uIYU1n+xXDQNvW63hcEdQvIO7pgg0AdrRXnfi/4kabYa7eaHp1+RqVnBcloXsmeOWVLUzhfMBAXClSeuc44qp8L/HmteJfEthp2oR2iwz+FrPVnMUZB8+WR1YDJPy4UYH60Aen0V5D4s+JWq2XxF8Q6MrS6Vo+gaOt9c3Umkvc7y3mZbIdcKAoxwdxBHFb/wAPfHd14l8aeItEk066jtdMW3NvctatGsoeJXJJJ4JLZA9KAO/orhNc+JGg+HdX1iHV9RmaOxubS1MMVixaOScfINwJ37j6AY6VKPib4bW2vWuY9StLuznht3sbizZLlpJf9UFjPLbsHH0NAHbUVxF74+05rOym3ahpLy6vDpzw3umv5jO6khdpI2gj+PkDHSsPxn8WbW2jsV8OwXNwJ9bg077bLZubSXc+2QJJwCwwRnpkHrQB6nRXF/8ACzPDP9qvZhr420d6bB9RFq32MXAODH5vTO75fTPFN+K/jK78IJ4f+x6bcXranrEFlJ5UBk2RsfmwB/ER0oA7aivJvD/xegj1TxPb+JLW7jttK16TTlvLaycwQR7lWPzn5AOW5PuK6bWPiV4a0vUry0m+3yw6fIkV/eQWrSW1o7YwJJBwpGRn0zzQB2dFZviDXNL0HQp9a1O6WGxhUM0g5zkgKFA6kkgADqTXI33xM0UrDD51/o95/aFpbPb32mv5rCdiE+TIwrEEb+QMdKAPQKK4S3+K3hWe1v7xF1P7JZXT2bzmycJJcq+wwof4nLdAOtZuv/E5ftOjWujQS291NrkGn6haajatHNFHIjMGCkjGcDB5HWgD02iuLsPiZ4YvdTt7WFr4W11dNaW2oNasLSeYZ+RJehOQQPUit7UvEWmad4g07Q7ySSO61GOV7clD5Z8sAsC3QHBzj2NAGtRXAL8WPCN54Qj8Q2N/cfZrm6nsoW+yMzrNEH3kx8HACE9sj61yWr/GDUoovEQ02zkni07wpHrFrey2LpFLKwkO5hu+VCFGBnqDzQB7ZRXB+FfifoWpW0KakLzS7n+yhqTNe2rQRywqB5kkZb7ygkfgR61Pp/xO8NXRcSLqNlmykvrc3do0X2qBBlniz9/AwcdcEUAdrRXI6h8QdDt9H0bUIVu7g65aSXWmxR27FpVWISYI7HaRwaf8I/FF14x+Huk+Ib2yls7m7gDyRtEUGfVQeq+hoA6uiiigAooooAKKKKACiiigAqh4j02PWvD2paPM5SO/tJbZ2HVQ6FSf1q/WL461tvDfgvWfEC28ly2n2UtysSIWLlEJAwOcZHJ7DJoA80u/DfjjVvhVa/C++8Pw26rBBYXOsi8ja3eGJlzIkYPmbmVBhSowTyeM0ni7wb4kk8SXd14U0C50XVZry2263Z6wEtpYY2Ulri3JBdtpdSNhzx83cdRpXxO0l/DGgX+oWup/2nq1j9rGn22nyyXARR88nlAFhHnox4OVx1rb0fxv4a1jUtN0/TdQFzNqVjJfWpRCVaJHVHJPQEMwGDz19KAPJbj4Wa/Dba34bXS7jU7bUtTluYr+TWpIrMQzS+Y4mt1cMWXLDCghsLkjnHofxq8K33ir4Yz+G9Mt47maS5sWMcjhVaOK6id8kn+4jfWrL/ErwsbGzubaa9vXvZp4ba2tbOSW4lMDFZSI1G7apHLYxyPWucuPi7Yj4gadplnFPqGjX+gvqERsrOWa5MqzmNlKLyAoBzkZBoA7XR/CHhTQbiS+03Q7CymMZR5ljAITuMnoPWvHfh34Nu9YsviDb2txDc2FvaXnh/wzPnMfkyhpGw3cCSQJkdk9q9Cuvid4VxFqJ1qN9Hk0G41d4/sTszQRMFd93QbclTGRnP0qz4e+IPguXdYWjyaXBDYNqEX2mya1hktV+9LGWADIMgkj1B70AYvw68M+IrTxzY69quliwgi8K2+lOjXEcjCeOTJ+4TwRyD71yGj/AA78Yafo/hrT9Y0SXWdMtNJe2uNNtNUW3C3P2jzA0rbl82MrgbcnHPBr0zw/8TPDGteILDQbb+04L/ULZruzS70+WATwqATIpZQCvzDn3qr4s8eT6P8AEzS/CMWm3EqXmmXN41wLZ2RWjxtG4DAHXJ7ZX1FAHl3w/wBF1r4V3uhy6lDpUupf2dqFpc6aNRigCxPfPcRTRPIQpX5wpUncMjg4q38JvD/iiHQvCXjm10lL26tbjWEudOWVYi8F3eNIskTSYXjap5IyprrPh18RfDvjvw54Z/4SbTE/tHVYS0RuNNf7JJOFJkSKRwVJGG4BzwfSum0X4j+E9S1C1sbG4uViupntrK6e0dLW5kQkFIpSNjn5WwAecHFAHE+Ffh74ltfiHoXi6+tbeEzatqup6jAkwb7J9ogSKKMH+NsINxXjOe3Nc14++GfjXX9K1+xm0L+09Wn1GWew1ObVFW1it2nSQLHBu+STagXJX1JNe5eLPFGk+GYLV9SkmaW8nEFrbW8LTT3EhGdqRqCzYAJOOgBNZR+I3hb+xIdUW5upDPdmyjs0tXa7NwPvReTjfvABJGOAM9KAOL8Q+EPE0vi2fUPDOgXPh/UrnU4Z5tVtNYH2OeFWBcy2+cs7JlSNnUg7u9ex15h4Z+LOn3ba/PqaypDa62NL063htJDdTt5SuU8rG4uMsSAOAMmtiz+Kfg660nUNRS8ukWwvV0+eCSzkSf7SwBWFYyNzOc9AKAOL8N+BPFVrf+EYbnTY44dB8S6jezT/AGhCssE4mKOoBz1kAIIB61B4o+GXiK88Uaj4jigkm8jxL/aVtaQX/wBnkuoHtI4G2yAjY4KkgEgED3r1jwr4o0nxILtdPa4juLKQRXVtcwNDPAxGRuRgCMg5HrWVq/xH8LaXq91p11c3RFlKkN7dR2sj21pI4BVZZQNqHBXgnjcPWgDzuD4ceIrfU4PGlno4j1K01mO8TTLrU2uLi4gWFoSJJndkEmHLLg4AABPpY1TwF4q1vxFN4suNNhsrq+8Q6ZcvYG4Rmt7S0DrudgdrO28nCk4GBnNdN4L8cap4l+KvifQI7d7XStCaKH97p8ged3iV93mkhVHzcLglh8wODWH41+Ll9o8vxAhtdKeP/hF4rRoZrm1kEUnmEeYWbgYwflx1AJ5oAr+LPAGvQ+MvFWp6fpl9rMHiFUki8jW2skt5RCsRWZQy748KDlcnGRjpTtN+G2u6b4f8e6TBbWmNV0e0stP8qXCO8VmImHzEsq7843HpXa6X8SfDF1DetdXF1pj2Nit/cLqFrJbH7OSR5qhwNyZGMjvj1q74X8baH4h1A6fafbra8+zi6SC9tJLd5YSceYgcDcueMigDE0rwvrFv8QfCusSQxiz03wxNp1ywkGVnZ7cgAdxiNuenFZ3xB8E6x4g8Z6wYYf8AiWa54Xk0d7tZVBtZN0jBmUnLKd4Hy5966nxT470Dw7qDWF4b64uY7c3U8dlZyXBt4c/6yTYDsXrgnrg+lZNz8UPC+nzajcXWtLc2kVxaW8K21nI7b7iPfEoYZ8zf22gdQOtAGTpHh7xZrXiHwZLr2iwaRb+FI5GeZbpJReTGLyV8pVOVTGWO7B5AxWj8VPDs2r6tYX0PhO51WW2hkWC+0/VRZXds7dsllBQ9ep57Voah8S/DVgdtymrLKluLq6iGnSl7OIkgPOoXMQ+Un5scDNZWmfE+yTV/Fn9sTQLpumX9naaa9sjSS3ZnhV1VVGS7EtwFHSgCn8NPCHjHS/HFhrfii5jvpE8LJp1xd+aGdpxcF9p7thMAtjkisL4feCfGXgU+Hdbh0WPVrmLRJNJ1Cwju40eI+e00ciOxCEHJDDOenXFer+FvE+leJEuhp7XEc9nII7q2uYGhngYjIDowBGRyPUVtUAeB6l8JPE40Tw/9ja1Ooz6ldnXQku1Es7ubzpEQn72xljHvya6n4ReAdX8M+M/EN9qiwjTYma08PojgmO0eV5myB0O5wuPSMV6nRQB498S/BfifVNX8dDS9NS6g8R6Bb2lvN9oRBHNEZMq4Yg87xggEetXPHXg3xXqWsQXmhvb200XhO602OeRxiO5doiox6fK3OMCvVaKAPnuP4Z+Jb3xFa6hD4ZbSg2iahY3txfasLq4muJ4VVWJDN+7BGAOo9BXqvhrStVk+Etv4f1Cy/s/UV0j7A0byrIA4i8sNuQkYJ5+ldfRQB5J8O/CPiay8SeDNR1TS1sotG8MPpNyDcRufNDR4I2k5UhSfbvXN6Z8LvEulzaPrM1jd3studSt7mxsNV+yyiOe8eeORJAyqeCMqSOvqK9/ooA4z4V+Grzw74Ruba8s7a3vL66nvJbcXEk4VpGJ2vI5Jdum5hwTnArzpvhx4kv5zpOlaTeeD9Lu4LxNWjGri5spzKhCiGEMSvzkMDhMDIxziveKKAPBdTHidvHvwq0HXvD8OnLaC9tTdLcpKJ3FhIm6MLyqYAPzYPI44q1ofg/xzDZeAvDsmhW9taeFr93nvzexssyeTMiPGgO7GXGQwB5GM817ZJDDJLHLJDG8kRJjZlBKEjBwe3FSUAfOtp8NvGk8nhWTUPDxl1fStahutS1W41VZFmiRpB/o8e75Fw+4qVXoAM1sj4Y+I/wDhWXhuyeL/AImmha1PqDWcN75JuI5JJflWVT8r7JAQcgZGCRXuNFAHn3wr8L32k63reu32ly6c1+IYYornUHvLopGDzJIXZepOAvQdTziuV8b/AAs1nXfiBr80awjw/qGnvdw5lAZdUMXkhtvphI2z6g17XRQB4JZfDPxk2k6Bdahb20msumr3GsMs64E91btHGqnPIHyLkdAK6X4UeCfEHh7xRp9/qdvFHBB4SstLcrMrEXEcjs64HbDDnpXq1FAHkfj/AMC+ItY1j4h3NjbwvHrnhqDT7EtMq75l83IOfuj515NbPw48Pa5oHjPXJr6wH2LUbazeO5SZCFeKBImjK53ZyCc4xjvXodFAHi/jP4feJtT8a6tqlpawta3OvaLexsZ1BMVsR5px6jHA71oeMvBOpaj4r8V6hceGbbXtM1O2sIY7V7wQSP5e8OyN/C67gQSV7816xRQB4dH4F8c3kcHnLeJp0Pieyv7Ow1HUVuZ7S3jjYSnzMnILEELuYjmnReDvHVj4R0PwHb6Lb3Nno+sw3A1VruNVmtUlMgxHneJADg5GOCQTmvb6KAPANP8AhTr1nZN4Vk0y5vrQaqbhNTm1qQWjQGbzQWtlcN5ozjAG3IzmvSvivoerarp+gzaPaC9m0rWrW+e381Y2kjjJ3BWYgZwc8ntXa0UAeOXfgPxLN4D+IWlraRC713XJb2yQzrhomdCNxzgHCnisjUvhj4gt5fEml2+l3WqQa5dvcRXR1t7e1hEuN6zwq4L7efug7hjpXvVFAHF/EPwneax8PrfRdKeEXmny2lzbLISscj28iOEJ5IDbcZ5xkVzPjPR/HfjJtPkm8O2elW1nrGnXIhluI3uGWKQtK5dGK7QCNq9TzXrVFAHjln8P/EkHgQW6w2/9qWHiubXLa3aYbbhDK7KhYcKSr8Z6HGas+LNB8b+Mr7S7u70O00i1tNZt5lhM8b3KxLG4eR3Vip5YbVHPGa9aooA8E8M/C3XrG10XwzdaTPNbaZfpM+pza1I1o8UbFlZLYOCJDwMEBQcnJru/jp4W1zxL4Wtm8L+UNcsboSWxkkCDa6mOXk9Pkdj9QK9AooA8KtPhPrtl4o1lYEtzoC6RK2lxeYN32+a3SGQn0HyMc/8ATQ1FcfDvxhFoWqabFpcU76n4Jh0fet1GFhuYhJ8rZOSDvGCMj1r3qigDyLx18Oda8THRrNTHbwReF7vTJ5jID5U8iw7OOrLlDnHam3fhLxZ4wutDh17SINEg0TTrqAyfaUl+1TSw+SCgQ5WMDJ+bB5AxXr9FAHimkeE/G9xP4D0++0GCxtPDNnPaXFyb2N/OYwCJHRVOdpxnnBHpXefBzTNW0P4daRoetWBs7vToRbMPNSRZAv8AGpUng+h5rr6KACiiigAooooAKKKKACiiigArH8cabcax4K1zSLTb9ovtOuLaLccDe8bKMn0yRWxRQB434c0Pxf4d1rQvFUfhW4vpF8Mx6He6ct3As8EkLl0lVi+wo+SDhsj5TjgiqvhPwL4q8F6x4b8QR6QusTrBqceo2tpcIht3u7lbhdpkKhlUgocc9CAa9uooA8N+H3hDxr4RuNE8SXHh8X92lvqVlfadb3cXmRLPd/aI5I2dgjD5drAkHkHtiui8J+HfFJ+Klp4r1jSLCwhbw7NaSJaOu2KV7vzFQjOS2zBZhwTmvUKKAPnGb4W+NW8PS2g0yPzm8JazpoH2mP8A4+Li7MkS9e6856DvXR/FjwLqWs2Fl9ont9O0+28HX2nXd5LKAlvM6wbNw6lf3bZI7Cva6R1V0KOoZWGCCMgigDxLR9b1fxL8a/BMlzocdkljo141w8d3FcAu6xLkGIkBMjA3YJ9K67xvoWtXHxK0PXbDT2vLKPS72wnKSophaXYUchiMr8hHGTyOK7HSNF0fRxINJ0mw08SkGT7LbpFvI6Z2gZq/QB4xp/w/8R/8K6+Gmgz2wgudGkUakVmUmBTbyRlgc4YguOlZfg34ceJLS28LeH9S0zUmTQryKSW9n1gPZMsJOySGJTvDt8pCsAFyeT397ooA82+MXhLVtZ8QeFvEmlLfXP8AYr3Mc9pY3i208kc6opeN2IXcuzoSMgsM1y+jeA/E2j61p3ji10iaW8h1e5ubjS59QEt1NBPAkO8ys3l+cvlqcAhSMjOevuNFAHz8+l+I9G8bW/jbVtMtLK6k8RXNxa6S9/Cstzby2iRMVcsE81Nm4gkZG7B9c3T/AA54h8a3XiHxHaWMtvJZeMUv47S2vVR7iNbUQsqTj5PMG7OQduQRnvX0Tqmm6fqlr9l1Owtb633BvKuIVkTI6HDAjNSWNpaWFpHZ2NrBa20QxHDDGERB6BRwKAOC+FXhnUNN17Xde1HT72ya/EMMS39/9qunSMH5pCpKDliAFJOOp7VzGs+EPF8Oh+OvBNjoiXtn4pv57m31Y3EYjt0uVAkEqE7yUwdu0HI28jmvaqKAOC+GnhfU/D/jLxreXkWLLUbiyNlL5gYypFZxxMSOo+ZT1rlfiJ4M8Uale/EO30/STcxeIYNPeznE8aoGgwrowZgwPGQcYx3r2eigDx34t/DnXvF+s3X2EpbwSeF/sSTGUAfaVuo5RGccgEIRuxgVd8B+FtZbx7ZeIdT0jVbFLDT5YA+qasLqUySldyxBGKiPCAktgk44GK9VooA831TTvE3h3x/4h8Q6P4fbxBb67ZwKsaXMcRt5oUKAP5jDMbAg5XJHPFcdefDvxlPrk15NpunjzPEWh37fZJFSER2yYmKKTkBT0B5PpXvNFAHmt7pvinw5408Vapo/h5dft/EMMDQ/6RHGLeaOMx7ZQ5GYzwcruPUYridW+GPjC41nUdbNqiywa3ZahFb6fdC3+0xpZrBKImP+rKtkqGxkDGRnNfQFFAHmfw70LV9C1TXPENxoOp+bqL21vHDdailxdtGmQZJGL+WAu44CknAPc4r0y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rzLWvileWfxgk+H+n+EL3U1tbFL+9vobhB5ELBuRGeXOVxgckmvTa8Ht5rqH9rnxe9gkMt8PCFubWKV9qySh2KqT6E4oA3/AAH8Y7jX/H9v4S1rwRq/hya/t5bnTnvHUtNHGcEvGPmi4wRur0HxB4q8NeH5Y4td17TdMkkjaVFurhYyyL95hk8gZGa8A8Gv4k8VfHnw/wCKbfwHq3hXV7e3mh8W3NxGy21woAWOONm4k5UEFfxrqfi54TPiP9or4dTX+gHVNFtrO9+1NLbebbo2F2B8gryegNAHplt468F3VzYW1v4q0aWbUV3WUaXiFrgZxlBn5uh6U+68beELXxEvh258TaRDrDMqrYvdoJix5A2Zzk18laD8Nr60+ElhcR+C7mDXIvHiyiQWLC4jthLgEHGRHt9Pl71m/EDw94u1bxdqF4/gjVrPULXxSl1Itlou+KW28wDzmumJd26fKmBg5xxQB9YeMvij4N8Oabq0ja/pVzqOnRTMdOW9QTSSRpuMYXOQ2PbvVnwX4+0LxFo2hXUt3a6fqGs2IvYNOluFM3l45IHUgY64rxDRfAjTQ/HLWL3wm8uqXU9yulTzWWZZENvx5JIzySRlevSsT4H+CfFHgm6iTxDomo6+vivwy0Mdx5LJPp0qIf8AQyx/1SsMYJwMgZoA+ipPH2g6hZ6mnhDUNN8T6xYRFzplnfx+axBxgnOF78n0ql8EviF/wsnwlPrp0aXSJIL6WzktpJhIVePAPI46mvnf4B+HtZ0H4raHFp3hPVU0+zt7iPUrzWtHWzmsQQflSeMhJ1LAcsCe+a9S/YyIPw31sggj/hJL7kf74oA9wooooAKKKKACiiigAooooAKKKKACiiigAooooAKKKKACiiigAooooAKKKKACiiigAooooAKKKKACiiigAooooAKKKKACiiigAooooAKKKKACiiigAooooAKKKKACiiigAooooAKKKKACiiigAooooAKKKKACiiigAooooAKKKKACiiigArlNT+HPgvUvHFr42vtDim8Q2gUQXvmyBkCggfKG2ngnqK6uigAooooAKKKKACiiigCj4g0jTte0a60fVrYXNjdxmOeIsVDr6ZBBH4Gs/wADeD/DfgjRP7F8K6XHpth5rTeSjuw3t1OWJPYd63qKACiiigAooooAKKKKACiiigAooooAKKKKACiiigAooooAKKKKACiiigAooooAKKKKACiiigAooooAKKKKACiiigAooooAKKKKACiiigAooooAKKKKACiiigAooooAKKKKACiiigAooooAKKKKACiiigAooooAKKKKACiiigAooooAKKKKACiiigAooooAKKKKACiiigAooooA/9k="/>
          <p:cNvSpPr>
            <a:spLocks noChangeAspect="1" noChangeArrowheads="1"/>
          </p:cNvSpPr>
          <p:nvPr/>
        </p:nvSpPr>
        <p:spPr bwMode="auto">
          <a:xfrm>
            <a:off x="15875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AutoShape 4" descr="data:image/jpg;base64,%20/9j/4AAQSkZJRgABAQEAYABgAAD/2wBDAAUDBAQEAwUEBAQFBQUGBwwIBwcHBw8LCwkMEQ8SEhEPERETFhwXExQaFRERGCEYGh0dHx8fExciJCIeJBweHx7/2wBDAQUFBQcGBw4ICA4eFBEUHh4eHh4eHh4eHh4eHh4eHh4eHh4eHh4eHh4eHh4eHh4eHh4eHh4eHh4eHh4eHh4eHh7/wAARCAF0Am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4Pwv8S9P134i6p4Ri0+4gS1aZLW/d18q9eAos6oOuUZwD64NdpqV9ZaZYy32o3cFpawrukmmcIiD1JPAoAsUVhL4p0m4/s2bTdQ028tL6aSITpeoBlFZm2j+MjacgcgZPalh8X+FZrW6uofEWlSW9oFNxKt0hWLd93cc8Z7UAblFcnd+PNJXxD4X0vT2TUofEL3KQ3dtMrRxmGPec4656cVr6Z4k8P6nqM2nadrWn3d5BnzYIbhXdMHByAcjnigDVorlPF3jrSvC/ifRdG1Zkt4tUjuH+2SyqkUPlBThs+u7ArVm8TeHodFj1uXW9PTTJSBHdtcKImJ4wGzg9DQBrUVjy+KfDcWjR61Jr2mppsrbI7o3K+UzZxgNnBOQa0NNvrLU7GK+067gu7WZd0c0Lh0ceoI4NAFiiuO8RfETw9pWrabpNveW2o315qsWmyW9vcIZLdnJG51znAI5HvWhF4v0SHQoNW1jVNL0+CaV4kdr5HjZlJGA4OCeDkdqAOhorGvfFfhmytILu78QaZBb3ERlgkkuUCyICAWU55GWAyPUUWfirwzeX8Gn2mv6ZPd3EYlhhjuUZ5EIyGUA8jFAGzRWSnibw6+sy6Mmuac2pQgmS1FwvmpgAnK5yMAg1i+EPiP4X8R+GrzxBFqdpa2FneTWssk06gKUkZAxOcANjI9iKAOworHbxT4aXSYtWbXtNXT5mKRXJuU8t2GcgNnBPB49qtS6xpcWhNrr39v/AGYsBuDdBwY/KxneCOoxQBeorzzQvi1oOq+C/EXixbS+t9P0W9ksyJY9ss7KFxtQ8jcXAAPNa3hbxfdah4hk8O65ocuiaobQX0ETzrKs0GQrEMvRlYgEdsj1oA62isvXPEWg6G8KazrFhp7T58oXM6xl8YzjJ56iob7xb4XsL37De+IdLtrresflS3SK25gCBgnqQR+dAG1RWbpGv6JrFxcW+latY301s22dIJ1doznHzAHjpWlQAUUUUAFFFFABRRRQAUUUUAFFFFABRRRQAUUUUAFFFFABRRRQAUUUUAFFFFABRRRQAUUUUAFFFFABRRRQAUUUUAFFFFABRRRQAUUUUAFFFFABRRRQAUUUUAFFFFABRRRQAUUUUAFc/wDEbWb3w/4H1bVtNsp76/ht2+yW8MZdpJm+VBgdtxGfbNdBRQB8+ap4A8W+B/BnhbxBBrCavP4TuReSWdvppWe4SYkXQMgclyd7N93kgV3/AMZIJrqz8K6uLOe80nTtahvdTt0iLsYPLkAYx9W2uyMRj+HpxXolFAHg2vQ2uteONB1fw34W1C1sTrl2894YXRLp/wCzpEMwjPKDdhMkDcRnnrVbwzoNxpPwt+Et/e6JP/Z+kXQn1m1W2JkTMMyxyumNzbJXVjwSOvavoKigD598T2M2veMdEvvBXh2+0pJrjWNl7JG0cc0z2ARZ9p5jUvheQuSpNVfhppOpS3nw90/feR3egkm7totB+ymzxEySrNO0hEisxz8oJY4avoyigDzfx7pL6h8afAF1JpzXVraRag7yGLckLmNApJ6AnJA/GvNriz1XTb/y/sD6TYjxVrTx6o2mPdfYQ6qI2jhBA+fLYcggY6c19I0UAfMnhHSWh07UL7ULzxPo9xa+Mry70zULjSROGilt4stNCqgbZPnwQBgnqDmvXPhPNrmofDq7F1YWmmXTXF0lnLbWhtUnQs3l3HlHmMtncQee9d/RQB856XDCvh/4aeGW8L3yeItG162bUWFi2LcqzCWZpcYZXJznJzuyazPCttq2mWXhi3v7W70G3FlqQOqDSnup0ka9z5CIcrEzJhg7K2enQGvp+igD5u+CHh+/bxP4Pk1fRNQWKxj17ab+2w0Je5j8vdwFDMhbGAB1xVvQ/Dd3Z/D7wmtrok1teR+PJJ5NluVdIjNcDeeMhdpXnpgivoaigD5h8HaDr66V4c8LahPdDXdP15bm7hg0LbIrrMXlna7aTa0bq3J6kNtxxUv9k6zDomiNHbzWcGh+LNTn1RX0trgRCWWU283lZXzFG4HKk7cg19M0UAfNtt4f1C+8Q6Rqn2a91DTb3xvBdMzaX9lgbZbOkk6w7mKqWVQWbG4rnvX0eIoxEIRGgjA2hAoxj0xT6KAPBLvw1rWo/D/4n2tvp9ybp/Fst/awlCpuUjeGT5M9dwQgetddoN0fF3xgsfFGm2l5Fpel6HNaSy3Nu8Ja4nkifywGAJ2rHyemSBXptFAHkXiFrLQvib4p1HxZpF1qOnatpcEOnNHZtcBlRWEtuNoO0lmzg4zu68Vx8/heWTwN8XSPCdzZz3Vhbx2VrKhmlCrZptjVud5VuMgnkV9G0UAeX6NpElh8ZdDktNNe2sU8JeRI8cW2MOsq7UJHGQM4Br1CiigAooooAKKKKACiiigAooooAKKKKACiiigAooooAKKKKACiiigAooooAKKKKACiiigAooooAKKKKACiiigAooooAKKKKACiiigAooooAKKKKACiiigAooooAKKKKACiiigAooooAKKKxPHviK28J+DdW8R3Q3R2Fs8oT/no+MIg92YgfjQBU0Xx14c1jxrqvhCxupJNV0tc3CmJgh4XcEc8MV3qGx0Jwa6ViFGWIA9TXzcujeNPAWh+EfHGs2WlINJvpLnXbm3u5JLi4ivn/fs6GMKNrsjfeOAgxXp/xttBqnh/SEg13S7AnUY5Y4NSkZLTUAFb9zIyHIHO4HnlRwaAPQty7d24bfXPFAZT/EPzr5z0rUrHU9U8P6HqWn/2T4Vtdf1Gz1KNNReexnuViR7cLMcHyiWfCnADriszw/dWdlqi3Gm6xPJodl8UVi897lmjjhazdQu4n/VhyqjPGSKAPp8sBnkcdfagMpXcGBHrmvm7XPEVteeIvFdvDdG+s7zxlZWi7r9oLM4sgxSaQBiIiwHCj5mwM9a51JLpzrPht9VtprJfGehRvHpUkqWyCYYnjiLMWKHGCc4PPAoA+st6cfMvPTnrVDxPrVh4b8PX+vapI8djYQNPOyIWIRRkkAcmvAfFNkIPH/i3Sr630e103S9Og/sdNQ1ae1FvAUZnmgCI25/Mzk5zlQMV2fjaXUpv2TtSm1e4N1qDeGCbicxshlfyuXKsAwJ64IHWgD1azuYby1iuIG3Ryorr64IyKlVlbO1gcdcGvnzxLFa+ArvS7jQxqdvHceDL+a8W0nJmnkiSEo4LZAkBYndjuawdMkOn+PtAsoNf0jRbPV9B1D7Q2kXMty0Ea26Mk08rkB5A+5gAq4weTQB9QqytnawOOuDQzKuNzAZ6ZNeJ/B2aPRvHVloM1jpFze3mjNI2qaJqUs1vMsbrzPE/+rdtwIbJzlhnim/Gi0iXxVqmrTX2haxb22kAz6NqGoyWc9vt3Mr2zrkbn+bOQOVXmgD2aK8WS/uLTyLhDAqsZXiIjfdnhW6EjHPpVO08QaZdeJb3w7DK7X9lbxXE67DtCSE7SG6H7pr548Qa1dX3irVbovqlnoV6nhz+1kklYPb2MqyeZvOcqCSiuw7E1B44ay0jXvHcfgO4xZm30aLUGt7l/Lt7dp2E5WRdxQbPvFc7QScUAfUSsrDKsCPY1lab4i0vUPEOraDbSub7SRC12rIQqiVSyYPQ8A9OleZ/CVJ7X4majZ2E2jwaYdKikmsdLvZ7uFJS52yb3jVVYrkFQcnGa4z4n3Oq2/jvxwmn/JaT6nocWpSNM0KC2MUm4O6gsiE7QSB0NAH0oGUjcGBHrmgMrDKsCPUGvlvxWt5BZ65ptjfWNrpT6jooe10a/nnit5XudrlZmRQpePG5FJ6AnrW38QoZfDHiTxZovh9rqy0WSz0e4vooJWxFFJcyx3EiknK5jUAkdhmgD3nxDrem6Dol1rWp3Kw2VpH5k0nXaM46Cq2m+KNH1DxFf6BbTub6wtre5nVkIURz7vLIY8HOxuB0r5x+Jum+EzrPjzTfDcoutOj8HW9w9vFctLBFN9qOGXkgHbtJx+NdNYeGPDusfEfxrvtlmtLLwnphshFMwRMpcEMpU8kbRg54yfWgD3y/u7awsZ769nS3treNpJpXOFRFGSSfQCub8NePdC17V49Ktk1C2uZrc3VqLyzeEXMIIBeMsPmHI6dmB71wOunW/EP7IXmxSS3eqXPh6KR2I3PLgKz8dyVB471L4Uu4ofiV4Wh8O+IrnX7TUNJuJ9TWebzhb42eXKv/ADxLMWXYMDA6cUAexMyqMswA9zQXVfvMB9TXlXjWPS9Q+MUemeMpxHoK6EZrCOacxQSXHmkSsSCAXVNmMngE4rzy30vRddl8dXiX+r6tZad4Rik0ua+lkSRWCXBWUD5fm+VcNjkAHnNAH0wGUkgMCR1GaWvEPA1mmleN/hxcWktz52s+HriTU5JJmc3biOJw75PLbiTn3r2+gAooooAKKKKACiiigAooooAKKKKACiiigAooooAKKKKACiiigAooooAKKKKACiiigAooooAKKKKACiiigAooooAKKKKACiiigAooooAKKKKACiiigAooooAKKKKACiiigAqO5t7e6hMNzBFPGSCUkQMpIORwfepKKAI7m3t7q3e2uYIp4JF2vHIgZWHoQeCKjvbCxvrM2d7ZW1zbHGYZoldOOnykY4qxRQBSOj6SdL/ss6XYmw/59Tbr5XXP3MY689KxfDfgfQ9DXXYooEubbWr83s9tPGjRIxVV2quMbRsBxXT0UAUDomjfYnsf7IsPssmN8H2ZPLbHTK4wcY4pYdH0mFESHS7GNUKFVS3UBSpyuMDjGTj0q9RQBT1DStL1CSKTUNNs7t4TmJp4FcofVSRx+FWbiGG4geC4ijlicbXR1DKw9CD1p9FAEL2lq7o72sLMiGNCYwSqnqo9AcDiqtloei2RBs9H0+2IYsPKtkTBIwTwOpHH0rQooApaZpGk6Y0jabpdlZNLjzDbwLGXx0ztAz1NJqOj6RqUsc2o6VY3kkf+ree3SQp34JHFXqKAIHsrORp2ktIGNwnlzExgmRcY2t6jk8GobLSdKsYXhstMsraJ12skMCorL6EAcjk1dooAq6bpunaZC0Om2FrZRM25kt4VjUn1IUDmnvZWchn32lu32hQs+YwfNAGMN/eGPWp6KAKVto+k21mLO30uxhthIJBDHbqqbx/FtAxngc+1VvEmhw6xp1zbx3Eun3E6Khu7YKJQFOQpyCGXr8pyDk1rUUAch4P8A6XoF7fX8rrqF5eQLaySPbRRIsClmEYjjUIAWdieMknnpXS2mm6faIUtLC1t1MaxERQqoKDOF4HQZOB71aooAZBDFBCkMESRRINqIigKo9AB0qvp+mabp7zPYafaWjTNulMEKoZD6tgcn61booAq6lpunanCsOpWFrexqdypcQrIoPqAwNPFlZjzMWkH72MRyfux86AYCn1GCeKnooAhW0tVeF1toQ0KlIiIxmNT2X0HHapqKKACiiigAooooAKKKKACiiigAooooAKKKKACiiigAooooAKKKKACiiigAooooAKKKKACiiigAooooAKKKKACiiigAooryL4/614z0rxH4Mj8GXRFxJc3M1xZHG29jii3mI+5AOPfFAHrtFeL33xUtP8AhLtI8Rw6hc/8I2/hW61CezUDcZkmjUKV6+YCSuK0/EPxF8Q2OmT2eoeHotK1LUdIuL3R3F55iO0SbmRztGx1VlbGCDzzQB6rRXHfD/Xrz/hUmmeI/FDJHKmlrdXUiSeZuUJuL5wOSOcYri9T8deLbrxF4EvX0aTSdH1W4nmAS7WRp4hbO6JMu35CcBsAn68UAey0V5foXxN1zVPBWneJl8IpBFqzKLJXvwFQclnnfbiNQFOD82cjiofC3xls9Z1a109rC2IfVDptxdWt6JrdJDF5kZVsDcGAI6DBFAHq1FeSaX8a7XUvD82oWmhTG5Grtp8Fq0wBljEZlE+ccKY/m/Gr3hP4oahqw8K3mo+Gf7O0zxONthMLwSSLJsLgOm0YBCnBBPbIFAHptFFFABRRRQAUUUUAFFFFABRRRQAUUUUAFFFFABRRRQAUUUUAFFFFABRRRQAUUUUAFFFFABRRRQAUUUUAFFFFABRRRQAUUUUAFFFFABRRRQAUUUUAFFFFABRRRQAUUUUAFFFFABRRRQAUUUUAFFFFABRRRQAUUUUAFFFFABRRRQAUUUUAFcx4n8LSax4z8Ma+t4sS6JLO7RFMmXzI9mAe2OtdPWD4r8UWnh+eytGs72/vr0v9ntbSMM7hBlm5IUAAjkkdaAPPNW+Bmm3vj/Xdci1SS20nWdLmtpdPRf8AU3MjqzTxnoMlFJHrk1rn4e63rN1bz+LNctLk6fplxYWAs7cpzMgR5pNxOW2qowOOtaMHxQ8P3Oj2t5Z2+oXN5dXkljFpscINyZ4/9YhXOBtwSTnGO9C/E7RZYLSOz0/VrrVbmSaL+yo7cfaomh/1u9SQFCkgZzg5GM0AaPhvwxNB8OIfCGvTwXSrYmxkktlZA8W3YDySQcfrXJ23w58Uvc+GbfUfE1lNpnhzzFtlS1YTXCtC8SmQ5wCoYdOuDXTeHPiFoGva3baPYi7F3PYPfbZYdvlqshiZGz0cMCMVmw/FjQbu40q103TdYv7rVIppreCC3BbZDIY5GOWAADD17igDJuvhRdHwH4P0GPUbC6n8NS+YY722Mlpd/IykPHntuyPQ1SvPg/q97oXi2C48RWkWpa5c215Zz29psj0+WFAgCrnlQvA6HBrqG+KOhJewLJY6omn3F+NOi1JoALd5yxUKOd2NwK7tuM96x/C/xWaTTdbvPEGk39u0GvyaVp1vFCGlumzhY1AY5cYJJOAB3oASz+EEFn4yi1q31MLZw6GNOjs/L+UTiMxef9dhxj2rR0v4dT2egfD/AEw6pG58JyI0j+UR9o2wtHwM/L97NUfF3xMlj0u1bRreay1OPXbTT7+yvoAJY45SewOPmAyGBIrorH4iaDe6JpOqQLdkarfnT4IDFiUTKzK6sueNpRs+mKAOvooooAKKKKACiiigAooooAKKKKACiiigAooooAKKKKACiiigAooooAKKKKACiiuc8TeMtJ0O6TT/AN/qGqyjMWn2SebO3uQPuj3OBQB0dZeveItC0GISaxq1nYqfuiaUKW+g6muZ/s7x14mO7VNRHhXTm6Wlgyy3jj/blIKp9FB+orW0DwN4X0WY3NrpaT3rffvLtjcTv9Xck/lxQBnj4hWl4SPD+g65rX/TSG0McX/fcmB+VIda+IV0f9D8G2VkvZr3UlP6ICRXagADAGBRQBxRb4qSDiHwhbj3muHP/oAoDfFSMfNb+EJx7T3CH/0Cu1ooA4oa58QLQ/6b4LtbxO72OpL/AOguATR/wsWwsyF8QaLreiH+/cWbPF/32mR+eK7WkYBgVYAg9QaAM7Qtf0TXYPO0fVbO/TuYJQ2PqB0rSrmNd8BeF9XuPtkmmizvx929sXNvOp/30wT9DkVmfZPHnhht1jeL4t0wdYLsrDeoP9mQAJJ+IU/WgDuqK5/wv4v0fX5ZLSFpbTUYf9fYXaGKeP6qeo9xkV0FABRRRQAUUUUAFFFFABRRRQAUUUUAFFFFABRRRQAUUUUAFFFFABRRRQAUUUUAFFFFABRRRQAUUUUAFFFFABXnXxb8M65rutaHc2lmdX0a2WdL/Sl1BrQzs4XY5YEbgMEFScHd0Nei0UAeFeDPht4t8LzW2uW+maUb2x1q+uY9MtpxHC9rdBQVRiMKy7RwRg4PrXRnRfHyeKtP8dzafpt1fpBc2cukxTiPyreR1ePEp+VnUp8xwAc8dK9SooA8qbQfH1v4v07xnLp+l6lqD6ZNp9zaQz+StuGl8yMhmyHxkhjxnqKpfDD4e+J9B1/wxqGrfYh/Z2k39tdGGXcBLNc+Yu3I5GK9iooA+edS+Ffi++WyW70exvdXtNdhvpNbu9RaUy26XXm+XDG2RCdvGAAOK1ta+GXiK8W6/wBFilNl4nm1qzRb9oBeRTLteMuhDxsoPBzgkehr3CigDxCT4Y63cqdQh0u002eXW7C6NvJqEt1MsFuWyXmkdgx+Y4UYxVjwLoaX3x117ULC6iu/Demu13bCP5kj1C4VRMoPQkBS3HQyGvZ6ZFFHEpWKNIwTkhVAyfWgB9FFFABRRRQAUUUUAFFFFABRRRQAUUUUAFFFFABRRRQAUUUUAFFFFABUdzPDbW8lxcSpDDGpZ5HbCqB1JJ6Cm393bWFlNe3k8cFtAhklkc4VFAySTXBW1le/EaePUNXiktPCSMHs9PbKvqGOks47R91j79T6UAPOs6546ma38LTS6T4fB2za0yfvbn1W2Vh0/wCmhGPQGun8L+GdG8N2zxaXa7ZJTunuJGLzTt/edzyx+ta8aJHGscaqiKAqqowAB2Ap1ABRRRQAUUUUAFFFFABRRRQAUUUUAYninwro/iSKP+0IGS5h5t7yBzHcQN6o45H06eorm4vEGteC7hLHxnIb7SHYLba7HHjZnotyo+4f9sfKfbpXf0y4hhuIJILiJJYpFKujrlWB6gg9RQAsUkc0SyxOskbgMrKcgg9CDTq87khvPhrK1xaCW88Gs2ZrflpdKyeXTu0PqvVeo46egWs8N1bR3FvKksMqh43Q5VlPQg0ASUUUUAFFFFABRRRQAUUUUAFFFFABRVTU9T03TI0k1LULWyRztVp5ljDH0BJqj/wlnhb/AKGTR/8AwNj/AMaANmisb/hLPC3/AEMmj/8AgbH/AI0f8JZ4W/6GTR//AANj/wAaANmisb/hLPC3/QyaP/4Gx/40f8JZ4W/6GTR//A2P/GgDZorG/wCEs8Lf9DJo/wD4Gx/40f8ACWeFv+hk0f8A8DY/8aANmisb/hLPC3/QyaP/AOBsf+NH/CWeFv8AoZNH/wDA2P8AxoA2aKxv+Es8Lf8AQyaP/wCBsf8AjR/wlnhb/oZNH/8AA2P/ABoA2aKxv+Es8Lf9DJo//gbH/jR/wlnhb/oZNH/8DY/8aANmisb/AISzwt/0Mmj/APgbH/jR/wAJZ4W/6GTR/wDwNj/xoA2aKZBLFPCk0MiSxOoZHQ5VgehBHUU+gAooooAKKKKACiiigAooooAKKKKACiiigAooooAKKKKACiiigAooooAKKKKACiiigAooooAKKKKACg8DJ6UVxPxDu7rVtRs/AukXDwXGoIZtSuIzhrWyBwxB7PIfkX/gR/hoAoojfEjXnklJPg7TJ9scfbVLlDyzesKEYA6MwJ6CvRAAAABgDoKr6ZY2mmadb6fYW6W9rbxiOKJBgIoGABVigAooooAKKKKACiiigAooooAKKKKACiiigAooooAR1WRGR1DKwIZSMgj0rz213/DrxDBYM5PhHVJtlqWPGmXLHiIntE5+7/dbjuK9DqnremWOtaTdaVqUCz2l1GY5Y27g/wAj3B7GgC5RXG/DjUr23lvfB2tztNqekY8qd/vXdq3+ql9zgbW91967KgAooooAKKKKACiiigAooooA85+KvhvQfFXjXwZpHiTSbTVbBmvZDb3Kb03LEuDj1GTTv+FG/CD/AKJ34e/8BBWn4q/5KZ4L+l//AOiVrsaAPO/+FG/CD/onfh7/AMBBR/wo34Qf9E78Pf8AgIK9EooA87/4Ub8IP+id+Hv/AAEFH/CjfhB/0Tvw9/4CCvRKKAPO/wDhRvwg/wCid+Hv/AQUf8KN+EH/AETvw9/4CCvRKKAPO/8AhRvwg/6J34e/8BBR/wAKN+EH/RO/D3/gIK9EooA87/4Ub8IP+id+Hv8AwEFH/CjfhB/0Tvw9/wCAgr0SigDzv/hRvwg/6J34e/8AAQUf8KN+EH/RO/D3/gIK9EooA87/AOFG/CD/AKJ34e/8BBXNfFX4M/CrTvhh4q1Cx8BaFb3dto13NBLHagNG6wuVYHsQQDXtNcn8Z/8Akj/jP/sA33/oh6AI/gj/AMkc8G/9gOz/APRK12Fcf8Ef+SOeDf8AsB2f/ola7CgAooooAKKKKACiiigAooooAKKKKACiiigAooooAKKKKACiiigAooooAKKKKACiiigAooooAKKKKAK2q39rpemXWpXsgitrWJppXPZVGTXMfC6xuG0y58T6pEU1TXpBdyq3WGHGIYvoqY/Emq/xP/4nF/oHgtOV1W7+0Xyj/nzt8PID7MxiT/gddwAAAAMAdBQAUUUUAFFFFABRRRQAUUUUAFFFFABRRRQAUUUUAFFFFABRRRQBxXxQtZtPjsvG2nxs15oTl7lUHM9k3+vT3wPnHumO9dhaXEN3axXVvIskMyCSN1OQykZBH4VJIqyI0bqGVgQwI4Iri/hUzafb6r4QmY79CvGit93U2knzwfgFJT/gFAHa0UUUAFFFFABRRRQAUUUUAcd4q/5KZ4L+l/8A+iVrsa47xV/yUzwX9L//ANErXY0AFFFFABRRRQAUUUUAFFFFABRRRQAUUUUAFcn8Z/8Akj/jP/sA33/oh66yuT+M/wDyR/xn/wBgG+/9EPQBH8Ef+SOeDf8AsB2f/ola7CuP+CP/ACRzwb/2A7P/ANErXYUAFFFFABRRRQAUUUUAFFFFABRRRQAUUUUAFFFFABRRRQAUUUUAFFFFABRRRQAUUUUAFFFFABRRQSACSQAOpNAHFeF/+Jr8TvFGtN80WnxwaPbHsCq+dMR9WlVT/wBch6V2tcX8FgZvAcOqOP3mq3VxqDk9SZZmYfoRXaUAFFFFABRRRQAUUUUAFFFFABRRRQAUUUUAFFFFABRRRQAUUUUAFcRq/wDxKfi/o98Plh1qwlsZfQyRESRk++C4H0rt64n4wj7Pomk6yvDaXrVnPu7hXkELfhiU5oA7aigdKKACiiigAooooAKKKKAOO8Vf8lM8F/S//wDRK12Ncd4q/wCSmeC/pf8A/ola7GgAooooAKKKKACiiigAooooAKKKKACiiigArk/jP/yR/wAZ/wDYBvv/AEQ9dZXJ/Gf/AJI/4z/7AN9/6IegCP4I/wDJHPBv/YDs/wD0StdhXH/BH/kjng3/ALAdn/6JWuwoAKKKKACiiigAooooAKKKKACiiigAooooAKKKKACiiigAooooAKKKKACiiigAooooAKKKKACsnxncNa+D9aukba0OnzyA+hEbGtauf+Jef+FdeJMf9Aq5z9PKbNAEfw+EGm/DfQvOdIIYtMhZ2dtqqPLBJJPSt+zube8tY7q0mjnglUNHIjZVh6g96+ZrO48f3WoadaeP7bQItIMEA0eC5vJ4tOnXYu0uyRsGk/2XIHotezWrfE6O2jjtdL8EJAqgRrHf3AUL2xiHGKAO4ori/O+Kv/QN8Gf+DC5/+M0ed8Vf+gb4M/8ABhc//GaAO0ori/O+Kv8A0DfBn/gwuf8A4zR53xV/6Bvgz/wYXP8A8ZoA7SiuL874q/8AQN8Gf+DC5/8AjNWdLl+Ix1GAapYeFUst489re+naUL/shogCfqRQBs+Jtc0vw3os+saxdLbWcAyzkEknsoA5JJ4AHWuVsvidpd78ONI8ZW2m3z/2zKkGn2B2ieaZ2IVOuAeCSScAA56V2moQxzWciyRJJhSyhlzggcH614NoWn39l8GPhvrM9ld+X4f1pb6/hWImRID58bPs6nb5gb6A0Aev+DvFKa/calp9xp1xpeq6ZKsd3ZTsrMgZdyOGUkMrA8Ee4rUutZ0i01CLTrrVLOC8mx5UEk6rI+emFJya4f4bk6x8RvF/i6zjk/si8S0tLOd0KfaDCjb3UHnblsA98GuTuV0LT9U8bad4y0G71TVdS1YTadFFCxmu4DsEKwSD7u1h/eG0gk0AevN4k8PreiybXNNFyWZRCblN+VzkYznIwfyqxpWqabq0DT6XqFrexK21nglVwG9CR3r55n8KQTfD29abQGa7n+IsckheAmUxG9QMd3XbsLAkcYJr07wNp/8AZ3xh8bpa2X2SxlttPdBHFsiZ9jhiMcZ6Z/CgD0SiuY1uT4gLqcw0Wx8MyWHHlNd3k6SngZ3BYmA5z0J4xVLzvir/ANA3wZ/4MLn/AOM0AdpRXF+d8Vf+gb4M/wDBhc//ABmjzvir/wBA3wZ/4MLn/wCM0AdpRXF+d8Vf+gb4M/8ABhc//GaPO+Kv/QN8Gf8Agwuf/jNAHW395a2FpJd3txFb28YBeWRgqrzjknpya5X4x+XcfCPxNcRMsixaZLcxspyMxr5ikfioNVdQPxKmspor/SfA0lqyESrNf3BQr3zmHGK8R1y58fQ6Z4ktPB1vok3hUaVejVkivJ5bGBfJfd5DSRqQ/X5UJX2HWgD6jsG8yxgfOd0SnP4VNWf4b3f8I9p2/wC99ljz9dorQoAKKKKACiiigAooooA47xV/yUzwX9L/AP8ARK12Ncd4q/5KZ4L+l/8A+iVrsaACiiigAooooAKKKKACiiigAooooAKKKKACuT+M/wDyR/xn/wBgG+/9EPXWVyfxn/5I/wCM/wDsA33/AKIegCP4I/8AJHPBv/YDs/8A0StdhXH/AAR/5I54N/7Adn/6JWuwoAKKKKACiiigAooooAKKKKACiiigAooooAKKKKACiiigAooooAKKKKACiiigAooooAKKKKACsrxjbtd+EdZtEXc01hPGB6lo2H9a1aDyMHkUAct4Djstb+GGhw3lvDd2s+mQpJHKgZXAQDBB+ldFp1na6dYw2NlCsNtAgSKNeiqOgFcl8F/3HgdNJY/vNJvLnT2HceVKyj9MH6Gu0oAKKKKACiiigAooooAKKKKACiiigAooooAKKKKACiiigAooooAq6rp9lqunzafqNulzazDbJE/3WGc4P5Vyvxeht7H4PeIrG0hjt4X02S0hijUKqmQeWoAHTlhXaVxPxf8A9J0nRtFXltT1uziK+qxyee34Yi/WgDsLFfLsoExjbGox+FTUUUAFFFFABRRRQAUUUUAcd4q/5KZ4L+l//wCiVrsa47xV/wAlM8F/S/8A/RK12NABRRRQAUUUUAFFFFABRRRQAUUUUAFFFFABXJ/Gf/kj/jP/ALAN9/6Ieusrk/jP/wAkf8Z/9gG+/wDRD0AR/BH/AJI54N/7Adn/AOiVrsK4/wCCP/JHPBv/AGA7P/0StdhQAUUUUAFFFFABRRRQAUUUUAFFFFABRRRQAUUUUAFFFFABRRRQAUUUUAFFFFABRRRQAUUUUAFFFFAHFeG/+JT8U/Eujt8sWqQwavbDsWx5EwH0McbH/rpXa1w/xTJ0ifQvGiAgaNebLwgf8uc+I5c+yny5P+2ddurBlDKQQRkEdCKAFooooAKKKKACiiigAooooAKKKKACiiigAooooAKKKKACiiigAriNT/4m3xh0u0HzQ6Hp8t3L6CWYhEB99qsR9a7WaSOGF5pXCRopZmJwAB1JrjPhPG99Y6l4unUiXX7triHcORar8kA/FBu/4HQB2tFFFABRRRQAUUUUAFFFFAHHeKv+SmeC/pf/APola7GuO8Vf8lM8F/S//wDRK12NABRRRQAUUUUAFFFFABRRRQAUUUUAFFFFABXJ/Gf/AJI/4z/7AN9/6Ieusrk/jP8A8kf8Z/8AYBvv/RD0AR/BH/kjng3/ALAdn/6JWuwrj/gj/wAkc8G/9gOz/wDRK12FABRRRQAUUUUAFFFFABRRRQAUUUUAFFFFABRRRQAUUUUAFFFFABRRRQAUUUUAFFFFABRRRQAUUUUAQalZ2+oafcWF5EJbe4iaKVD0ZWGCPyrlPhdeXEFjdeEtTlL6loMgtyzdZrY8wS++U4PupFdlXGfESxvNPu7Lxvo1u899pamO8t4x813ZMcyIB3ZT86+4I/iNAHZ0VU0fUrLV9LttT064S4tLmMSRSKeGU1boAKKKKACiiigAooooAKKKKACiiigAooooAKKKKACiiqHiDV7DQdGutX1OYQ2tsheRu/sAO5JwAO5NAHL/ABPuJNUex8C2MjLca0xN6yHmGxU/vWz238Rj/eJ7V2lvDHbwRwQoscUahEVRgKAMACuS+HGlXxN74r1yAxaxrLBjC3W1t1/1UP1A5b/aJrsKACiiigAooooAKKKKACiiigDjvFX/ACUzwX9L/wD9ErXY1x3ir/kpngv6X/8A6JWuxoAKKKKACiiigAooooAKKKKACiiigAooooAK5P4z/wDJH/Gf/YBvv/RD11lcn8Z/+SP+M/8AsA33/oh6AI/gj/yRzwb/ANgOz/8ARK12Fcf8Ef8Akjng3/sB2f8A6JWuwoAKKKKACiiigAooooAKKKKACiiigAooooAKKKKACiiigAooooAKKKKACiiigAooooAKKKKACiiigAooooA87l3fDfXZbnaT4P1OffLt6aXcueWx2hc9f7rH0NehqysoZWDKRkEHIIqO7t4Lu1ltbqFJoJUKSRuuVZSMEEdxXn8U978NJVtr1pr3wazbYLo5aTSsnhJO7Q9g38PQ8c0Aei0UyCaK4hSaCRJYnUMjochgehBp9ABRRRQAUUUUAFFFFABRRRQAUUUUAFFFRXlzb2drLdXc0cEESlpJJGCqoHUkmgB80kcMTyyuscaKWZmOAoHUk15/piyfELxBb63cRsvhXTJd+mxOMf2hcDj7Qw/55r/AD1PzelMH274mSj5ZrHwWrZ5BSXVsH81g/V/YdfQoYo4YUhhjWONFCoijAUDoAKAH0UUUAFFFFABRRRQAUUUUAFFFFAHHeKv+SmeC/pf/APola7Gua8Y+HdS1bVNI1XR9Yg0y90xptrTWf2hHWRApBXemOnXNVf7J+IX/AEOmi/8Aggb/AOSKAOvorkP7J+IX/Q6aL/4IG/8Akij+yfiF/wBDpov/AIIG/wDkigDr6K5D+yfiF/0Omi/+CBv/AJIo/sn4hf8AQ6aL/wCCBv8A5IoA6+iuQ/sn4hf9Dpov/ggb/wCSKP7J+IX/AEOmi/8Aggb/AOSKAOvorkP7J+IX/Q6aL/4IG/8Akij+yfiF/wBDpov/AIIG/wDkigDr6K5D+yfiF/0Omi/+CBv/AJIo/sn4hf8AQ6aL/wCCBv8A5IoA6+iuQ/sn4hf9Dpov/ggb/wCSKP7J+IX/AEOmi/8Aggb/AOSKAOvrk/jP/wAkf8Z/9gG+/wDRD0z+yfiF/wBDpov/AIIG/wDkiqHiXwn451/w7qWhXvjbSVtdRtJbSYx6CwYJIhViCbjrgmgC98Ef+SOeDf8AsB2f/ola7CsnwXoi+G/CGj+HkuGuV0yyhtBMV2mQRoF3Y5xnHStagAooooAKKKKACiiigAooooAKKKKACiiigAooooAKKKKACiiigAooooAKKKKACiiigAooooAKKKKACiiigApssccsTxSoskbqVZWGQwPUEdxTqKAOBl8P614LuHvfBkZv9HZi1xoUkmNnq1sx4U/9Mz8p7YrovCvirR/Ecci2Mzx3UJ23FncIY54G9HQ8itysDxR4R0fxBLHdXEcttqEI/c31pIYp4/YMOo9jkUAb9FcN53j7wyds9uni/TV6SQbYL5B/tISEk/Ag+1X9E+IHhjU7k2TXzadqC/fstQjNtMv/AAF8Z/CgDqqKRHV1DIysp6EHINLQAUUUUAFFFNkkjjQvI6oo6sxwBQA6iuT1n4h+GbC7+wW91Jq2o/w2WmxG5lP1CZx9TgVSz4+8THGxPB+mt1yVnvpB+GUj/Nj9KANrxV4t0jw8Y4Lh5brUJ+LewtU8y4mPoqDt7nArBtfDOr+LbuPU/HSrDYowe10GKTdEmOjXDDiR/wDZ+6PfrXQeF/CmjeHfMlsYHkvJv9fe3DmW4m/3nPOPYYHtW7QAiKqIERQqqMAAYAFLRRQAUUUUAFFFFABRRRQAUUUUAFFFFABRXLfEvx54f+H3h/8AtnxBNKkLuIokijLNI56KOw+pwBXEeG/ihZ6jqUesa74ktdLswp8nSbaJpSc9Gllxgn2XgepoA9goriv+Fq+BP+g4n/fl/wDCj/havgT/AKDif9+X/wAKAO1oriv+Fq+BP+g4n/fl/wDCur0jULPVtNg1KwmE1rcJvicAjcPXmgC0SAMk4FAORkc15J8XLzU9T+J/hrwZa2Jv7W4sLm+ltXuWt4ZWRkVTM6gtsXJ4AOWZewrc+CNxCPD+qaYsd7bz6bqk9vcWlzceeLVshtkT4y0WCCuecHFAHf0V5p4a8VeN/EFlF4o02x0uXQZr2WBbI5W5WBHZPPMhbaTlSdm3oeua5rw/8Q/iNqWk+DNSkh8OoviuV4I4hFJm0IQsJC275wQp+TA6jnigD3CiuR+GXiLU9ettatdYS1+3aPq02nSy2ylY5gm1lcKSSuVYZGTyDzW14l8QaX4ds47zVp2hhkk8tSsbPlsE9AD6GgDUoriv+FpeCv8AoJy/+Asn/wATR/wtLwV/0E5f/AWT/wCJoA7WiuB1T4keDr3Tp7WLXru0klQqs8NrJvjP94ZXGa5TSfjTY6LrdnoPiS9XU47uQRWmp2ls6OxJwBLCRkH/AGlyvrigD2migHIBHQ0UAFFFFABRRRQAUUUUAFFFFABRRRQAUUUUAFFFFABRRRQAUUUUAFFFFABRRRQAUUUUAFFFFABRRRQAUUUUAFFFFABRRRQAVQ1rRdI1q3Fvq+mWd/EPurcQq+0+oz0P0q/RQBxh+HOkWzF9C1HWNDb+7Z3reX/3w+4U3/hHPHFr/wAeHjz7QvZb/Tkf9UKk12tFAHFfY/ihH93W/C84/wBuwmQ/pIaPsfxQk+9rnheAf7Gnyuf1kFdrRQBxQ8N+Nrv/AJCHjx4B3Sw0+OP9W3GlX4b6JcOJNcvNW11+uL69cpn/AHFwPzzXaUUAUtH0jStGtvs2k6baWEPUpbwrGCfU4HJq7RRQAUUUUAFFFFABRRRQAUUUUAFFFFABRRRQAUUUUAV9SsbLUrKSy1C1huraUYeKVAysPoa57w/4WvPD2rL/AGTrVwdDYNu066zL5R7eU5O5R/snIrqaKACiiigAooooA5vxf4Th16+07VbfULnS9W00v9lvLcKSFcAOjKwIZTgcHuAaseDPDNp4Y06e3gnnu7i7uHury6nIMk8zfeY44HQAAcACtyigDgrf4a21vcC3t9f1SHQ1vWvk0qNlWNZWYsQHA37NxLbM45qxpXw50vTtM8JWEV5dtH4YkMlqzbcykoV+fj0Y9K7WigDE8LeG7Xw/cazNazTStq2ovqEwkx8jsqqQuO3yituiigAooooArarHeTadPFp9xHbXTIRFM8e9Ub1K8ZrC8NeDdP0m8/tW8mn1fWWHz6heHc49kHSNfZQK6aigAooooAKKKKACiiigAooooAKKKKACiiigAooooAKKKKACiiigAooooAKKKKACiiigAooooAKKKKACiiigAooooAKKKKACiiigAooooAKKKKACiiigAooooAKKKKACiiigAooooAKKKKACiiigAooooAKKKKACiiigAooooAKKKKACiiigAooooAKKKKACiiigAooooAKKKKACiiigAooooAKKKKACiiigAooooAKKKKACiiigAooooAKKKKACiisjxtqVxo3gzXNYtAhuLHTri5iDjKl0jZhkemQKANeivN/FPjjWNM/Z8/4Ty3jtDqv9k295teMmLe+zd8uc4+Y961YviJo5v/sIttUuTFcR2l1dW1k8lvBOwU7GcdMblz6ZoA7OiuMvviZ4Zs9Tu7WVr5rayuhZ3moJas1pbzEgbHl6AgsoPoTzSfGrxJqnhT4eXetaK1st8t1ZwRtcRmSNRNcxRMSoIzhXJ6jmgDtKK8s8ReMPEvgjxPoNtrmp2PiGw1X7UssdhpzQ3Fv5MLS71USPvB2lSOOSK1PGvxQ0bRvBUWu6as+pT3+kT6npsMMLOZI44g+5wOVUblyT0yaAO/orx7Rvi3fSeKtNsb7RtQkt7zwzFqn2e1093uRMX2udoPCY5H1Fdg/xH8OyWmkz6aL/AFdtVtjd2sNhatLIYQQC7KPugEgc9+KAOxoriP8AhaHhebTdJvNN/tDVX1WGSe2trG0aWfy4ztkZkHKhW+U5/i4ptl8VPCt/oGmavprX96NUuJ7eytYLRmuJmhdklIj64Uqck0AdzRXCS/FbwqINKMH9pXdzqk1xb29nb2bvcCaDHmxunVWXPIPoafffFHwzZzTefHqa2dvcpaXN/wDY2+zW8zMq7HfoCGYKfQ0AdxRXJD4gaI+uPpkFtqlwkd79glvYbJ3to5+hRpBwCDgHsCa0/DNzrEmnXtxrUOHW7n+zKkOx2gVvkyuT8xA9eeDgZoA2qK8O0/4zatPZeFb+fR54YtU8QXum3EAsnaV44hL5YiGclsooPvurvB8TfDH9jPqBN+sy3/8AZv8AZ5tW+2G5wD5Qi6ltpDfTmgDtaK4z/hZfhkaRJfSNex3Ed6LBtOe2YXn2g8rGIupYr8w9V5qG5+KnhW10lr65OoQyx6hHpstk9owuYriT/Vq0fUbhgg9CCKAO5orh9Q+J/h+xeSOaz1oy21stzfxpYOzWEbDIM4H3DjJx1wM1Bq/xc8I6dealb/8AEyvF0u3hu76e0snliggljEiSsw42lTnPsaAO/orlvDPjzQ9f1z+x7Rb6G5e0F7bG5tmiW6t923zIifvLkr/30PWsu78fPZ/Fq78KXdjNDpdroo1CW+aE+Wh3PuZn6BAq9fXNAHe0VyPhv4h6BruqWunQJqFpLfQtPYNeWrQpexrjLRMfvcEH6EGrXijxlpmganBpclrqN/qE0DXAtbC1aeRYlOC5A6DPH1oA6SivL734ota/EmDSE0++vtKuvDy6nBHaWEkl0XMu07l7KF7EZzW7N8SvDJstJuNPa91Z9WtmurS3sLZppmhXG5yg5UAkDnucUAdnRXHWHxL8I3yXEltfSOkGltqjt5RAMCuyPj1ZWUqV6g49aseHvH3hzXl8PNpdxNN/wkFnJe2I8og+TGF3M/8Ac5dRz3OKAOporyDx98VNX0TVfHlhZaW6jw7osN7bXE1sxiaRt5becj5cAYA64auo0D4l+H76N0v/ALbpc8Omf2k/261aFZLcD5pUz95Qf5j1oA7eivOtV+LGkQaVqMlvpurx6hFpM2pWVvdWTxm8jQcsmeoGVJ7gHNamk+L7m4+EcXjOfTLr7V/ZQvHtfIKsz+XuOF67SeR7c0AdjRXjGhfF7VJ9U8GRXuj3jx654ea/mt7awdrgzgpyi54jwxOT2xzXZr8TfDE2l6RfWDX2oyausjWlpa2rSXBEZxJuj6rsbhs9DxQB2lFZPhvxFpPiDQV1vTbnfZneHLqVaNkJDq6nlWUggg9MViaL8RtA1SRGjh1O3spbeS5h1C4s3jtZY0GWZZDx055xkA0AdjRXBaf8WPC15q2l6b5erW8urpLLpz3Fi8aXUccbSM6MeCu1c/iPWtSy8e+HbvSfDmqQzT/ZvEUvk6ezQkFm2O/zD+H5UbrQB1NFcXZ/Ezw3dajZ2yrqMdvf3DWtlfyWjLa3Moz8qSHgk7Wx64NVbT4s+FbrSpNUij1U2YuPssEpsXxcz7ynlRf33yp4HYZoA76isPwp4p0zxGbyKzW6t7uydUurS7hMU0JYZXcp7Ecg96xtT+KHhLTNKfUr66uIYU1n+xXDQNvW63hcEdQvIO7pgg0AdrRXnfi/4kabYa7eaHp1+RqVnBcloXsmeOWVLUzhfMBAXClSeuc44qp8L/HmteJfEthp2oR2iwz+FrPVnMUZB8+WR1YDJPy4UYH60Aen0V5D4s+JWq2XxF8Q6MrS6Vo+gaOt9c3Umkvc7y3mZbIdcKAoxwdxBHFb/wAPfHd14l8aeItEk066jtdMW3NvctatGsoeJXJJJ4JLZA9KAO/orhNc+JGg+HdX1iHV9RmaOxubS1MMVixaOScfINwJ37j6AY6VKPib4bW2vWuY9StLuznht3sbizZLlpJf9UFjPLbsHH0NAHbUVxF74+05rOym3ahpLy6vDpzw3umv5jO6khdpI2gj+PkDHSsPxn8WbW2jsV8OwXNwJ9bg077bLZubSXc+2QJJwCwwRnpkHrQB6nRXF/8ACzPDP9qvZhr420d6bB9RFq32MXAODH5vTO75fTPFN+K/jK78IJ4f+x6bcXranrEFlJ5UBk2RsfmwB/ER0oA7aivJvD/xegj1TxPb+JLW7jttK16TTlvLaycwQR7lWPzn5AOW5PuK6bWPiV4a0vUry0m+3yw6fIkV/eQWrSW1o7YwJJBwpGRn0zzQB2dFZviDXNL0HQp9a1O6WGxhUM0g5zkgKFA6kkgADqTXI33xM0UrDD51/o95/aFpbPb32mv5rCdiE+TIwrEEb+QMdKAPQKK4S3+K3hWe1v7xF1P7JZXT2bzmycJJcq+wwof4nLdAOtZuv/E5ftOjWujQS291NrkGn6haajatHNFHIjMGCkjGcDB5HWgD02iuLsPiZ4YvdTt7WFr4W11dNaW2oNasLSeYZ+RJehOQQPUit7UvEWmad4g07Q7ySSO61GOV7clD5Z8sAsC3QHBzj2NAGtRXAL8WPCN54Qj8Q2N/cfZrm6nsoW+yMzrNEH3kx8HACE9sj61yWr/GDUoovEQ02zkni07wpHrFrey2LpFLKwkO5hu+VCFGBnqDzQB7ZRXB+FfifoWpW0KakLzS7n+yhqTNe2rQRywqB5kkZb7ygkfgR61Pp/xO8NXRcSLqNlmykvrc3do0X2qBBlniz9/AwcdcEUAdrRXI6h8QdDt9H0bUIVu7g65aSXWmxR27FpVWISYI7HaRwaf8I/FF14x+Huk+Ib2yls7m7gDyRtEUGfVQeq+hoA6uiiigAooooAKKKKACiiigAqh4j02PWvD2paPM5SO/tJbZ2HVQ6FSf1q/WL461tvDfgvWfEC28ly2n2UtysSIWLlEJAwOcZHJ7DJoA80u/DfjjVvhVa/C++8Pw26rBBYXOsi8ja3eGJlzIkYPmbmVBhSowTyeM0ni7wb4kk8SXd14U0C50XVZry2263Z6wEtpYY2Ulri3JBdtpdSNhzx83cdRpXxO0l/DGgX+oWup/2nq1j9rGn22nyyXARR88nlAFhHnox4OVx1rb0fxv4a1jUtN0/TdQFzNqVjJfWpRCVaJHVHJPQEMwGDz19KAPJbj4Wa/Dba34bXS7jU7bUtTluYr+TWpIrMQzS+Y4mt1cMWXLDCghsLkjnHofxq8K33ir4Yz+G9Mt47maS5sWMcjhVaOK6id8kn+4jfWrL/ErwsbGzubaa9vXvZp4ba2tbOSW4lMDFZSI1G7apHLYxyPWucuPi7Yj4gadplnFPqGjX+gvqERsrOWa5MqzmNlKLyAoBzkZBoA7XR/CHhTQbiS+03Q7CymMZR5ljAITuMnoPWvHfh34Nu9YsviDb2txDc2FvaXnh/wzPnMfkyhpGw3cCSQJkdk9q9Cuvid4VxFqJ1qN9Hk0G41d4/sTszQRMFd93QbclTGRnP0qz4e+IPguXdYWjyaXBDYNqEX2mya1hktV+9LGWADIMgkj1B70AYvw68M+IrTxzY69quliwgi8K2+lOjXEcjCeOTJ+4TwRyD71yGj/AA78Yafo/hrT9Y0SXWdMtNJe2uNNtNUW3C3P2jzA0rbl82MrgbcnHPBr0zw/8TPDGteILDQbb+04L/ULZruzS70+WATwqATIpZQCvzDn3qr4s8eT6P8AEzS/CMWm3EqXmmXN41wLZ2RWjxtG4DAHXJ7ZX1FAHl3w/wBF1r4V3uhy6lDpUupf2dqFpc6aNRigCxPfPcRTRPIQpX5wpUncMjg4q38JvD/iiHQvCXjm10lL26tbjWEudOWVYi8F3eNIskTSYXjap5IyprrPh18RfDvjvw54Z/4SbTE/tHVYS0RuNNf7JJOFJkSKRwVJGG4BzwfSum0X4j+E9S1C1sbG4uViupntrK6e0dLW5kQkFIpSNjn5WwAecHFAHE+Ffh74ltfiHoXi6+tbeEzatqup6jAkwb7J9ogSKKMH+NsINxXjOe3Nc14++GfjXX9K1+xm0L+09Wn1GWew1ObVFW1it2nSQLHBu+STagXJX1JNe5eLPFGk+GYLV9SkmaW8nEFrbW8LTT3EhGdqRqCzYAJOOgBNZR+I3hb+xIdUW5upDPdmyjs0tXa7NwPvReTjfvABJGOAM9KAOL8Q+EPE0vi2fUPDOgXPh/UrnU4Z5tVtNYH2OeFWBcy2+cs7JlSNnUg7u9ex15h4Z+LOn3ba/PqaypDa62NL063htJDdTt5SuU8rG4uMsSAOAMmtiz+Kfg660nUNRS8ukWwvV0+eCSzkSf7SwBWFYyNzOc9AKAOL8N+BPFVrf+EYbnTY44dB8S6jezT/AGhCssE4mKOoBz1kAIIB61B4o+GXiK88Uaj4jigkm8jxL/aVtaQX/wBnkuoHtI4G2yAjY4KkgEgED3r1jwr4o0nxILtdPa4juLKQRXVtcwNDPAxGRuRgCMg5HrWVq/xH8LaXq91p11c3RFlKkN7dR2sj21pI4BVZZQNqHBXgnjcPWgDzuD4ceIrfU4PGlno4j1K01mO8TTLrU2uLi4gWFoSJJndkEmHLLg4AABPpY1TwF4q1vxFN4suNNhsrq+8Q6ZcvYG4Rmt7S0DrudgdrO28nCk4GBnNdN4L8cap4l+KvifQI7d7XStCaKH97p8ged3iV93mkhVHzcLglh8wODWH41+Ll9o8vxAhtdKeP/hF4rRoZrm1kEUnmEeYWbgYwflx1AJ5oAr+LPAGvQ+MvFWp6fpl9rMHiFUki8jW2skt5RCsRWZQy748KDlcnGRjpTtN+G2u6b4f8e6TBbWmNV0e0stP8qXCO8VmImHzEsq7843HpXa6X8SfDF1DetdXF1pj2Nit/cLqFrJbH7OSR5qhwNyZGMjvj1q74X8baH4h1A6fafbra8+zi6SC9tJLd5YSceYgcDcueMigDE0rwvrFv8QfCusSQxiz03wxNp1ywkGVnZ7cgAdxiNuenFZ3xB8E6x4g8Z6wYYf8AiWa54Xk0d7tZVBtZN0jBmUnLKd4Hy5966nxT470Dw7qDWF4b64uY7c3U8dlZyXBt4c/6yTYDsXrgnrg+lZNz8UPC+nzajcXWtLc2kVxaW8K21nI7b7iPfEoYZ8zf22gdQOtAGTpHh7xZrXiHwZLr2iwaRb+FI5GeZbpJReTGLyV8pVOVTGWO7B5AxWj8VPDs2r6tYX0PhO51WW2hkWC+0/VRZXds7dsllBQ9ep57Voah8S/DVgdtymrLKluLq6iGnSl7OIkgPOoXMQ+Un5scDNZWmfE+yTV/Fn9sTQLpumX9naaa9sjSS3ZnhV1VVGS7EtwFHSgCn8NPCHjHS/HFhrfii5jvpE8LJp1xd+aGdpxcF9p7thMAtjkisL4feCfGXgU+Hdbh0WPVrmLRJNJ1Cwju40eI+e00ciOxCEHJDDOenXFer+FvE+leJEuhp7XEc9nII7q2uYGhngYjIDowBGRyPUVtUAeB6l8JPE40Tw/9ja1Ooz6ldnXQku1Es7ubzpEQn72xljHvya6n4ReAdX8M+M/EN9qiwjTYma08PojgmO0eV5myB0O5wuPSMV6nRQB498S/BfifVNX8dDS9NS6g8R6Bb2lvN9oRBHNEZMq4Yg87xggEetXPHXg3xXqWsQXmhvb200XhO602OeRxiO5doiox6fK3OMCvVaKAPnuP4Z+Jb3xFa6hD4ZbSg2iahY3txfasLq4muJ4VVWJDN+7BGAOo9BXqvhrStVk+Etv4f1Cy/s/UV0j7A0byrIA4i8sNuQkYJ5+ldfRQB5J8O/CPiay8SeDNR1TS1sotG8MPpNyDcRufNDR4I2k5UhSfbvXN6Z8LvEulzaPrM1jd3studSt7mxsNV+yyiOe8eeORJAyqeCMqSOvqK9/ooA4z4V+Grzw74Ruba8s7a3vL66nvJbcXEk4VpGJ2vI5Jdum5hwTnArzpvhx4kv5zpOlaTeeD9Lu4LxNWjGri5spzKhCiGEMSvzkMDhMDIxziveKKAPBdTHidvHvwq0HXvD8OnLaC9tTdLcpKJ3FhIm6MLyqYAPzYPI44q1ofg/xzDZeAvDsmhW9taeFr93nvzexssyeTMiPGgO7GXGQwB5GM817ZJDDJLHLJDG8kRJjZlBKEjBwe3FSUAfOtp8NvGk8nhWTUPDxl1fStahutS1W41VZFmiRpB/o8e75Fw+4qVXoAM1sj4Y+I/wDhWXhuyeL/AImmha1PqDWcN75JuI5JJflWVT8r7JAQcgZGCRXuNFAHn3wr8L32k63reu32ly6c1+IYYornUHvLopGDzJIXZepOAvQdTziuV8b/AAs1nXfiBr80awjw/qGnvdw5lAZdUMXkhtvphI2z6g17XRQB4JZfDPxk2k6Bdahb20msumr3GsMs64E91btHGqnPIHyLkdAK6X4UeCfEHh7xRp9/qdvFHBB4SstLcrMrEXEcjs64HbDDnpXq1FAHkfj/AMC+ItY1j4h3NjbwvHrnhqDT7EtMq75l83IOfuj515NbPw48Pa5oHjPXJr6wH2LUbazeO5SZCFeKBImjK53ZyCc4xjvXodFAHi/jP4feJtT8a6tqlpawta3OvaLexsZ1BMVsR5px6jHA71oeMvBOpaj4r8V6hceGbbXtM1O2sIY7V7wQSP5e8OyN/C67gQSV7816xRQB4dH4F8c3kcHnLeJp0Pieyv7Ow1HUVuZ7S3jjYSnzMnILEELuYjmnReDvHVj4R0PwHb6Lb3Nno+sw3A1VruNVmtUlMgxHneJADg5GOCQTmvb6KAPANP8AhTr1nZN4Vk0y5vrQaqbhNTm1qQWjQGbzQWtlcN5ozjAG3IzmvSvivoerarp+gzaPaC9m0rWrW+e381Y2kjjJ3BWYgZwc8ntXa0UAeOXfgPxLN4D+IWlraRC713XJb2yQzrhomdCNxzgHCnisjUvhj4gt5fEml2+l3WqQa5dvcRXR1t7e1hEuN6zwq4L7efug7hjpXvVFAHF/EPwneax8PrfRdKeEXmny2lzbLISscj28iOEJ5IDbcZ5xkVzPjPR/HfjJtPkm8O2elW1nrGnXIhluI3uGWKQtK5dGK7QCNq9TzXrVFAHjln8P/EkHgQW6w2/9qWHiubXLa3aYbbhDK7KhYcKSr8Z6HGas+LNB8b+Mr7S7u70O00i1tNZt5lhM8b3KxLG4eR3Vip5YbVHPGa9aooA8E8M/C3XrG10XwzdaTPNbaZfpM+pza1I1o8UbFlZLYOCJDwMEBQcnJru/jp4W1zxL4Wtm8L+UNcsboSWxkkCDa6mOXk9Pkdj9QK9AooA8KtPhPrtl4o1lYEtzoC6RK2lxeYN32+a3SGQn0HyMc/8ATQ1FcfDvxhFoWqabFpcU76n4Jh0fet1GFhuYhJ8rZOSDvGCMj1r3qigDyLx18Oda8THRrNTHbwReF7vTJ5jID5U8iw7OOrLlDnHam3fhLxZ4wutDh17SINEg0TTrqAyfaUl+1TSw+SCgQ5WMDJ+bB5AxXr9FAHimkeE/G9xP4D0++0GCxtPDNnPaXFyb2N/OYwCJHRVOdpxnnBHpXefBzTNW0P4daRoetWBs7vToRbMPNSRZAv8AGpUng+h5rr6KACiiigAooooAKKKKACiiigArH8cabcax4K1zSLTb9ovtOuLaLccDe8bKMn0yRWxRQB434c0Pxf4d1rQvFUfhW4vpF8Mx6He6ct3As8EkLl0lVi+wo+SDhsj5TjgiqvhPwL4q8F6x4b8QR6QusTrBqceo2tpcIht3u7lbhdpkKhlUgocc9CAa9uooA8N+H3hDxr4RuNE8SXHh8X92lvqVlfadb3cXmRLPd/aI5I2dgjD5drAkHkHtiui8J+HfFJ+Klp4r1jSLCwhbw7NaSJaOu2KV7vzFQjOS2zBZhwTmvUKKAPnGb4W+NW8PS2g0yPzm8JazpoH2mP8A4+Li7MkS9e6856DvXR/FjwLqWs2Fl9ont9O0+28HX2nXd5LKAlvM6wbNw6lf3bZI7Cva6R1V0KOoZWGCCMgigDxLR9b1fxL8a/BMlzocdkljo141w8d3FcAu6xLkGIkBMjA3YJ9K67xvoWtXHxK0PXbDT2vLKPS72wnKSophaXYUchiMr8hHGTyOK7HSNF0fRxINJ0mw08SkGT7LbpFvI6Z2gZq/QB4xp/w/8R/8K6+Gmgz2wgudGkUakVmUmBTbyRlgc4YguOlZfg34ceJLS28LeH9S0zUmTQryKSW9n1gPZMsJOySGJTvDt8pCsAFyeT397ooA82+MXhLVtZ8QeFvEmlLfXP8AYr3Mc9pY3i208kc6opeN2IXcuzoSMgsM1y+jeA/E2j61p3ji10iaW8h1e5ubjS59QEt1NBPAkO8ys3l+cvlqcAhSMjOevuNFAHz8+l+I9G8bW/jbVtMtLK6k8RXNxa6S9/Cstzby2iRMVcsE81Nm4gkZG7B9c3T/AA54h8a3XiHxHaWMtvJZeMUv47S2vVR7iNbUQsqTj5PMG7OQduQRnvX0Tqmm6fqlr9l1Owtb633BvKuIVkTI6HDAjNSWNpaWFpHZ2NrBa20QxHDDGERB6BRwKAOC+FXhnUNN17Xde1HT72ya/EMMS39/9qunSMH5pCpKDliAFJOOp7VzGs+EPF8Oh+OvBNjoiXtn4pv57m31Y3EYjt0uVAkEqE7yUwdu0HI28jmvaqKAOC+GnhfU/D/jLxreXkWLLUbiyNlL5gYypFZxxMSOo+ZT1rlfiJ4M8Uale/EO30/STcxeIYNPeznE8aoGgwrowZgwPGQcYx3r2eigDx34t/DnXvF+s3X2EpbwSeF/sSTGUAfaVuo5RGccgEIRuxgVd8B+FtZbx7ZeIdT0jVbFLDT5YA+qasLqUySldyxBGKiPCAktgk44GK9VooA831TTvE3h3x/4h8Q6P4fbxBb67ZwKsaXMcRt5oUKAP5jDMbAg5XJHPFcdefDvxlPrk15NpunjzPEWh37fZJFSER2yYmKKTkBT0B5PpXvNFAHmt7pvinw5408Vapo/h5dft/EMMDQ/6RHGLeaOMx7ZQ5GYzwcruPUYridW+GPjC41nUdbNqiywa3ZahFb6fdC3+0xpZrBKImP+rKtkqGxkDGRnNfQFFAHmfw70LV9C1TXPENxoOp+bqL21vHDdailxdtGmQZJGL+WAu44CknAPc4r0y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rzLWvileWfxgk+H+n+EL3U1tbFL+9vobhB5ELBuRGeXOVxgckmvTa8Ht5rqH9rnxe9gkMt8PCFubWKV9qySh2KqT6E4oA3/AAH8Y7jX/H9v4S1rwRq/hya/t5bnTnvHUtNHGcEvGPmi4wRur0HxB4q8NeH5Y4td17TdMkkjaVFurhYyyL95hk8gZGa8A8Gv4k8VfHnw/wCKbfwHq3hXV7e3mh8W3NxGy21woAWOONm4k5UEFfxrqfi54TPiP9or4dTX+gHVNFtrO9+1NLbebbo2F2B8gryegNAHplt468F3VzYW1v4q0aWbUV3WUaXiFrgZxlBn5uh6U+68beELXxEvh258TaRDrDMqrYvdoJix5A2Zzk18laD8Nr60+ElhcR+C7mDXIvHiyiQWLC4jthLgEHGRHt9Pl71m/EDw94u1bxdqF4/gjVrPULXxSl1Itlou+KW28wDzmumJd26fKmBg5xxQB9YeMvij4N8Oabq0ja/pVzqOnRTMdOW9QTSSRpuMYXOQ2PbvVnwX4+0LxFo2hXUt3a6fqGs2IvYNOluFM3l45IHUgY64rxDRfAjTQ/HLWL3wm8uqXU9yulTzWWZZENvx5JIzySRlevSsT4H+CfFHgm6iTxDomo6+vivwy0Mdx5LJPp0qIf8AQyx/1SsMYJwMgZoA+ipPH2g6hZ6mnhDUNN8T6xYRFzplnfx+axBxgnOF78n0ql8EviF/wsnwlPrp0aXSJIL6WzktpJhIVePAPI46mvnf4B+HtZ0H4raHFp3hPVU0+zt7iPUrzWtHWzmsQQflSeMhJ1LAcsCe+a9S/YyIPw31sggj/hJL7kf74oA9wooooAKKKKACiiigAooooAKKKKACiiigAooooAKKKKACiiigAooooAKKKKACiiigAooooAKKKKACiiigAooooAKKKKACiiigAooooAKKKKACiiigAooooAKKKKACiiigAooooAKKKKACiiigAooooAKKKKACiiigAooooAKKKKACiiigArlNT+HPgvUvHFr42vtDim8Q2gUQXvmyBkCggfKG2ngnqK6uigAooooAKKKKACiiigCj4g0jTte0a60fVrYXNjdxmOeIsVDr6ZBBH4Gs/wADeD/DfgjRP7F8K6XHpth5rTeSjuw3t1OWJPYd63qKACiiigAooooAKKKKACiiigAooooAKKKKACiiigAooooAKKKKACiiigAooooAKKKKACiiigAooooAKKKKACiiigAooooAKKKKACiiigAooooAKKKKACiiigAooooAKKKKACiiigAooooAKKKKACiiigAooooAKKKKACiiigAooooAKKKKACiiigAooooAKKKKACiiigAooooA/9k="/>
          <p:cNvSpPr>
            <a:spLocks noChangeAspect="1" noChangeArrowheads="1"/>
          </p:cNvSpPr>
          <p:nvPr/>
        </p:nvSpPr>
        <p:spPr bwMode="auto">
          <a:xfrm>
            <a:off x="311150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AutoShape 6" descr="data:image/jpg;base64,%20/9j/4AAQSkZJRgABAQEAYABgAAD/2wBDAAUDBAQEAwUEBAQFBQUGBwwIBwcHBw8LCwkMEQ8SEhEPERETFhwXExQaFRERGCEYGh0dHx8fExciJCIeJBweHx7/2wBDAQUFBQcGBw4ICA4eFBEUHh4eHh4eHh4eHh4eHh4eHh4eHh4eHh4eHh4eHh4eHh4eHh4eHh4eHh4eHh4eHh4eHh7/wAARCAF0Am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7LooooAKK4Pwv8S9P134i6p4Ri0+4gS1aZLW/d18q9eAos6oOuUZwD64NdpqV9ZaZYy32o3cFpawrukmmcIiD1JPAoAsUVhL4p0m4/s2bTdQ028tL6aSITpeoBlFZm2j+MjacgcgZPalh8X+FZrW6uofEWlSW9oFNxKt0hWLd93cc8Z7UAblFcnd+PNJXxD4X0vT2TUofEL3KQ3dtMrRxmGPec4656cVr6Z4k8P6nqM2nadrWn3d5BnzYIbhXdMHByAcjnigDVorlPF3jrSvC/ifRdG1Zkt4tUjuH+2SyqkUPlBThs+u7ArVm8TeHodFj1uXW9PTTJSBHdtcKImJ4wGzg9DQBrUVjy+KfDcWjR61Jr2mppsrbI7o3K+UzZxgNnBOQa0NNvrLU7GK+067gu7WZd0c0Lh0ceoI4NAFiiuO8RfETw9pWrabpNveW2o315qsWmyW9vcIZLdnJG51znAI5HvWhF4v0SHQoNW1jVNL0+CaV4kdr5HjZlJGA4OCeDkdqAOhorGvfFfhmytILu78QaZBb3ERlgkkuUCyICAWU55GWAyPUUWfirwzeX8Gn2mv6ZPd3EYlhhjuUZ5EIyGUA8jFAGzRWSnibw6+sy6Mmuac2pQgmS1FwvmpgAnK5yMAg1i+EPiP4X8R+GrzxBFqdpa2FneTWssk06gKUkZAxOcANjI9iKAOworHbxT4aXSYtWbXtNXT5mKRXJuU8t2GcgNnBPB49qtS6xpcWhNrr39v/AGYsBuDdBwY/KxneCOoxQBeorzzQvi1oOq+C/EXixbS+t9P0W9ksyJY9ss7KFxtQ8jcXAAPNa3hbxfdah4hk8O65ocuiaobQX0ETzrKs0GQrEMvRlYgEdsj1oA62isvXPEWg6G8KazrFhp7T58oXM6xl8YzjJ56iob7xb4XsL37De+IdLtrresflS3SK25gCBgnqQR+dAG1RWbpGv6JrFxcW+latY301s22dIJ1doznHzAHjpWlQAUUUUAFFFFABRRRQAUUUUAFFFFABRRRQAUUUUAFFFFABRRRQAUUUUAFFFFABRRRQAUUUUAFFFFABRRRQAUUUUAFFFFABRRRQAUUUUAFFFFABRRRQAUUUUAFFFFABRRRQAUUUUAFc/wDEbWb3w/4H1bVtNsp76/ht2+yW8MZdpJm+VBgdtxGfbNdBRQB8+ap4A8W+B/BnhbxBBrCavP4TuReSWdvppWe4SYkXQMgclyd7N93kgV3/AMZIJrqz8K6uLOe80nTtahvdTt0iLsYPLkAYx9W2uyMRj+HpxXolFAHg2vQ2uteONB1fw34W1C1sTrl2894YXRLp/wCzpEMwjPKDdhMkDcRnnrVbwzoNxpPwt+Et/e6JP/Z+kXQn1m1W2JkTMMyxyumNzbJXVjwSOvavoKigD598T2M2veMdEvvBXh2+0pJrjWNl7JG0cc0z2ARZ9p5jUvheQuSpNVfhppOpS3nw90/feR3egkm7totB+ymzxEySrNO0hEisxz8oJY4avoyigDzfx7pL6h8afAF1JpzXVraRag7yGLckLmNApJ6AnJA/GvNriz1XTb/y/sD6TYjxVrTx6o2mPdfYQ6qI2jhBA+fLYcggY6c19I0UAfMnhHSWh07UL7ULzxPo9xa+Mry70zULjSROGilt4stNCqgbZPnwQBgnqDmvXPhPNrmofDq7F1YWmmXTXF0lnLbWhtUnQs3l3HlHmMtncQee9d/RQB856XDCvh/4aeGW8L3yeItG162bUWFi2LcqzCWZpcYZXJznJzuyazPCttq2mWXhi3v7W70G3FlqQOqDSnup0ka9z5CIcrEzJhg7K2enQGvp+igD5u+CHh+/bxP4Pk1fRNQWKxj17ab+2w0Je5j8vdwFDMhbGAB1xVvQ/Dd3Z/D7wmtrok1teR+PJJ5NluVdIjNcDeeMhdpXnpgivoaigD5h8HaDr66V4c8LahPdDXdP15bm7hg0LbIrrMXlna7aTa0bq3J6kNtxxUv9k6zDomiNHbzWcGh+LNTn1RX0trgRCWWU283lZXzFG4HKk7cg19M0UAfNtt4f1C+8Q6Rqn2a91DTb3xvBdMzaX9lgbZbOkk6w7mKqWVQWbG4rnvX0eIoxEIRGgjA2hAoxj0xT6KAPBLvw1rWo/D/4n2tvp9ybp/Fst/awlCpuUjeGT5M9dwQgetddoN0fF3xgsfFGm2l5Fpel6HNaSy3Nu8Ja4nkifywGAJ2rHyemSBXptFAHkXiFrLQvib4p1HxZpF1qOnatpcEOnNHZtcBlRWEtuNoO0lmzg4zu68Vx8/heWTwN8XSPCdzZz3Vhbx2VrKhmlCrZptjVud5VuMgnkV9G0UAeX6NpElh8ZdDktNNe2sU8JeRI8cW2MOsq7UJHGQM4Br1CiigAooooAKKKKACiiigAooooAKKKKACiiigAooooAKKKKACiiigAooooAKKKKACiiigAooooAKKKKACiiigAooooAKKKKACiiigAooooAKKKKACiiigAooooAKKKKACiiigAooooAKKKxPHviK28J+DdW8R3Q3R2Fs8oT/no+MIg92YgfjQBU0Xx14c1jxrqvhCxupJNV0tc3CmJgh4XcEc8MV3qGx0Jwa6ViFGWIA9TXzcujeNPAWh+EfHGs2WlINJvpLnXbm3u5JLi4ivn/fs6GMKNrsjfeOAgxXp/xttBqnh/SEg13S7AnUY5Y4NSkZLTUAFb9zIyHIHO4HnlRwaAPQty7d24bfXPFAZT/EPzr5z0rUrHU9U8P6HqWn/2T4Vtdf1Gz1KNNReexnuViR7cLMcHyiWfCnADriszw/dWdlqi3Gm6xPJodl8UVi897lmjjhazdQu4n/VhyqjPGSKAPp8sBnkcdfagMpXcGBHrmvm7XPEVteeIvFdvDdG+s7zxlZWi7r9oLM4sgxSaQBiIiwHCj5mwM9a51JLpzrPht9VtprJfGehRvHpUkqWyCYYnjiLMWKHGCc4PPAoA+st6cfMvPTnrVDxPrVh4b8PX+vapI8djYQNPOyIWIRRkkAcmvAfFNkIPH/i3Sr630e103S9Og/sdNQ1ae1FvAUZnmgCI25/Mzk5zlQMV2fjaXUpv2TtSm1e4N1qDeGCbicxshlfyuXKsAwJ64IHWgD1azuYby1iuIG3Ryorr64IyKlVlbO1gcdcGvnzxLFa+ArvS7jQxqdvHceDL+a8W0nJmnkiSEo4LZAkBYndjuawdMkOn+PtAsoNf0jRbPV9B1D7Q2kXMty0Ea26Mk08rkB5A+5gAq4weTQB9QqytnawOOuDQzKuNzAZ6ZNeJ/B2aPRvHVloM1jpFze3mjNI2qaJqUs1vMsbrzPE/+rdtwIbJzlhnim/Gi0iXxVqmrTX2haxb22kAz6NqGoyWc9vt3Mr2zrkbn+bOQOVXmgD2aK8WS/uLTyLhDAqsZXiIjfdnhW6EjHPpVO08QaZdeJb3w7DK7X9lbxXE67DtCSE7SG6H7pr548Qa1dX3irVbovqlnoV6nhz+1kklYPb2MqyeZvOcqCSiuw7E1B44ay0jXvHcfgO4xZm30aLUGt7l/Lt7dp2E5WRdxQbPvFc7QScUAfUSsrDKsCPY1lab4i0vUPEOraDbSub7SRC12rIQqiVSyYPQ8A9OleZ/CVJ7X4majZ2E2jwaYdKikmsdLvZ7uFJS52yb3jVVYrkFQcnGa4z4n3Oq2/jvxwmn/JaT6nocWpSNM0KC2MUm4O6gsiE7QSB0NAH0oGUjcGBHrmgMrDKsCPUGvlvxWt5BZ65ptjfWNrpT6jooe10a/nnit5XudrlZmRQpePG5FJ6AnrW38QoZfDHiTxZovh9rqy0WSz0e4vooJWxFFJcyx3EiknK5jUAkdhmgD3nxDrem6Dol1rWp3Kw2VpH5k0nXaM46Cq2m+KNH1DxFf6BbTub6wtre5nVkIURz7vLIY8HOxuB0r5x+Jum+EzrPjzTfDcoutOj8HW9w9vFctLBFN9qOGXkgHbtJx+NdNYeGPDusfEfxrvtlmtLLwnphshFMwRMpcEMpU8kbRg54yfWgD3y/u7awsZ769nS3treNpJpXOFRFGSSfQCub8NePdC17V49Ktk1C2uZrc3VqLyzeEXMIIBeMsPmHI6dmB71wOunW/EP7IXmxSS3eqXPh6KR2I3PLgKz8dyVB471L4Uu4ofiV4Wh8O+IrnX7TUNJuJ9TWebzhb42eXKv/ADxLMWXYMDA6cUAexMyqMswA9zQXVfvMB9TXlXjWPS9Q+MUemeMpxHoK6EZrCOacxQSXHmkSsSCAXVNmMngE4rzy30vRddl8dXiX+r6tZad4Rik0ua+lkSRWCXBWUD5fm+VcNjkAHnNAH0wGUkgMCR1GaWvEPA1mmleN/hxcWktz52s+HriTU5JJmc3biOJw75PLbiTn3r2+gAooooAKKKKACiiigAooooAKKKKACiiigAooooAKKKKACiiigAooooAKKKKACiiigAooooAKKKKACiiigAooooAKKKKACiiigAooooAKKKKACiiigAooooAKKKKACiiigAqO5t7e6hMNzBFPGSCUkQMpIORwfepKKAI7m3t7q3e2uYIp4JF2vHIgZWHoQeCKjvbCxvrM2d7ZW1zbHGYZoldOOnykY4qxRQBSOj6SdL/ss6XYmw/59Tbr5XXP3MY689KxfDfgfQ9DXXYooEubbWr83s9tPGjRIxVV2quMbRsBxXT0UAUDomjfYnsf7IsPssmN8H2ZPLbHTK4wcY4pYdH0mFESHS7GNUKFVS3UBSpyuMDjGTj0q9RQBT1DStL1CSKTUNNs7t4TmJp4FcofVSRx+FWbiGG4geC4ijlicbXR1DKw9CD1p9FAEL2lq7o72sLMiGNCYwSqnqo9AcDiqtloei2RBs9H0+2IYsPKtkTBIwTwOpHH0rQooApaZpGk6Y0jabpdlZNLjzDbwLGXx0ztAz1NJqOj6RqUsc2o6VY3kkf+ree3SQp34JHFXqKAIHsrORp2ktIGNwnlzExgmRcY2t6jk8GobLSdKsYXhstMsraJ12skMCorL6EAcjk1dooAq6bpunaZC0Om2FrZRM25kt4VjUn1IUDmnvZWchn32lu32hQs+YwfNAGMN/eGPWp6KAKVto+k21mLO30uxhthIJBDHbqqbx/FtAxngc+1VvEmhw6xp1zbx3Eun3E6Khu7YKJQFOQpyCGXr8pyDk1rUUAch4P8A6XoF7fX8rrqF5eQLaySPbRRIsClmEYjjUIAWdieMknnpXS2mm6faIUtLC1t1MaxERQqoKDOF4HQZOB71aooAZBDFBCkMESRRINqIigKo9AB0qvp+mabp7zPYafaWjTNulMEKoZD6tgcn61booAq6lpunanCsOpWFrexqdypcQrIoPqAwNPFlZjzMWkH72MRyfux86AYCn1GCeKnooAhW0tVeF1toQ0KlIiIxmNT2X0HHapqKKACiiigAooooAKKKKACiiigAooooAKKKKACiiigAooooAKKKKACiiigAooooAKKKKACiiigAooooAKKKKACiiigAooryL4/614z0rxH4Mj8GXRFxJc3M1xZHG29jii3mI+5AOPfFAHrtFeL33xUtP8AhLtI8Rw6hc/8I2/hW61CezUDcZkmjUKV6+YCSuK0/EPxF8Q2OmT2eoeHotK1LUdIuL3R3F55iO0SbmRztGx1VlbGCDzzQB6rRXHfD/Xrz/hUmmeI/FDJHKmlrdXUiSeZuUJuL5wOSOcYri9T8deLbrxF4EvX0aTSdH1W4nmAS7WRp4hbO6JMu35CcBsAn68UAey0V5foXxN1zVPBWneJl8IpBFqzKLJXvwFQclnnfbiNQFOD82cjiofC3xls9Z1a109rC2IfVDptxdWt6JrdJDF5kZVsDcGAI6DBFAHq1FeSaX8a7XUvD82oWmhTG5Grtp8Fq0wBljEZlE+ccKY/m/Gr3hP4oahqw8K3mo+Gf7O0zxONthMLwSSLJsLgOm0YBCnBBPbIFAHptFFFABRRRQAUUUUAFFFFABRRRQAUUUUAFFFFABRRRQAUUUUAFFFFABRRRQAUUUUAFFFFABRRRQAUUUUAFFFFABRRRQAUUUUAFFFFABRRRQAUUUUAFFFFABRRRQAUUUUAFFFFABRRRQAUUUUAFFFFABRRRQAUUUUAFFFFABRRRQAUUUUAFcx4n8LSax4z8Ma+t4sS6JLO7RFMmXzI9mAe2OtdPWD4r8UWnh+eytGs72/vr0v9ntbSMM7hBlm5IUAAjkkdaAPPNW+Bmm3vj/Xdci1SS20nWdLmtpdPRf8AU3MjqzTxnoMlFJHrk1rn4e63rN1bz+LNctLk6fplxYWAs7cpzMgR5pNxOW2qowOOtaMHxQ8P3Oj2t5Z2+oXN5dXkljFpscINyZ4/9YhXOBtwSTnGO9C/E7RZYLSOz0/VrrVbmSaL+yo7cfaomh/1u9SQFCkgZzg5GM0AaPhvwxNB8OIfCGvTwXSrYmxkktlZA8W3YDySQcfrXJ23w58Uvc+GbfUfE1lNpnhzzFtlS1YTXCtC8SmQ5wCoYdOuDXTeHPiFoGva3baPYi7F3PYPfbZYdvlqshiZGz0cMCMVmw/FjQbu40q103TdYv7rVIppreCC3BbZDIY5GOWAADD17igDJuvhRdHwH4P0GPUbC6n8NS+YY722Mlpd/IykPHntuyPQ1SvPg/q97oXi2C48RWkWpa5c215Zz29psj0+WFAgCrnlQvA6HBrqG+KOhJewLJY6omn3F+NOi1JoALd5yxUKOd2NwK7tuM96x/C/xWaTTdbvPEGk39u0GvyaVp1vFCGlumzhY1AY5cYJJOAB3oASz+EEFn4yi1q31MLZw6GNOjs/L+UTiMxef9dhxj2rR0v4dT2egfD/AEw6pG58JyI0j+UR9o2wtHwM/L97NUfF3xMlj0u1bRreay1OPXbTT7+yvoAJY45SewOPmAyGBIrorH4iaDe6JpOqQLdkarfnT4IDFiUTKzK6sueNpRs+mKAOvooooAKKKKACiiigAooooAKKKKACiiigAooooAKKKKACiiigAooooAKKKKACiiuc8TeMtJ0O6TT/AN/qGqyjMWn2SebO3uQPuj3OBQB0dZeveItC0GISaxq1nYqfuiaUKW+g6muZ/s7x14mO7VNRHhXTm6Wlgyy3jj/blIKp9FB+orW0DwN4X0WY3NrpaT3rffvLtjcTv9Xck/lxQBnj4hWl4SPD+g65rX/TSG0McX/fcmB+VIda+IV0f9D8G2VkvZr3UlP6ICRXagADAGBRQBxRb4qSDiHwhbj3muHP/oAoDfFSMfNb+EJx7T3CH/0Cu1ooA4oa58QLQ/6b4LtbxO72OpL/AOguATR/wsWwsyF8QaLreiH+/cWbPF/32mR+eK7WkYBgVYAg9QaAM7Qtf0TXYPO0fVbO/TuYJQ2PqB0rSrmNd8BeF9XuPtkmmizvx929sXNvOp/30wT9DkVmfZPHnhht1jeL4t0wdYLsrDeoP9mQAJJ+IU/WgDuqK5/wv4v0fX5ZLSFpbTUYf9fYXaGKeP6qeo9xkV0FABRRRQAUUUUAFFFFABRRRQAUUUUAFFFFABRRRQAUUUUAFFFFABRRRQAUUUUAFFFFABRRRQAUUUUAFFFFABXnXxb8M65rutaHc2lmdX0a2WdL/Sl1BrQzs4XY5YEbgMEFScHd0Nei0UAeFeDPht4t8LzW2uW+maUb2x1q+uY9MtpxHC9rdBQVRiMKy7RwRg4PrXRnRfHyeKtP8dzafpt1fpBc2cukxTiPyreR1ePEp+VnUp8xwAc8dK9SooA8qbQfH1v4v07xnLp+l6lqD6ZNp9zaQz+StuGl8yMhmyHxkhjxnqKpfDD4e+J9B1/wxqGrfYh/Z2k39tdGGXcBLNc+Yu3I5GK9iooA+edS+Ffi++WyW70exvdXtNdhvpNbu9RaUy26XXm+XDG2RCdvGAAOK1ta+GXiK8W6/wBFilNl4nm1qzRb9oBeRTLteMuhDxsoPBzgkehr3CigDxCT4Y63cqdQh0u002eXW7C6NvJqEt1MsFuWyXmkdgx+Y4UYxVjwLoaX3x117ULC6iu/Demu13bCP5kj1C4VRMoPQkBS3HQyGvZ6ZFFHEpWKNIwTkhVAyfWgB9FFFABRRRQAUUUUAFFFFABRRRQAUUUUAFFFFABRRRQAUUUUAFFFFABUdzPDbW8lxcSpDDGpZ5HbCqB1JJ6Cm393bWFlNe3k8cFtAhklkc4VFAySTXBW1le/EaePUNXiktPCSMHs9PbKvqGOks47R91j79T6UAPOs6546ma38LTS6T4fB2za0yfvbn1W2Vh0/wCmhGPQGun8L+GdG8N2zxaXa7ZJTunuJGLzTt/edzyx+ta8aJHGscaqiKAqqowAB2Ap1ABRRRQAUUUUAFFFFABRRRQAUUUUAYninwro/iSKP+0IGS5h5t7yBzHcQN6o45H06eorm4vEGteC7hLHxnIb7SHYLba7HHjZnotyo+4f9sfKfbpXf0y4hhuIJILiJJYpFKujrlWB6gg9RQAsUkc0SyxOskbgMrKcgg9CDTq87khvPhrK1xaCW88Gs2ZrflpdKyeXTu0PqvVeo46egWs8N1bR3FvKksMqh43Q5VlPQg0ASUUUUAFFFFABRRRQAUUUUAFFFFABRVTU9T03TI0k1LULWyRztVp5ljDH0BJqj/wlnhb/AKGTR/8AwNj/AMaANmisb/hLPC3/AEMmj/8AgbH/AI0f8JZ4W/6GTR//AANj/wAaANmisb/hLPC3/QyaP/4Gx/40f8JZ4W/6GTR//A2P/GgDZorG/wCEs8Lf9DJo/wD4Gx/40f8ACWeFv+hk0f8A8DY/8aANmisb/hLPC3/QyaP/AOBsf+NH/CWeFv8AoZNH/wDA2P8AxoA2aKxv+Es8Lf8AQyaP/wCBsf8AjR/wlnhb/oZNH/8AA2P/ABoA2aKxv+Es8Lf9DJo//gbH/jR/wlnhb/oZNH/8DY/8aANmisb/AISzwt/0Mmj/APgbH/jR/wAJZ4W/6GTR/wDwNj/xoA2aKZBLFPCk0MiSxOoZHQ5VgehBHUU+gAooooAKKKKACiiigAooooAKKKKACiiigAooooAKKKKACiiigAooooAKKKKACiiigAooooAKKKKACg8DJ6UVxPxDu7rVtRs/AukXDwXGoIZtSuIzhrWyBwxB7PIfkX/gR/hoAoojfEjXnklJPg7TJ9scfbVLlDyzesKEYA6MwJ6CvRAAAABgDoKr6ZY2mmadb6fYW6W9rbxiOKJBgIoGABVigAooooAKKKKACiiigAooooAKKKKACiiigAooooAR1WRGR1DKwIZSMgj0rz213/DrxDBYM5PhHVJtlqWPGmXLHiIntE5+7/dbjuK9DqnremWOtaTdaVqUCz2l1GY5Y27g/wAj3B7GgC5RXG/DjUr23lvfB2tztNqekY8qd/vXdq3+ql9zgbW91967KgAooooAKKKKACiiigAooooA85+KvhvQfFXjXwZpHiTSbTVbBmvZDb3Kb03LEuDj1GTTv+FG/CD/AKJ34e/8BBWn4q/5KZ4L+l//AOiVrsaAPO/+FG/CD/onfh7/AMBBR/wo34Qf9E78Pf8AgIK9EooA87/4Ub8IP+id+Hv/AAEFH/CjfhB/0Tvw9/4CCvRKKAPO/wDhRvwg/wCid+Hv/AQUf8KN+EH/AETvw9/4CCvRKKAPO/8AhRvwg/6J34e/8BBR/wAKN+EH/RO/D3/gIK9EooA87/4Ub8IP+id+Hv8AwEFH/CjfhB/0Tvw9/wCAgr0SigDzv/hRvwg/6J34e/8AAQUf8KN+EH/RO/D3/gIK9EooA87/AOFG/CD/AKJ34e/8BBXNfFX4M/CrTvhh4q1Cx8BaFb3dto13NBLHagNG6wuVYHsQQDXtNcn8Z/8Akj/jP/sA33/oh6AI/gj/AMkc8G/9gOz/APRK12Fcf8Ef+SOeDf8AsB2f/ola7CgAooooAKKKKACiiigAooooAKKKKACiiigAooooAKKKKACiiigAooooAKKKKACiiigAooooAKKKKAK2q39rpemXWpXsgitrWJppXPZVGTXMfC6xuG0y58T6pEU1TXpBdyq3WGHGIYvoqY/Emq/xP/4nF/oHgtOV1W7+0Xyj/nzt8PID7MxiT/gddwAAAAMAdBQAUUUUAFFFFABRRRQAUUUUAFFFFABRRRQAUUUUAFFFFABRRRQBxXxQtZtPjsvG2nxs15oTl7lUHM9k3+vT3wPnHumO9dhaXEN3axXVvIskMyCSN1OQykZBH4VJIqyI0bqGVgQwI4Iri/hUzafb6r4QmY79CvGit93U2knzwfgFJT/gFAHa0UUUAFFFFABRRRQAUUUUAcd4q/5KZ4L+l/8A+iVrsa47xV/yUzwX9L//ANErXY0AFFFFABRRRQAUUUUAFFFFABRRRQAUUUUAFcn8Z/8Akj/jP/sA33/oh66yuT+M/wDyR/xn/wBgG+/9EPQBH8Ef+SOeDf8AsB2f/ola7CuP+CP/ACRzwb/2A7P/ANErXYUAFFFFABRRRQAUUUUAFFFFABRRRQAUUUUAFFFFABRRRQAUUUUAFFFFABRRRQAUUUUAFFFFABRRQSACSQAOpNAHFeF/+Jr8TvFGtN80WnxwaPbHsCq+dMR9WlVT/wBch6V2tcX8FgZvAcOqOP3mq3VxqDk9SZZmYfoRXaUAFFFFABRRRQAUUUUAFFFFABRRRQAUUUUAFFFFABRRRQAUUUUAFcRq/wDxKfi/o98Plh1qwlsZfQyRESRk++C4H0rt64n4wj7Pomk6yvDaXrVnPu7hXkELfhiU5oA7aigdKKACiiigAooooAKKKKAOO8Vf8lM8F/S//wDRK12Ncd4q/wCSmeC/pf8A/ola7GgAooooAKKKKACiiigAooooAKKKKACiiigArk/jP/yR/wAZ/wDYBvv/AEQ9dZXJ/Gf/AJI/4z/7AN9/6IegCP4I/wDJHPBv/YDs/wD0StdhXH/BH/kjng3/ALAdn/6JWuwoAKKKKACiiigAooooAKKKKACiiigAooooAKKKKACiiigAooooAKKKKACiiigAooooAKKKKACsnxncNa+D9aukba0OnzyA+hEbGtauf+Jef+FdeJMf9Aq5z9PKbNAEfw+EGm/DfQvOdIIYtMhZ2dtqqPLBJJPSt+zube8tY7q0mjnglUNHIjZVh6g96+ZrO48f3WoadaeP7bQItIMEA0eC5vJ4tOnXYu0uyRsGk/2XIHotezWrfE6O2jjtdL8EJAqgRrHf3AUL2xiHGKAO4ori/O+Kv/QN8Gf+DC5/+M0ed8Vf+gb4M/8ABhc//GaAO0ori/O+Kv8A0DfBn/gwuf8A4zR53xV/6Bvgz/wYXP8A8ZoA7SiuL874q/8AQN8Gf+DC5/8AjNWdLl+Ix1GAapYeFUst489re+naUL/shogCfqRQBs+Jtc0vw3os+saxdLbWcAyzkEknsoA5JJ4AHWuVsvidpd78ONI8ZW2m3z/2zKkGn2B2ieaZ2IVOuAeCSScAA56V2moQxzWciyRJJhSyhlzggcH614NoWn39l8GPhvrM9ld+X4f1pb6/hWImRID58bPs6nb5gb6A0Aev+DvFKa/calp9xp1xpeq6ZKsd3ZTsrMgZdyOGUkMrA8Ee4rUutZ0i01CLTrrVLOC8mx5UEk6rI+emFJya4f4bk6x8RvF/i6zjk/si8S0tLOd0KfaDCjb3UHnblsA98GuTuV0LT9U8bad4y0G71TVdS1YTadFFCxmu4DsEKwSD7u1h/eG0gk0AevN4k8PreiybXNNFyWZRCblN+VzkYznIwfyqxpWqabq0DT6XqFrexK21nglVwG9CR3r55n8KQTfD29abQGa7n+IsckheAmUxG9QMd3XbsLAkcYJr07wNp/8AZ3xh8bpa2X2SxlttPdBHFsiZ9jhiMcZ6Z/CgD0SiuY1uT4gLqcw0Wx8MyWHHlNd3k6SngZ3BYmA5z0J4xVLzvir/ANA3wZ/4MLn/AOM0AdpRXF+d8Vf+gb4M/wDBhc//ABmjzvir/wBA3wZ/4MLn/wCM0AdpRXF+d8Vf+gb4M/8ABhc//GaPO+Kv/QN8Gf8Agwuf/jNAHW395a2FpJd3txFb28YBeWRgqrzjknpya5X4x+XcfCPxNcRMsixaZLcxspyMxr5ikfioNVdQPxKmspor/SfA0lqyESrNf3BQr3zmHGK8R1y58fQ6Z4ktPB1vok3hUaVejVkivJ5bGBfJfd5DSRqQ/X5UJX2HWgD6jsG8yxgfOd0SnP4VNWf4b3f8I9p2/wC99ljz9dorQoAKKKKACiiigAooooA47xV/yUzwX9L/AP8ARK12Ncd4q/5KZ4L+l/8A+iVrsaACiiigAooooAKKKKACiiigAooooAKKKKACuT+M/wDyR/xn/wBgG+/9EPXWVyfxn/5I/wCM/wDsA33/AKIegCP4I/8AJHPBv/YDs/8A0StdhXH/AAR/5I54N/7Adn/6JWuwoAKKKKACiiigAooooAKKKKACiiigAooooAKKKKACiiigAooooAKKKKACiiigAooooAKKKKACsrxjbtd+EdZtEXc01hPGB6lo2H9a1aDyMHkUAct4Djstb+GGhw3lvDd2s+mQpJHKgZXAQDBB+ldFp1na6dYw2NlCsNtAgSKNeiqOgFcl8F/3HgdNJY/vNJvLnT2HceVKyj9MH6Gu0oAKKKKACiiigAooooAKKKKACiiigAooooAKKKKACiiigAooooAq6rp9lqunzafqNulzazDbJE/3WGc4P5Vyvxeht7H4PeIrG0hjt4X02S0hijUKqmQeWoAHTlhXaVxPxf8A9J0nRtFXltT1uziK+qxyee34Yi/WgDsLFfLsoExjbGox+FTUUUAFFFFABRRRQAUUUUAcd4q/5KZ4L+l//wCiVrsa47xV/wAlM8F/S/8A/RK12NABRRRQAUUUUAFFFFABRRRQAUUUUAFFFFABXJ/Gf/kj/jP/ALAN9/6Ieusrk/jP/wAkf8Z/9gG+/wDRD0AR/BH/AJI54N/7Adn/AOiVrsK4/wCCP/JHPBv/AGA7P/0StdhQAUUUUAFFFFABRRRQAUUUUAFFFFABRRRQAUUUUAFFFFABRRRQAUUUUAFFFFABRRRQAUUUUAFFFFAHFeG/+JT8U/Eujt8sWqQwavbDsWx5EwH0McbH/rpXa1w/xTJ0ifQvGiAgaNebLwgf8uc+I5c+yny5P+2ddurBlDKQQRkEdCKAFooooAKKKKACiiigAooooAKKKKACiiigAooooAKKKKACiiigAriNT/4m3xh0u0HzQ6Hp8t3L6CWYhEB99qsR9a7WaSOGF5pXCRopZmJwAB1JrjPhPG99Y6l4unUiXX7triHcORar8kA/FBu/4HQB2tFFFABRRRQAUUUUAFFFFAHHeKv+SmeC/pf/APola7GuO8Vf8lM8F/S//wDRK12NABRRRQAUUUUAFFFFABRRRQAUUUUAFFFFABXJ/Gf/AJI/4z/7AN9/6Ieusrk/jP8A8kf8Z/8AYBvv/RD0AR/BH/kjng3/ALAdn/6JWuwrj/gj/wAkc8G/9gOz/wDRK12FABRRRQAUUUUAFFFFABRRRQAUUUUAFFFFABRRRQAUUUUAFFFFABRRRQAUUUUAFFFFABRRRQAUUUUAQalZ2+oafcWF5EJbe4iaKVD0ZWGCPyrlPhdeXEFjdeEtTlL6loMgtyzdZrY8wS++U4PupFdlXGfESxvNPu7Lxvo1u899pamO8t4x813ZMcyIB3ZT86+4I/iNAHZ0VU0fUrLV9LttT064S4tLmMSRSKeGU1boAKKKKACiiigAooooAKKKKACiiigAooooAKKKKACiiqHiDV7DQdGutX1OYQ2tsheRu/sAO5JwAO5NAHL/ABPuJNUex8C2MjLca0xN6yHmGxU/vWz238Rj/eJ7V2lvDHbwRwQoscUahEVRgKAMACuS+HGlXxN74r1yAxaxrLBjC3W1t1/1UP1A5b/aJrsKACiiigAooooAKKKKACiiigDjvFX/ACUzwX9L/wD9ErXY1x3ir/kpngv6X/8A6JWuxoAKKKKACiiigAooooAKKKKACiiigAooooAK5P4z/wDJH/Gf/YBvv/RD11lcn8Z/+SP+M/8AsA33/oh6AI/gj/yRzwb/ANgOz/8ARK12Fcf8Ef8Akjng3/sB2f8A6JWuwoAKKKKACiiigAooooAKKKKACiiigAooooAKKKKACiiigAooooAKKKKACiiigAooooAKKKKACiiigAooooA87l3fDfXZbnaT4P1OffLt6aXcueWx2hc9f7rH0NehqysoZWDKRkEHIIqO7t4Lu1ltbqFJoJUKSRuuVZSMEEdxXn8U978NJVtr1pr3wazbYLo5aTSsnhJO7Q9g38PQ8c0Aei0UyCaK4hSaCRJYnUMjochgehBp9ABRRRQAUUUUAFFFFABRRRQAUUUUAFFFRXlzb2drLdXc0cEESlpJJGCqoHUkmgB80kcMTyyuscaKWZmOAoHUk15/piyfELxBb63cRsvhXTJd+mxOMf2hcDj7Qw/55r/AD1PzelMH274mSj5ZrHwWrZ5BSXVsH81g/V/YdfQoYo4YUhhjWONFCoijAUDoAKAH0UUUAFFFFABRRRQAUUUUAFFFFAHHeKv+SmeC/pf/APola7Gua8Y+HdS1bVNI1XR9Yg0y90xptrTWf2hHWRApBXemOnXNVf7J+IX/AEOmi/8Aggb/AOSKAOvorkP7J+IX/Q6aL/4IG/8Akij+yfiF/wBDpov/AIIG/wDkigDr6K5D+yfiF/0Omi/+CBv/AJIo/sn4hf8AQ6aL/wCCBv8A5IoA6+iuQ/sn4hf9Dpov/ggb/wCSKP7J+IX/AEOmi/8Aggb/AOSKAOvorkP7J+IX/Q6aL/4IG/8Akij+yfiF/wBDpov/AIIG/wDkigDr6K5D+yfiF/0Omi/+CBv/AJIo/sn4hf8AQ6aL/wCCBv8A5IoA6+iuQ/sn4hf9Dpov/ggb/wCSKP7J+IX/AEOmi/8Aggb/AOSKAOvrk/jP/wAkf8Z/9gG+/wDRD0z+yfiF/wBDpov/AIIG/wDkiqHiXwn451/w7qWhXvjbSVtdRtJbSYx6CwYJIhViCbjrgmgC98Ef+SOeDf8AsB2f/ola7CsnwXoi+G/CGj+HkuGuV0yyhtBMV2mQRoF3Y5xnHStagAooooAKKKKACiiigAooooAKKKKACiiigAooooAKKKKACiiigAooooAKKKKACiiigAooooAKKKKACiiigApssccsTxSoskbqVZWGQwPUEdxTqKAOBl8P614LuHvfBkZv9HZi1xoUkmNnq1sx4U/9Mz8p7YrovCvirR/Ecci2Mzx3UJ23FncIY54G9HQ8itysDxR4R0fxBLHdXEcttqEI/c31pIYp4/YMOo9jkUAb9FcN53j7wyds9uni/TV6SQbYL5B/tISEk/Ag+1X9E+IHhjU7k2TXzadqC/fstQjNtMv/AAF8Z/CgDqqKRHV1DIysp6EHINLQAUUUUAFFFNkkjjQvI6oo6sxwBQA6iuT1n4h+GbC7+wW91Jq2o/w2WmxG5lP1CZx9TgVSz4+8THGxPB+mt1yVnvpB+GUj/Nj9KANrxV4t0jw8Y4Lh5brUJ+LewtU8y4mPoqDt7nArBtfDOr+LbuPU/HSrDYowe10GKTdEmOjXDDiR/wDZ+6PfrXQeF/CmjeHfMlsYHkvJv9fe3DmW4m/3nPOPYYHtW7QAiKqIERQqqMAAYAFLRRQAUUUUAFFFFABRRRQAUUUUAFFFFABRXLfEvx54f+H3h/8AtnxBNKkLuIokijLNI56KOw+pwBXEeG/ihZ6jqUesa74ktdLswp8nSbaJpSc9Gllxgn2XgepoA9goriv+Fq+BP+g4n/fl/wDCj/havgT/AKDif9+X/wAKAO1oriv+Fq+BP+g4n/fl/wDCur0jULPVtNg1KwmE1rcJvicAjcPXmgC0SAMk4FAORkc15J8XLzU9T+J/hrwZa2Jv7W4sLm+ltXuWt4ZWRkVTM6gtsXJ4AOWZewrc+CNxCPD+qaYsd7bz6bqk9vcWlzceeLVshtkT4y0WCCuecHFAHf0V5p4a8VeN/EFlF4o02x0uXQZr2WBbI5W5WBHZPPMhbaTlSdm3oeua5rw/8Q/iNqWk+DNSkh8OoviuV4I4hFJm0IQsJC275wQp+TA6jnigD3CiuR+GXiLU9ettatdYS1+3aPq02nSy2ylY5gm1lcKSSuVYZGTyDzW14l8QaX4ds47zVp2hhkk8tSsbPlsE9AD6GgDUoriv+FpeCv8AoJy/+Asn/wATR/wtLwV/0E5f/AWT/wCJoA7WiuB1T4keDr3Tp7WLXru0klQqs8NrJvjP94ZXGa5TSfjTY6LrdnoPiS9XU47uQRWmp2ls6OxJwBLCRkH/AGlyvrigD2migHIBHQ0UAFFFFABRRRQAUUUUAFFFFABRRRQAUUUUAFFFFABRRRQAUUUUAFFFFABRRRQAUUUUAFFFFABRRRQAUUUUAFFFFABRRRQAVQ1rRdI1q3Fvq+mWd/EPurcQq+0+oz0P0q/RQBxh+HOkWzF9C1HWNDb+7Z3reX/3w+4U3/hHPHFr/wAeHjz7QvZb/Tkf9UKk12tFAHFfY/ihH93W/C84/wBuwmQ/pIaPsfxQk+9rnheAf7Gnyuf1kFdrRQBxQ8N+Nrv/AJCHjx4B3Sw0+OP9W3GlX4b6JcOJNcvNW11+uL69cpn/AHFwPzzXaUUAUtH0jStGtvs2k6baWEPUpbwrGCfU4HJq7RRQAUUUUAFFFFABRRRQAUUUUAFFFFABRRRQAUUUUAV9SsbLUrKSy1C1huraUYeKVAysPoa57w/4WvPD2rL/AGTrVwdDYNu066zL5R7eU5O5R/snIrqaKACiiigAooooA5vxf4Th16+07VbfULnS9W00v9lvLcKSFcAOjKwIZTgcHuAaseDPDNp4Y06e3gnnu7i7uHury6nIMk8zfeY44HQAAcACtyigDgrf4a21vcC3t9f1SHQ1vWvk0qNlWNZWYsQHA37NxLbM45qxpXw50vTtM8JWEV5dtH4YkMlqzbcykoV+fj0Y9K7WigDE8LeG7Xw/cazNazTStq2ovqEwkx8jsqqQuO3yituiigAooooArarHeTadPFp9xHbXTIRFM8e9Ub1K8ZrC8NeDdP0m8/tW8mn1fWWHz6heHc49kHSNfZQK6aigAooooAKKKKACiiigAooooAKKKKACiiigAooooAKKKKACiiigAooooAKKKKACiiigAooooAKKKKACiiigAooooAKKKKACiiigAooooAKKKKACiiigAooooAKKKKACiiigAooooAKKKKACiiigAooooAKKKKACiiigAooooAKKKKACiiigAooooAKKKKACiiigAooooAKKKKACiiigAooooAKKKKACiiigAooooAKKKKACiiigAooooAKKKKACiisjxtqVxo3gzXNYtAhuLHTri5iDjKl0jZhkemQKANeivN/FPjjWNM/Z8/4Ty3jtDqv9k295teMmLe+zd8uc4+Y961YviJo5v/sIttUuTFcR2l1dW1k8lvBOwU7GcdMblz6ZoA7OiuMvviZ4Zs9Tu7WVr5rayuhZ3moJas1pbzEgbHl6AgsoPoTzSfGrxJqnhT4eXetaK1st8t1ZwRtcRmSNRNcxRMSoIzhXJ6jmgDtKK8s8ReMPEvgjxPoNtrmp2PiGw1X7UssdhpzQ3Fv5MLS71USPvB2lSOOSK1PGvxQ0bRvBUWu6as+pT3+kT6npsMMLOZI44g+5wOVUblyT0yaAO/orx7Rvi3fSeKtNsb7RtQkt7zwzFqn2e1093uRMX2udoPCY5H1Fdg/xH8OyWmkz6aL/AFdtVtjd2sNhatLIYQQC7KPugEgc9+KAOxoriP8AhaHhebTdJvNN/tDVX1WGSe2trG0aWfy4ztkZkHKhW+U5/i4ptl8VPCt/oGmavprX96NUuJ7eytYLRmuJmhdklIj64Uqck0AdzRXCS/FbwqINKMH9pXdzqk1xb29nb2bvcCaDHmxunVWXPIPoafffFHwzZzTefHqa2dvcpaXN/wDY2+zW8zMq7HfoCGYKfQ0AdxRXJD4gaI+uPpkFtqlwkd79glvYbJ3to5+hRpBwCDgHsCa0/DNzrEmnXtxrUOHW7n+zKkOx2gVvkyuT8xA9eeDgZoA2qK8O0/4zatPZeFb+fR54YtU8QXum3EAsnaV44hL5YiGclsooPvurvB8TfDH9jPqBN+sy3/8AZv8AZ5tW+2G5wD5Qi6ltpDfTmgDtaK4z/hZfhkaRJfSNex3Ed6LBtOe2YXn2g8rGIupYr8w9V5qG5+KnhW10lr65OoQyx6hHpstk9owuYriT/Vq0fUbhgg9CCKAO5orh9Q+J/h+xeSOaz1oy21stzfxpYOzWEbDIM4H3DjJx1wM1Bq/xc8I6dealb/8AEyvF0u3hu76e0snliggljEiSsw42lTnPsaAO/orlvDPjzQ9f1z+x7Rb6G5e0F7bG5tmiW6t923zIifvLkr/30PWsu78fPZ/Fq78KXdjNDpdroo1CW+aE+Wh3PuZn6BAq9fXNAHe0VyPhv4h6BruqWunQJqFpLfQtPYNeWrQpexrjLRMfvcEH6EGrXijxlpmganBpclrqN/qE0DXAtbC1aeRYlOC5A6DPH1oA6SivL734ota/EmDSE0++vtKuvDy6nBHaWEkl0XMu07l7KF7EZzW7N8SvDJstJuNPa91Z9WtmurS3sLZppmhXG5yg5UAkDnucUAdnRXHWHxL8I3yXEltfSOkGltqjt5RAMCuyPj1ZWUqV6g49aseHvH3hzXl8PNpdxNN/wkFnJe2I8og+TGF3M/8Ac5dRz3OKAOporyDx98VNX0TVfHlhZaW6jw7osN7bXE1sxiaRt5becj5cAYA64auo0D4l+H76N0v/ALbpc8Omf2k/261aFZLcD5pUz95Qf5j1oA7eivOtV+LGkQaVqMlvpurx6hFpM2pWVvdWTxm8jQcsmeoGVJ7gHNamk+L7m4+EcXjOfTLr7V/ZQvHtfIKsz+XuOF67SeR7c0AdjRXjGhfF7VJ9U8GRXuj3jx654ea/mt7awdrgzgpyi54jwxOT2xzXZr8TfDE2l6RfWDX2oyausjWlpa2rSXBEZxJuj6rsbhs9DxQB2lFZPhvxFpPiDQV1vTbnfZneHLqVaNkJDq6nlWUggg9MViaL8RtA1SRGjh1O3spbeS5h1C4s3jtZY0GWZZDx055xkA0AdjRXBaf8WPC15q2l6b5erW8urpLLpz3Fi8aXUccbSM6MeCu1c/iPWtSy8e+HbvSfDmqQzT/ZvEUvk6ezQkFm2O/zD+H5UbrQB1NFcXZ/Ezw3dajZ2yrqMdvf3DWtlfyWjLa3Moz8qSHgk7Wx64NVbT4s+FbrSpNUij1U2YuPssEpsXxcz7ynlRf33yp4HYZoA76isPwp4p0zxGbyKzW6t7uydUurS7hMU0JYZXcp7Ecg96xtT+KHhLTNKfUr66uIYU1n+xXDQNvW63hcEdQvIO7pgg0AdrRXnfi/4kabYa7eaHp1+RqVnBcloXsmeOWVLUzhfMBAXClSeuc44qp8L/HmteJfEthp2oR2iwz+FrPVnMUZB8+WR1YDJPy4UYH60Aen0V5D4s+JWq2XxF8Q6MrS6Vo+gaOt9c3Umkvc7y3mZbIdcKAoxwdxBHFb/wAPfHd14l8aeItEk066jtdMW3NvctatGsoeJXJJJ4JLZA9KAO/orhNc+JGg+HdX1iHV9RmaOxubS1MMVixaOScfINwJ37j6AY6VKPib4bW2vWuY9StLuznht3sbizZLlpJf9UFjPLbsHH0NAHbUVxF74+05rOym3ahpLy6vDpzw3umv5jO6khdpI2gj+PkDHSsPxn8WbW2jsV8OwXNwJ9bg077bLZubSXc+2QJJwCwwRnpkHrQB6nRXF/8ACzPDP9qvZhr420d6bB9RFq32MXAODH5vTO75fTPFN+K/jK78IJ4f+x6bcXranrEFlJ5UBk2RsfmwB/ER0oA7aivJvD/xegj1TxPb+JLW7jttK16TTlvLaycwQR7lWPzn5AOW5PuK6bWPiV4a0vUry0m+3yw6fIkV/eQWrSW1o7YwJJBwpGRn0zzQB2dFZviDXNL0HQp9a1O6WGxhUM0g5zkgKFA6kkgADqTXI33xM0UrDD51/o95/aFpbPb32mv5rCdiE+TIwrEEb+QMdKAPQKK4S3+K3hWe1v7xF1P7JZXT2bzmycJJcq+wwof4nLdAOtZuv/E5ftOjWujQS291NrkGn6haajatHNFHIjMGCkjGcDB5HWgD02iuLsPiZ4YvdTt7WFr4W11dNaW2oNasLSeYZ+RJehOQQPUit7UvEWmad4g07Q7ySSO61GOV7clD5Z8sAsC3QHBzj2NAGtRXAL8WPCN54Qj8Q2N/cfZrm6nsoW+yMzrNEH3kx8HACE9sj61yWr/GDUoovEQ02zkni07wpHrFrey2LpFLKwkO5hu+VCFGBnqDzQB7ZRXB+FfifoWpW0KakLzS7n+yhqTNe2rQRywqB5kkZb7ygkfgR61Pp/xO8NXRcSLqNlmykvrc3do0X2qBBlniz9/AwcdcEUAdrRXI6h8QdDt9H0bUIVu7g65aSXWmxR27FpVWISYI7HaRwaf8I/FF14x+Huk+Ib2yls7m7gDyRtEUGfVQeq+hoA6uiiigAooooAKKKKACiiigAqh4j02PWvD2paPM5SO/tJbZ2HVQ6FSf1q/WL461tvDfgvWfEC28ly2n2UtysSIWLlEJAwOcZHJ7DJoA80u/DfjjVvhVa/C++8Pw26rBBYXOsi8ja3eGJlzIkYPmbmVBhSowTyeM0ni7wb4kk8SXd14U0C50XVZry2263Z6wEtpYY2Ulri3JBdtpdSNhzx83cdRpXxO0l/DGgX+oWup/2nq1j9rGn22nyyXARR88nlAFhHnox4OVx1rb0fxv4a1jUtN0/TdQFzNqVjJfWpRCVaJHVHJPQEMwGDz19KAPJbj4Wa/Dba34bXS7jU7bUtTluYr+TWpIrMQzS+Y4mt1cMWXLDCghsLkjnHofxq8K33ir4Yz+G9Mt47maS5sWMcjhVaOK6id8kn+4jfWrL/ErwsbGzubaa9vXvZp4ba2tbOSW4lMDFZSI1G7apHLYxyPWucuPi7Yj4gadplnFPqGjX+gvqERsrOWa5MqzmNlKLyAoBzkZBoA7XR/CHhTQbiS+03Q7CymMZR5ljAITuMnoPWvHfh34Nu9YsviDb2txDc2FvaXnh/wzPnMfkyhpGw3cCSQJkdk9q9Cuvid4VxFqJ1qN9Hk0G41d4/sTszQRMFd93QbclTGRnP0qz4e+IPguXdYWjyaXBDYNqEX2mya1hktV+9LGWADIMgkj1B70AYvw68M+IrTxzY69quliwgi8K2+lOjXEcjCeOTJ+4TwRyD71yGj/AA78Yafo/hrT9Y0SXWdMtNJe2uNNtNUW3C3P2jzA0rbl82MrgbcnHPBr0zw/8TPDGteILDQbb+04L/ULZruzS70+WATwqATIpZQCvzDn3qr4s8eT6P8AEzS/CMWm3EqXmmXN41wLZ2RWjxtG4DAHXJ7ZX1FAHl3w/wBF1r4V3uhy6lDpUupf2dqFpc6aNRigCxPfPcRTRPIQpX5wpUncMjg4q38JvD/iiHQvCXjm10lL26tbjWEudOWVYi8F3eNIskTSYXjap5IyprrPh18RfDvjvw54Z/4SbTE/tHVYS0RuNNf7JJOFJkSKRwVJGG4BzwfSum0X4j+E9S1C1sbG4uViupntrK6e0dLW5kQkFIpSNjn5WwAecHFAHE+Ffh74ltfiHoXi6+tbeEzatqup6jAkwb7J9ogSKKMH+NsINxXjOe3Nc14++GfjXX9K1+xm0L+09Wn1GWew1ObVFW1it2nSQLHBu+STagXJX1JNe5eLPFGk+GYLV9SkmaW8nEFrbW8LTT3EhGdqRqCzYAJOOgBNZR+I3hb+xIdUW5upDPdmyjs0tXa7NwPvReTjfvABJGOAM9KAOL8Q+EPE0vi2fUPDOgXPh/UrnU4Z5tVtNYH2OeFWBcy2+cs7JlSNnUg7u9ex15h4Z+LOn3ba/PqaypDa62NL063htJDdTt5SuU8rG4uMsSAOAMmtiz+Kfg660nUNRS8ukWwvV0+eCSzkSf7SwBWFYyNzOc9AKAOL8N+BPFVrf+EYbnTY44dB8S6jezT/AGhCssE4mKOoBz1kAIIB61B4o+GXiK88Uaj4jigkm8jxL/aVtaQX/wBnkuoHtI4G2yAjY4KkgEgED3r1jwr4o0nxILtdPa4juLKQRXVtcwNDPAxGRuRgCMg5HrWVq/xH8LaXq91p11c3RFlKkN7dR2sj21pI4BVZZQNqHBXgnjcPWgDzuD4ceIrfU4PGlno4j1K01mO8TTLrU2uLi4gWFoSJJndkEmHLLg4AABPpY1TwF4q1vxFN4suNNhsrq+8Q6ZcvYG4Rmt7S0DrudgdrO28nCk4GBnNdN4L8cap4l+KvifQI7d7XStCaKH97p8ged3iV93mkhVHzcLglh8wODWH41+Ll9o8vxAhtdKeP/hF4rRoZrm1kEUnmEeYWbgYwflx1AJ5oAr+LPAGvQ+MvFWp6fpl9rMHiFUki8jW2skt5RCsRWZQy748KDlcnGRjpTtN+G2u6b4f8e6TBbWmNV0e0stP8qXCO8VmImHzEsq7843HpXa6X8SfDF1DetdXF1pj2Nit/cLqFrJbH7OSR5qhwNyZGMjvj1q74X8baH4h1A6fafbra8+zi6SC9tJLd5YSceYgcDcueMigDE0rwvrFv8QfCusSQxiz03wxNp1ywkGVnZ7cgAdxiNuenFZ3xB8E6x4g8Z6wYYf8AiWa54Xk0d7tZVBtZN0jBmUnLKd4Hy5966nxT470Dw7qDWF4b64uY7c3U8dlZyXBt4c/6yTYDsXrgnrg+lZNz8UPC+nzajcXWtLc2kVxaW8K21nI7b7iPfEoYZ8zf22gdQOtAGTpHh7xZrXiHwZLr2iwaRb+FI5GeZbpJReTGLyV8pVOVTGWO7B5AxWj8VPDs2r6tYX0PhO51WW2hkWC+0/VRZXds7dsllBQ9ep57Voah8S/DVgdtymrLKluLq6iGnSl7OIkgPOoXMQ+Un5scDNZWmfE+yTV/Fn9sTQLpumX9naaa9sjSS3ZnhV1VVGS7EtwFHSgCn8NPCHjHS/HFhrfii5jvpE8LJp1xd+aGdpxcF9p7thMAtjkisL4feCfGXgU+Hdbh0WPVrmLRJNJ1Cwju40eI+e00ciOxCEHJDDOenXFer+FvE+leJEuhp7XEc9nII7q2uYGhngYjIDowBGRyPUVtUAeB6l8JPE40Tw/9ja1Ooz6ldnXQku1Es7ubzpEQn72xljHvya6n4ReAdX8M+M/EN9qiwjTYma08PojgmO0eV5myB0O5wuPSMV6nRQB498S/BfifVNX8dDS9NS6g8R6Bb2lvN9oRBHNEZMq4Yg87xggEetXPHXg3xXqWsQXmhvb200XhO602OeRxiO5doiox6fK3OMCvVaKAPnuP4Z+Jb3xFa6hD4ZbSg2iahY3txfasLq4muJ4VVWJDN+7BGAOo9BXqvhrStVk+Etv4f1Cy/s/UV0j7A0byrIA4i8sNuQkYJ5+ldfRQB5J8O/CPiay8SeDNR1TS1sotG8MPpNyDcRufNDR4I2k5UhSfbvXN6Z8LvEulzaPrM1jd3studSt7mxsNV+yyiOe8eeORJAyqeCMqSOvqK9/ooA4z4V+Grzw74Ruba8s7a3vL66nvJbcXEk4VpGJ2vI5Jdum5hwTnArzpvhx4kv5zpOlaTeeD9Lu4LxNWjGri5spzKhCiGEMSvzkMDhMDIxziveKKAPBdTHidvHvwq0HXvD8OnLaC9tTdLcpKJ3FhIm6MLyqYAPzYPI44q1ofg/xzDZeAvDsmhW9taeFr93nvzexssyeTMiPGgO7GXGQwB5GM817ZJDDJLHLJDG8kRJjZlBKEjBwe3FSUAfOtp8NvGk8nhWTUPDxl1fStahutS1W41VZFmiRpB/o8e75Fw+4qVXoAM1sj4Y+I/wDhWXhuyeL/AImmha1PqDWcN75JuI5JJflWVT8r7JAQcgZGCRXuNFAHn3wr8L32k63reu32ly6c1+IYYornUHvLopGDzJIXZepOAvQdTziuV8b/AAs1nXfiBr80awjw/qGnvdw5lAZdUMXkhtvphI2z6g17XRQB4JZfDPxk2k6Bdahb20msumr3GsMs64E91btHGqnPIHyLkdAK6X4UeCfEHh7xRp9/qdvFHBB4SstLcrMrEXEcjs64HbDDnpXq1FAHkfj/AMC+ItY1j4h3NjbwvHrnhqDT7EtMq75l83IOfuj515NbPw48Pa5oHjPXJr6wH2LUbazeO5SZCFeKBImjK53ZyCc4xjvXodFAHi/jP4feJtT8a6tqlpawta3OvaLexsZ1BMVsR5px6jHA71oeMvBOpaj4r8V6hceGbbXtM1O2sIY7V7wQSP5e8OyN/C67gQSV7816xRQB4dH4F8c3kcHnLeJp0Pieyv7Ow1HUVuZ7S3jjYSnzMnILEELuYjmnReDvHVj4R0PwHb6Lb3Nno+sw3A1VruNVmtUlMgxHneJADg5GOCQTmvb6KAPANP8AhTr1nZN4Vk0y5vrQaqbhNTm1qQWjQGbzQWtlcN5ozjAG3IzmvSvivoerarp+gzaPaC9m0rWrW+e381Y2kjjJ3BWYgZwc8ntXa0UAeOXfgPxLN4D+IWlraRC713XJb2yQzrhomdCNxzgHCnisjUvhj4gt5fEml2+l3WqQa5dvcRXR1t7e1hEuN6zwq4L7efug7hjpXvVFAHF/EPwneax8PrfRdKeEXmny2lzbLISscj28iOEJ5IDbcZ5xkVzPjPR/HfjJtPkm8O2elW1nrGnXIhluI3uGWKQtK5dGK7QCNq9TzXrVFAHjln8P/EkHgQW6w2/9qWHiubXLa3aYbbhDK7KhYcKSr8Z6HGas+LNB8b+Mr7S7u70O00i1tNZt5lhM8b3KxLG4eR3Vip5YbVHPGa9aooA8E8M/C3XrG10XwzdaTPNbaZfpM+pza1I1o8UbFlZLYOCJDwMEBQcnJru/jp4W1zxL4Wtm8L+UNcsboSWxkkCDa6mOXk9Pkdj9QK9AooA8KtPhPrtl4o1lYEtzoC6RK2lxeYN32+a3SGQn0HyMc/8ATQ1FcfDvxhFoWqabFpcU76n4Jh0fet1GFhuYhJ8rZOSDvGCMj1r3qigDyLx18Oda8THRrNTHbwReF7vTJ5jID5U8iw7OOrLlDnHam3fhLxZ4wutDh17SINEg0TTrqAyfaUl+1TSw+SCgQ5WMDJ+bB5AxXr9FAHimkeE/G9xP4D0++0GCxtPDNnPaXFyb2N/OYwCJHRVOdpxnnBHpXefBzTNW0P4daRoetWBs7vToRbMPNSRZAv8AGpUng+h5rr6KACiiigAooooAKKKKACiiigArH8cabcax4K1zSLTb9ovtOuLaLccDe8bKMn0yRWxRQB434c0Pxf4d1rQvFUfhW4vpF8Mx6He6ct3As8EkLl0lVi+wo+SDhsj5TjgiqvhPwL4q8F6x4b8QR6QusTrBqceo2tpcIht3u7lbhdpkKhlUgocc9CAa9uooA8N+H3hDxr4RuNE8SXHh8X92lvqVlfadb3cXmRLPd/aI5I2dgjD5drAkHkHtiui8J+HfFJ+Klp4r1jSLCwhbw7NaSJaOu2KV7vzFQjOS2zBZhwTmvUKKAPnGb4W+NW8PS2g0yPzm8JazpoH2mP8A4+Li7MkS9e6856DvXR/FjwLqWs2Fl9ont9O0+28HX2nXd5LKAlvM6wbNw6lf3bZI7Cva6R1V0KOoZWGCCMgigDxLR9b1fxL8a/BMlzocdkljo141w8d3FcAu6xLkGIkBMjA3YJ9K67xvoWtXHxK0PXbDT2vLKPS72wnKSophaXYUchiMr8hHGTyOK7HSNF0fRxINJ0mw08SkGT7LbpFvI6Z2gZq/QB4xp/w/8R/8K6+Gmgz2wgudGkUakVmUmBTbyRlgc4YguOlZfg34ceJLS28LeH9S0zUmTQryKSW9n1gPZMsJOySGJTvDt8pCsAFyeT397ooA82+MXhLVtZ8QeFvEmlLfXP8AYr3Mc9pY3i208kc6opeN2IXcuzoSMgsM1y+jeA/E2j61p3ji10iaW8h1e5ubjS59QEt1NBPAkO8ys3l+cvlqcAhSMjOevuNFAHz8+l+I9G8bW/jbVtMtLK6k8RXNxa6S9/Cstzby2iRMVcsE81Nm4gkZG7B9c3T/AA54h8a3XiHxHaWMtvJZeMUv47S2vVR7iNbUQsqTj5PMG7OQduQRnvX0Tqmm6fqlr9l1Owtb633BvKuIVkTI6HDAjNSWNpaWFpHZ2NrBa20QxHDDGERB6BRwKAOC+FXhnUNN17Xde1HT72ya/EMMS39/9qunSMH5pCpKDliAFJOOp7VzGs+EPF8Oh+OvBNjoiXtn4pv57m31Y3EYjt0uVAkEqE7yUwdu0HI28jmvaqKAOC+GnhfU/D/jLxreXkWLLUbiyNlL5gYypFZxxMSOo+ZT1rlfiJ4M8Uale/EO30/STcxeIYNPeznE8aoGgwrowZgwPGQcYx3r2eigDx34t/DnXvF+s3X2EpbwSeF/sSTGUAfaVuo5RGccgEIRuxgVd8B+FtZbx7ZeIdT0jVbFLDT5YA+qasLqUySldyxBGKiPCAktgk44GK9VooA831TTvE3h3x/4h8Q6P4fbxBb67ZwKsaXMcRt5oUKAP5jDMbAg5XJHPFcdefDvxlPrk15NpunjzPEWh37fZJFSER2yYmKKTkBT0B5PpXvNFAHmt7pvinw5408Vapo/h5dft/EMMDQ/6RHGLeaOMx7ZQ5GYzwcruPUYridW+GPjC41nUdbNqiywa3ZahFb6fdC3+0xpZrBKImP+rKtkqGxkDGRnNfQFFAHmfw70LV9C1TXPENxoOp+bqL21vHDdailxdtGmQZJGL+WAu44CknAPc4r0y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rzLWvileWfxgk+H+n+EL3U1tbFL+9vobhB5ELBuRGeXOVxgckmvTa8Ht5rqH9rnxe9gkMt8PCFubWKV9qySh2KqT6E4oA3/AAH8Y7jX/H9v4S1rwRq/hya/t5bnTnvHUtNHGcEvGPmi4wRur0HxB4q8NeH5Y4td17TdMkkjaVFurhYyyL95hk8gZGa8A8Gv4k8VfHnw/wCKbfwHq3hXV7e3mh8W3NxGy21woAWOONm4k5UEFfxrqfi54TPiP9or4dTX+gHVNFtrO9+1NLbebbo2F2B8gryegNAHplt468F3VzYW1v4q0aWbUV3WUaXiFrgZxlBn5uh6U+68beELXxEvh258TaRDrDMqrYvdoJix5A2Zzk18laD8Nr60+ElhcR+C7mDXIvHiyiQWLC4jthLgEHGRHt9Pl71m/EDw94u1bxdqF4/gjVrPULXxSl1Itlou+KW28wDzmumJd26fKmBg5xxQB9YeMvij4N8Oabq0ja/pVzqOnRTMdOW9QTSSRpuMYXOQ2PbvVnwX4+0LxFo2hXUt3a6fqGs2IvYNOluFM3l45IHUgY64rxDRfAjTQ/HLWL3wm8uqXU9yulTzWWZZENvx5JIzySRlevSsT4H+CfFHgm6iTxDomo6+vivwy0Mdx5LJPp0qIf8AQyx/1SsMYJwMgZoA+ipPH2g6hZ6mnhDUNN8T6xYRFzplnfx+axBxgnOF78n0ql8EviF/wsnwlPrp0aXSJIL6WzktpJhIVePAPI46mvnf4B+HtZ0H4raHFp3hPVU0+zt7iPUrzWtHWzmsQQflSeMhJ1LAcsCe+a9S/YyIPw31sggj/hJL7kf74oA9wooooAKKKKACiiigAooooAKKKKACiiigAooooAKKKKACiiigAooooAKKKKACiiigAooooAKKKKACiiigAooooAKKKKACiiigAooooAKKKKACiiigAooooAKKKKACiiigAooooAKKKKACiiigAooooAKKKKACiiigAooooAKKKKACiiigArlNT+HPgvUvHFr42vtDim8Q2gUQXvmyBkCggfKG2ngnqK6uigAooooAKKKKACiiigCj4g0jTte0a60fVrYXNjdxmOeIsVDr6ZBBH4Gs/wADeD/DfgjRP7F8K6XHpth5rTeSjuw3t1OWJPYd63qKACiiigAooooAKKKKACiiigAooooAKKKKACiiigAooooAKKKKACiiigAooooAKKKKACiiigAooooAKKKKACiiigAooooAKKKKACiiigAooooAKKKKACiiigAooooAKKKKACiiigAooooAKKKKACiiigAooooAKKKKACiiigAooooAKKKKACiiigAooooAKKKKACiiigAooooA/9k="/>
          <p:cNvSpPr>
            <a:spLocks noChangeAspect="1" noChangeArrowheads="1"/>
          </p:cNvSpPr>
          <p:nvPr/>
        </p:nvSpPr>
        <p:spPr bwMode="auto">
          <a:xfrm>
            <a:off x="2523257" y="1890552"/>
            <a:ext cx="4782705" cy="4782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38176" y="1178159"/>
            <a:ext cx="3814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solidFill>
                  <a:srgbClr val="C00000"/>
                </a:solidFill>
              </a:rPr>
              <a:t>Exam Question</a:t>
            </a: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288" y="1178159"/>
            <a:ext cx="4759894" cy="5488376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3251" y="5947625"/>
            <a:ext cx="1891804" cy="722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1427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/>
          <p:cNvSpPr/>
          <p:nvPr/>
        </p:nvSpPr>
        <p:spPr>
          <a:xfrm>
            <a:off x="1124384" y="2044532"/>
            <a:ext cx="4191687" cy="2697798"/>
          </a:xfrm>
          <a:prstGeom prst="rt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0483" name="TextBox 6"/>
          <p:cNvSpPr txBox="1">
            <a:spLocks noChangeArrowheads="1"/>
          </p:cNvSpPr>
          <p:nvPr/>
        </p:nvSpPr>
        <p:spPr bwMode="auto">
          <a:xfrm>
            <a:off x="2063750" y="2609850"/>
            <a:ext cx="12398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ts val="2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ts val="2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ts val="2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ts val="2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ts val="2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/>
          </a:p>
        </p:txBody>
      </p:sp>
      <p:sp>
        <p:nvSpPr>
          <p:cNvPr id="20484" name="TextBox 7"/>
          <p:cNvSpPr txBox="1">
            <a:spLocks noChangeArrowheads="1"/>
          </p:cNvSpPr>
          <p:nvPr/>
        </p:nvSpPr>
        <p:spPr bwMode="auto">
          <a:xfrm>
            <a:off x="3139328" y="2660779"/>
            <a:ext cx="33083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ts val="2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ts val="2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ts val="2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ts val="2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ts val="2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3200" dirty="0">
                <a:solidFill>
                  <a:srgbClr val="002060"/>
                </a:solidFill>
              </a:rPr>
              <a:t>Hypotenuse</a:t>
            </a:r>
          </a:p>
        </p:txBody>
      </p:sp>
      <p:sp>
        <p:nvSpPr>
          <p:cNvPr id="20485" name="TextBox 9"/>
          <p:cNvSpPr txBox="1">
            <a:spLocks noChangeArrowheads="1"/>
          </p:cNvSpPr>
          <p:nvPr/>
        </p:nvSpPr>
        <p:spPr bwMode="auto">
          <a:xfrm>
            <a:off x="6326378" y="3730358"/>
            <a:ext cx="515909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ts val="2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ts val="2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ts val="2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ts val="2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ts val="2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chemeClr val="bg1"/>
                </a:solidFill>
                <a:latin typeface="+mj-lt"/>
              </a:rPr>
              <a:t>The side opposite the right angle (the longest side) is called the hypotenuse.</a:t>
            </a:r>
          </a:p>
        </p:txBody>
      </p:sp>
      <p:sp>
        <p:nvSpPr>
          <p:cNvPr id="2" name="Rectangle 1"/>
          <p:cNvSpPr/>
          <p:nvPr/>
        </p:nvSpPr>
        <p:spPr>
          <a:xfrm>
            <a:off x="1124384" y="4380380"/>
            <a:ext cx="328612" cy="361950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534272" y="3393431"/>
            <a:ext cx="1562100" cy="105886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itle 1"/>
          <p:cNvSpPr txBox="1">
            <a:spLocks/>
          </p:cNvSpPr>
          <p:nvPr/>
        </p:nvSpPr>
        <p:spPr>
          <a:xfrm>
            <a:off x="367146" y="245053"/>
            <a:ext cx="10515600" cy="8356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>
                <a:solidFill>
                  <a:srgbClr val="002060"/>
                </a:solidFill>
              </a:rPr>
              <a:t>Pythagoras’ Theorem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48870" y="1296772"/>
            <a:ext cx="78441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+mj-lt"/>
              </a:rPr>
              <a:t>In what type of triangle can we apply Pythagoras’ Theorem?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55437" y="2119061"/>
            <a:ext cx="5300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+mj-lt"/>
              </a:rPr>
              <a:t>What  is the side opposite the right angle called?</a:t>
            </a:r>
          </a:p>
        </p:txBody>
      </p:sp>
    </p:spTree>
    <p:extLst>
      <p:ext uri="{BB962C8B-B14F-4D97-AF65-F5344CB8AC3E}">
        <p14:creationId xmlns:p14="http://schemas.microsoft.com/office/powerpoint/2010/main" val="3662113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0484" grpId="0"/>
      <p:bldP spid="20485" grpId="0"/>
      <p:bldP spid="2" grpId="0" animBg="1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992313" y="620714"/>
            <a:ext cx="8247062" cy="549275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GB" sz="3600" dirty="0"/>
              <a:t>Pythagoras and the missing lengths</a:t>
            </a: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02" t="27592" r="23219" b="25179"/>
          <a:stretch>
            <a:fillRect/>
          </a:stretch>
        </p:blipFill>
        <p:spPr bwMode="auto">
          <a:xfrm>
            <a:off x="823345" y="1169989"/>
            <a:ext cx="4262437" cy="4138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67146" y="245053"/>
            <a:ext cx="10515600" cy="835602"/>
          </a:xfrm>
        </p:spPr>
        <p:txBody>
          <a:bodyPr/>
          <a:lstStyle/>
          <a:p>
            <a:r>
              <a:rPr lang="en-GB" dirty="0">
                <a:solidFill>
                  <a:srgbClr val="002060"/>
                </a:solidFill>
              </a:rPr>
              <a:t>Pythagoras’ Theorem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0238" y="2909301"/>
                <a:ext cx="12469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chemeClr val="bg1"/>
                    </a:solidFill>
                  </a:rPr>
                  <a:t>9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GB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38" y="2909301"/>
                <a:ext cx="1246909" cy="461665"/>
              </a:xfrm>
              <a:prstGeom prst="rect">
                <a:avLst/>
              </a:prstGeom>
              <a:blipFill>
                <a:blip r:embed="rId4"/>
                <a:stretch>
                  <a:fillRect l="-7843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574059" y="5308601"/>
                <a:ext cx="12469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chemeClr val="bg1"/>
                    </a:solidFill>
                  </a:rPr>
                  <a:t>16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GB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4059" y="5308601"/>
                <a:ext cx="1246909" cy="461665"/>
              </a:xfrm>
              <a:prstGeom prst="rect">
                <a:avLst/>
              </a:prstGeom>
              <a:blipFill>
                <a:blip r:embed="rId5"/>
                <a:stretch>
                  <a:fillRect l="-7317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378037" y="1361076"/>
                <a:ext cx="12469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>
                    <a:solidFill>
                      <a:schemeClr val="bg1"/>
                    </a:solidFill>
                  </a:rPr>
                  <a:t>25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𝑐𝑚</m:t>
                        </m:r>
                      </m:e>
                      <m:sup>
                        <m:r>
                          <a:rPr lang="en-GB" sz="2400" b="0" i="1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8037" y="1361076"/>
                <a:ext cx="1246909" cy="461665"/>
              </a:xfrm>
              <a:prstGeom prst="rect">
                <a:avLst/>
              </a:prstGeom>
              <a:blipFill>
                <a:blip r:embed="rId6"/>
                <a:stretch>
                  <a:fillRect l="-7317" t="-10526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5954858" y="933969"/>
            <a:ext cx="519083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b="1" dirty="0">
                <a:solidFill>
                  <a:schemeClr val="bg1"/>
                </a:solidFill>
              </a:rPr>
              <a:t>‘’</a:t>
            </a:r>
            <a:r>
              <a:rPr lang="en-GB" altLang="en-US" sz="2400" b="1" dirty="0">
                <a:solidFill>
                  <a:schemeClr val="bg1"/>
                </a:solidFill>
              </a:rPr>
              <a:t>The square on the hypotenuse is equal to the sum of the squares on the other two sides.”</a:t>
            </a:r>
          </a:p>
          <a:p>
            <a:endParaRPr lang="en-GB" b="1" dirty="0"/>
          </a:p>
        </p:txBody>
      </p:sp>
      <p:sp>
        <p:nvSpPr>
          <p:cNvPr id="15" name="Right Triangle 14"/>
          <p:cNvSpPr/>
          <p:nvPr/>
        </p:nvSpPr>
        <p:spPr>
          <a:xfrm>
            <a:off x="6115844" y="2288234"/>
            <a:ext cx="4373995" cy="2687781"/>
          </a:xfrm>
          <a:prstGeom prst="rt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16" name="TextBox 3"/>
          <p:cNvSpPr txBox="1">
            <a:spLocks noChangeArrowheads="1"/>
          </p:cNvSpPr>
          <p:nvPr/>
        </p:nvSpPr>
        <p:spPr bwMode="auto">
          <a:xfrm>
            <a:off x="5549469" y="3370967"/>
            <a:ext cx="7810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2400" dirty="0"/>
              <a:t>a</a:t>
            </a:r>
            <a:r>
              <a:rPr lang="en-GB" altLang="en-US" sz="2400" dirty="0">
                <a:solidFill>
                  <a:schemeClr val="bg1"/>
                </a:solidFill>
              </a:rPr>
              <a:t>a</a:t>
            </a:r>
            <a:endParaRPr lang="en-GB" altLang="en-US" sz="2400" dirty="0"/>
          </a:p>
        </p:txBody>
      </p:sp>
      <p:sp>
        <p:nvSpPr>
          <p:cNvPr id="17" name="TextBox 8"/>
          <p:cNvSpPr txBox="1">
            <a:spLocks noChangeArrowheads="1"/>
          </p:cNvSpPr>
          <p:nvPr/>
        </p:nvSpPr>
        <p:spPr bwMode="auto">
          <a:xfrm>
            <a:off x="7504690" y="4893320"/>
            <a:ext cx="7810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2400" dirty="0"/>
              <a:t>a</a:t>
            </a:r>
            <a:r>
              <a:rPr lang="en-GB" altLang="en-US" sz="2400" dirty="0">
                <a:solidFill>
                  <a:schemeClr val="bg1"/>
                </a:solidFill>
              </a:rPr>
              <a:t>b</a:t>
            </a:r>
            <a:endParaRPr lang="en-GB" altLang="en-US" sz="2400" dirty="0"/>
          </a:p>
        </p:txBody>
      </p:sp>
      <p:sp>
        <p:nvSpPr>
          <p:cNvPr id="18" name="TextBox 7"/>
          <p:cNvSpPr txBox="1">
            <a:spLocks noChangeArrowheads="1"/>
          </p:cNvSpPr>
          <p:nvPr/>
        </p:nvSpPr>
        <p:spPr bwMode="auto">
          <a:xfrm>
            <a:off x="7912316" y="3140134"/>
            <a:ext cx="7810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sz="2400" dirty="0"/>
              <a:t>a</a:t>
            </a:r>
            <a:r>
              <a:rPr lang="en-GB" altLang="en-US" sz="2400" dirty="0">
                <a:solidFill>
                  <a:schemeClr val="bg1"/>
                </a:solidFill>
              </a:rPr>
              <a:t>c</a:t>
            </a:r>
            <a:endParaRPr lang="en-GB" alt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4383088" y="5397935"/>
            <a:ext cx="7467600" cy="76944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a</a:t>
            </a:r>
            <a:r>
              <a:rPr lang="en-GB" sz="4400" baseline="300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2</a:t>
            </a:r>
            <a:r>
              <a:rPr lang="en-GB" sz="4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+ b</a:t>
            </a:r>
            <a:r>
              <a:rPr lang="en-GB" sz="4400" baseline="300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2</a:t>
            </a:r>
            <a:r>
              <a:rPr lang="en-GB" sz="44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 = c</a:t>
            </a:r>
            <a:r>
              <a:rPr lang="en-GB" sz="4400" baseline="30000" dirty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rPr>
              <a:t>2</a:t>
            </a:r>
            <a:endParaRPr lang="en-GB" sz="4400" dirty="0">
              <a:solidFill>
                <a:schemeClr val="bg1">
                  <a:lumMod val="5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0238" y="1872735"/>
            <a:ext cx="857517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Area A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74296" y="5340101"/>
            <a:ext cx="999763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Area B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972108" y="1797884"/>
            <a:ext cx="906319" cy="830997"/>
          </a:xfrm>
          <a:prstGeom prst="rect">
            <a:avLst/>
          </a:prstGeom>
          <a:solidFill>
            <a:schemeClr val="tx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Area C</a:t>
            </a:r>
          </a:p>
        </p:txBody>
      </p:sp>
    </p:spTree>
    <p:extLst>
      <p:ext uri="{BB962C8B-B14F-4D97-AF65-F5344CB8AC3E}">
        <p14:creationId xmlns:p14="http://schemas.microsoft.com/office/powerpoint/2010/main" val="2876978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4" grpId="0"/>
      <p:bldP spid="15" grpId="0" animBg="1"/>
      <p:bldP spid="16" grpId="0"/>
      <p:bldP spid="17" grpId="0"/>
      <p:bldP spid="18" grpId="0"/>
      <p:bldP spid="19" grpId="0"/>
      <p:bldP spid="7" grpId="0" animBg="1"/>
      <p:bldP spid="14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/>
          <p:cNvSpPr/>
          <p:nvPr/>
        </p:nvSpPr>
        <p:spPr>
          <a:xfrm>
            <a:off x="1336213" y="2099033"/>
            <a:ext cx="3219450" cy="1885950"/>
          </a:xfrm>
          <a:prstGeom prst="rt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7652" name="TextBox 6"/>
          <p:cNvSpPr txBox="1">
            <a:spLocks noChangeArrowheads="1"/>
          </p:cNvSpPr>
          <p:nvPr/>
        </p:nvSpPr>
        <p:spPr bwMode="auto">
          <a:xfrm>
            <a:off x="1843405" y="4117181"/>
            <a:ext cx="11239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ts val="2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ts val="2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ts val="2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ts val="2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ts val="2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2060"/>
                </a:solidFill>
              </a:rPr>
              <a:t>3cm</a:t>
            </a:r>
          </a:p>
        </p:txBody>
      </p:sp>
      <p:sp>
        <p:nvSpPr>
          <p:cNvPr id="27653" name="TextBox 7"/>
          <p:cNvSpPr txBox="1">
            <a:spLocks noChangeArrowheads="1"/>
          </p:cNvSpPr>
          <p:nvPr/>
        </p:nvSpPr>
        <p:spPr bwMode="auto">
          <a:xfrm>
            <a:off x="517295" y="2912473"/>
            <a:ext cx="11239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ts val="2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ts val="2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ts val="2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ts val="2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ts val="2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2060"/>
                </a:solidFill>
              </a:rPr>
              <a:t>5cm</a:t>
            </a:r>
          </a:p>
        </p:txBody>
      </p:sp>
      <p:sp>
        <p:nvSpPr>
          <p:cNvPr id="27654" name="TextBox 8"/>
          <p:cNvSpPr txBox="1">
            <a:spLocks noChangeArrowheads="1"/>
          </p:cNvSpPr>
          <p:nvPr/>
        </p:nvSpPr>
        <p:spPr bwMode="auto">
          <a:xfrm>
            <a:off x="2842001" y="2742545"/>
            <a:ext cx="11239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ts val="2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ts val="2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ts val="2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ts val="2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ts val="2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800" dirty="0">
                <a:solidFill>
                  <a:srgbClr val="002060"/>
                </a:solidFill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784436" y="1440872"/>
                <a:ext cx="3362037" cy="3929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0" dirty="0"/>
                  <a:t>ccccccvbnbhjnihiuhjuijil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/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4436" y="1440872"/>
                <a:ext cx="3362037" cy="392993"/>
              </a:xfrm>
              <a:prstGeom prst="rect">
                <a:avLst/>
              </a:prstGeom>
              <a:blipFill>
                <a:blip r:embed="rId2"/>
                <a:stretch>
                  <a:fillRect l="-1633" t="-1538" b="-2307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37309" y="683491"/>
            <a:ext cx="3103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>
                <a:solidFill>
                  <a:schemeClr val="accent1"/>
                </a:solidFill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636655" y="1637368"/>
                <a:ext cx="3759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2 </m:t>
                          </m:r>
                        </m:sup>
                      </m:sSup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6655" y="1637368"/>
                <a:ext cx="3759200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5486400" y="2371002"/>
                <a:ext cx="20227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2 </m:t>
                          </m:r>
                        </m:sup>
                      </m:sSup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=25+9 </m:t>
                      </m:r>
                    </m:oMath>
                  </m:oMathPara>
                </a14:m>
                <a:endParaRPr lang="en-GB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2371002"/>
                <a:ext cx="2022764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/>
          <p:cNvSpPr txBox="1"/>
          <p:nvPr/>
        </p:nvSpPr>
        <p:spPr>
          <a:xfrm>
            <a:off x="6465454" y="3159124"/>
            <a:ext cx="5546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34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504873" y="3159125"/>
                <a:ext cx="1016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2 </m:t>
                          </m:r>
                        </m:sup>
                      </m:sSup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GB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4873" y="3159125"/>
                <a:ext cx="1016000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583381" y="3824709"/>
                <a:ext cx="69272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solidFill>
                      <a:schemeClr val="bg1"/>
                    </a:solidFill>
                  </a:rPr>
                  <a:t>= 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3381" y="3824709"/>
                <a:ext cx="692727" cy="461665"/>
              </a:xfrm>
              <a:prstGeom prst="rect">
                <a:avLst/>
              </a:prstGeom>
              <a:blipFill>
                <a:blip r:embed="rId6"/>
                <a:stretch>
                  <a:fillRect t="-10526" r="-5263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929745" y="3792014"/>
                <a:ext cx="1173019" cy="505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34</m:t>
                          </m:r>
                        </m:e>
                      </m:rad>
                    </m:oMath>
                  </m:oMathPara>
                </a14:m>
                <a:endParaRPr lang="en-GB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9745" y="3792014"/>
                <a:ext cx="1173019" cy="50520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6084887" y="4320018"/>
            <a:ext cx="1644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5.83095…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5583380" y="4329912"/>
                <a:ext cx="69272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solidFill>
                      <a:schemeClr val="bg1"/>
                    </a:solidFill>
                  </a:rPr>
                  <a:t>= </a:t>
                </a: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3380" y="4329912"/>
                <a:ext cx="692727" cy="461665"/>
              </a:xfrm>
              <a:prstGeom prst="rect">
                <a:avLst/>
              </a:prstGeom>
              <a:blipFill>
                <a:blip r:embed="rId8"/>
                <a:stretch>
                  <a:fillRect t="-10526" r="-5263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204672" y="2754647"/>
                <a:ext cx="69272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cm</m:t>
                    </m:r>
                  </m:oMath>
                </a14:m>
                <a:r>
                  <a:rPr lang="en-GB" sz="240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4672" y="2754647"/>
                <a:ext cx="692727" cy="461665"/>
              </a:xfrm>
              <a:prstGeom prst="rect">
                <a:avLst/>
              </a:prstGeom>
              <a:blipFill>
                <a:blip r:embed="rId9"/>
                <a:stretch>
                  <a:fillRect r="-150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4703444" y="1246909"/>
            <a:ext cx="3193921" cy="4012468"/>
          </a:xfrm>
          <a:prstGeom prst="rect">
            <a:avLst/>
          </a:prstGeom>
          <a:noFill/>
          <a:ln w="28575">
            <a:solidFill>
              <a:srgbClr val="00D6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987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7652" grpId="0"/>
      <p:bldP spid="27653" grpId="0"/>
      <p:bldP spid="7" grpId="0"/>
      <p:bldP spid="8" grpId="0"/>
      <p:bldP spid="16" grpId="0"/>
      <p:bldP spid="12" grpId="0"/>
      <p:bldP spid="19" grpId="0"/>
      <p:bldP spid="20" grpId="0"/>
      <p:bldP spid="13" grpId="0"/>
      <p:bldP spid="14" grpId="0"/>
      <p:bldP spid="26" grpId="0"/>
      <p:bldP spid="2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22" y="529024"/>
            <a:ext cx="9382976" cy="508288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5459" y="537882"/>
            <a:ext cx="9448800" cy="5074024"/>
          </a:xfrm>
          <a:prstGeom prst="rect">
            <a:avLst/>
          </a:prstGeom>
          <a:noFill/>
          <a:ln w="28575">
            <a:solidFill>
              <a:srgbClr val="00D6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749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44072" y="639482"/>
            <a:ext cx="9078259" cy="5074024"/>
          </a:xfrm>
          <a:prstGeom prst="rect">
            <a:avLst/>
          </a:prstGeom>
          <a:noFill/>
          <a:ln w="28575">
            <a:solidFill>
              <a:srgbClr val="00D6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8494" y="942495"/>
            <a:ext cx="8038876" cy="4467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8164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/>
          <p:cNvSpPr/>
          <p:nvPr/>
        </p:nvSpPr>
        <p:spPr>
          <a:xfrm>
            <a:off x="1255279" y="2295742"/>
            <a:ext cx="3219450" cy="1885950"/>
          </a:xfrm>
          <a:prstGeom prst="rt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3556" name="TextBox 6"/>
          <p:cNvSpPr txBox="1">
            <a:spLocks noChangeArrowheads="1"/>
          </p:cNvSpPr>
          <p:nvPr/>
        </p:nvSpPr>
        <p:spPr bwMode="auto">
          <a:xfrm>
            <a:off x="2147454" y="4181692"/>
            <a:ext cx="11239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ts val="2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ts val="2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ts val="2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ts val="2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ts val="2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2060"/>
                </a:solidFill>
              </a:rPr>
              <a:t>3cm</a:t>
            </a:r>
          </a:p>
        </p:txBody>
      </p:sp>
      <p:sp>
        <p:nvSpPr>
          <p:cNvPr id="23557" name="TextBox 7"/>
          <p:cNvSpPr txBox="1">
            <a:spLocks noChangeArrowheads="1"/>
          </p:cNvSpPr>
          <p:nvPr/>
        </p:nvSpPr>
        <p:spPr bwMode="auto">
          <a:xfrm>
            <a:off x="2865004" y="2777052"/>
            <a:ext cx="11239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ts val="2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ts val="2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ts val="2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ts val="2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ts val="2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2060"/>
                </a:solidFill>
              </a:rPr>
              <a:t>5cm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38909" y="-2210"/>
            <a:ext cx="7952509" cy="1325563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Using Pythagoras’ Theorem to find the smaller sides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91836" y="3238717"/>
                <a:ext cx="69272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GB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cm</m:t>
                    </m:r>
                  </m:oMath>
                </a14:m>
                <a:r>
                  <a:rPr lang="en-GB" sz="240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836" y="3238717"/>
                <a:ext cx="692727" cy="461665"/>
              </a:xfrm>
              <a:prstGeom prst="rect">
                <a:avLst/>
              </a:prstGeom>
              <a:blipFill>
                <a:blip r:embed="rId2"/>
                <a:stretch>
                  <a:fillRect r="-1504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738909" y="1416887"/>
            <a:ext cx="3103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>
                <a:solidFill>
                  <a:schemeClr val="accent1"/>
                </a:solidFill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932218" y="1597789"/>
                <a:ext cx="3759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2 </m:t>
                          </m:r>
                        </m:sup>
                      </m:sSup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218" y="1597789"/>
                <a:ext cx="3759200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975138" y="2224713"/>
                <a:ext cx="3759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2 </m:t>
                          </m:r>
                        </m:sup>
                      </m:sSup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sSup>
                        <m:sSupPr>
                          <m:ctrlP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5138" y="2224713"/>
                <a:ext cx="3759200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757919" y="2974342"/>
                <a:ext cx="20227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2 </m:t>
                          </m:r>
                        </m:sup>
                      </m:sSup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=25 −9 </m:t>
                      </m:r>
                    </m:oMath>
                  </m:oMathPara>
                </a14:m>
                <a:endParaRPr lang="en-GB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7919" y="2974342"/>
                <a:ext cx="2022764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887230" y="3607664"/>
                <a:ext cx="1016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2 </m:t>
                          </m:r>
                        </m:sup>
                      </m:sSup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GB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7230" y="3607664"/>
                <a:ext cx="101600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421986" y="4744257"/>
            <a:ext cx="8655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4 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887230" y="4185638"/>
                <a:ext cx="69272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solidFill>
                      <a:schemeClr val="bg1"/>
                    </a:solidFill>
                  </a:rPr>
                  <a:t>= 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87230" y="4185638"/>
                <a:ext cx="692727" cy="461665"/>
              </a:xfrm>
              <a:prstGeom prst="rect">
                <a:avLst/>
              </a:prstGeom>
              <a:blipFill>
                <a:blip r:embed="rId7"/>
                <a:stretch>
                  <a:fillRect t="-10667" r="-6195" b="-3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182792" y="4141383"/>
                <a:ext cx="1173019" cy="505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16</m:t>
                          </m:r>
                        </m:e>
                      </m:rad>
                    </m:oMath>
                  </m:oMathPara>
                </a14:m>
                <a:endParaRPr lang="en-GB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2792" y="4141383"/>
                <a:ext cx="1173019" cy="50520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836428" y="4762895"/>
                <a:ext cx="69272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solidFill>
                      <a:schemeClr val="bg1"/>
                    </a:solidFill>
                  </a:rPr>
                  <a:t>= 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6428" y="4762895"/>
                <a:ext cx="692727" cy="461665"/>
              </a:xfrm>
              <a:prstGeom prst="rect">
                <a:avLst/>
              </a:prstGeom>
              <a:blipFill>
                <a:blip r:embed="rId9"/>
                <a:stretch>
                  <a:fillRect t="-10526" r="-6140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6762664" y="3589026"/>
            <a:ext cx="734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16</a:t>
            </a:r>
          </a:p>
        </p:txBody>
      </p:sp>
      <p:sp>
        <p:nvSpPr>
          <p:cNvPr id="2" name="Rectangle 1"/>
          <p:cNvSpPr/>
          <p:nvPr/>
        </p:nvSpPr>
        <p:spPr>
          <a:xfrm>
            <a:off x="5209309" y="1080655"/>
            <a:ext cx="2955636" cy="4618181"/>
          </a:xfrm>
          <a:prstGeom prst="rect">
            <a:avLst/>
          </a:prstGeom>
          <a:noFill/>
          <a:ln w="28575">
            <a:solidFill>
              <a:srgbClr val="00D6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723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3" grpId="0"/>
      <p:bldP spid="19" grpId="0"/>
      <p:bldP spid="20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/>
          <p:cNvSpPr/>
          <p:nvPr/>
        </p:nvSpPr>
        <p:spPr>
          <a:xfrm>
            <a:off x="1255279" y="2295742"/>
            <a:ext cx="3219450" cy="1885950"/>
          </a:xfrm>
          <a:prstGeom prst="rt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sp>
        <p:nvSpPr>
          <p:cNvPr id="23557" name="TextBox 7"/>
          <p:cNvSpPr txBox="1">
            <a:spLocks noChangeArrowheads="1"/>
          </p:cNvSpPr>
          <p:nvPr/>
        </p:nvSpPr>
        <p:spPr bwMode="auto">
          <a:xfrm>
            <a:off x="454313" y="3007884"/>
            <a:ext cx="11239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ts val="2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ts val="2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ts val="2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ts val="2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ts val="2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2060"/>
                </a:solidFill>
              </a:rPr>
              <a:t>5cm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738909" y="16262"/>
            <a:ext cx="7952509" cy="1325563"/>
          </a:xfrm>
        </p:spPr>
        <p:txBody>
          <a:bodyPr>
            <a:normAutofit/>
          </a:bodyPr>
          <a:lstStyle/>
          <a:p>
            <a:r>
              <a:rPr lang="en-GB" sz="2400" b="1" dirty="0">
                <a:solidFill>
                  <a:schemeClr val="bg1"/>
                </a:solidFill>
              </a:rPr>
              <a:t>Using Pythagoras’ Theorem to find the smaller sides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236931" y="4159922"/>
                <a:ext cx="69272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m:rPr>
                        <m:sty m:val="p"/>
                      </m:rPr>
                      <a:rPr lang="en-GB" sz="2400" b="0" i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cm</m:t>
                    </m:r>
                  </m:oMath>
                </a14:m>
                <a:r>
                  <a:rPr lang="en-GB" sz="2400" dirty="0">
                    <a:solidFill>
                      <a:schemeClr val="bg1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6931" y="4159922"/>
                <a:ext cx="692727" cy="461665"/>
              </a:xfrm>
              <a:prstGeom prst="rect">
                <a:avLst/>
              </a:prstGeom>
              <a:blipFill>
                <a:blip r:embed="rId2"/>
                <a:stretch>
                  <a:fillRect r="-35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738909" y="1416887"/>
            <a:ext cx="31034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u="sng" dirty="0">
                <a:solidFill>
                  <a:schemeClr val="accent1"/>
                </a:solidFill>
              </a:rPr>
              <a:t>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932218" y="1579310"/>
                <a:ext cx="3759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2 </m:t>
                          </m:r>
                        </m:sup>
                      </m:sSup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sSup>
                        <m:sSupPr>
                          <m:ctrlP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218" y="1579310"/>
                <a:ext cx="3759200" cy="46166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975138" y="2206234"/>
                <a:ext cx="37592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2 </m:t>
                          </m:r>
                        </m:sup>
                      </m:sSup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13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 </m:t>
                      </m:r>
                      <m:sSup>
                        <m:sSupPr>
                          <m:ctrlP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5138" y="2206234"/>
                <a:ext cx="3759200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5586570" y="2955863"/>
                <a:ext cx="2536336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2 </m:t>
                          </m:r>
                        </m:sup>
                      </m:sSup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=169 −25 </m:t>
                      </m:r>
                    </m:oMath>
                  </m:oMathPara>
                </a14:m>
                <a:endParaRPr lang="en-GB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6570" y="2955863"/>
                <a:ext cx="2536336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667086" y="3575373"/>
                <a:ext cx="1016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2 </m:t>
                          </m:r>
                        </m:sup>
                      </m:sSup>
                      <m:r>
                        <a:rPr lang="en-GB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</m:oMath>
                  </m:oMathPara>
                </a14:m>
                <a:endParaRPr lang="en-GB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7086" y="3575373"/>
                <a:ext cx="101600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6365744" y="4726750"/>
            <a:ext cx="10749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12 cm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5725593" y="4194883"/>
                <a:ext cx="69272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solidFill>
                      <a:schemeClr val="bg1"/>
                    </a:solidFill>
                  </a:rPr>
                  <a:t>= </a:t>
                </a:r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5593" y="4194883"/>
                <a:ext cx="692727" cy="461665"/>
              </a:xfrm>
              <a:prstGeom prst="rect">
                <a:avLst/>
              </a:prstGeom>
              <a:blipFill>
                <a:blip r:embed="rId7"/>
                <a:stretch>
                  <a:fillRect t="-10526" r="-6140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071956" y="4106237"/>
                <a:ext cx="1173019" cy="5052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144</m:t>
                          </m:r>
                        </m:e>
                      </m:rad>
                    </m:oMath>
                  </m:oMathPara>
                </a14:m>
                <a:endParaRPr lang="en-GB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1956" y="4106237"/>
                <a:ext cx="1173019" cy="50520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750574" y="4742414"/>
                <a:ext cx="69272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sz="24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GB" sz="2400" dirty="0">
                    <a:solidFill>
                      <a:schemeClr val="bg1"/>
                    </a:solidFill>
                  </a:rPr>
                  <a:t>= </a:t>
                </a: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0574" y="4742414"/>
                <a:ext cx="692727" cy="461665"/>
              </a:xfrm>
              <a:prstGeom prst="rect">
                <a:avLst/>
              </a:prstGeom>
              <a:blipFill>
                <a:blip r:embed="rId9"/>
                <a:stretch>
                  <a:fillRect t="-10526" r="-6140" b="-289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6487592" y="3559709"/>
            <a:ext cx="734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144</a:t>
            </a:r>
          </a:p>
        </p:txBody>
      </p:sp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2583294" y="2704917"/>
            <a:ext cx="11239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ts val="2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lnSpc>
                <a:spcPts val="2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lnSpc>
                <a:spcPts val="2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lnSpc>
                <a:spcPts val="2000"/>
              </a:lnSpc>
              <a:spcBef>
                <a:spcPct val="20000"/>
              </a:spcBef>
              <a:buFont typeface="Arial" panose="020B0604020202020204" pitchFamily="34" charset="0"/>
              <a:buChar char="–"/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lnSpc>
                <a:spcPts val="2000"/>
              </a:lnSpc>
              <a:spcBef>
                <a:spcPct val="20000"/>
              </a:spcBef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572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572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572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57200" eaLnBrk="0" fontAlgn="base" hangingPunct="0">
              <a:lnSpc>
                <a:spcPts val="2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400" dirty="0">
                <a:solidFill>
                  <a:srgbClr val="002060"/>
                </a:solidFill>
              </a:rPr>
              <a:t>13cm</a:t>
            </a:r>
          </a:p>
        </p:txBody>
      </p:sp>
      <p:sp>
        <p:nvSpPr>
          <p:cNvPr id="2" name="Rectangle 1"/>
          <p:cNvSpPr/>
          <p:nvPr/>
        </p:nvSpPr>
        <p:spPr>
          <a:xfrm>
            <a:off x="5384800" y="1117600"/>
            <a:ext cx="2807855" cy="4461164"/>
          </a:xfrm>
          <a:prstGeom prst="rect">
            <a:avLst/>
          </a:prstGeom>
          <a:noFill/>
          <a:ln w="28575">
            <a:solidFill>
              <a:srgbClr val="00D66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85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3" grpId="0"/>
      <p:bldP spid="19" grpId="0"/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AQA PowerPoint1">
    <a:dk1>
      <a:srgbClr val="4B4B4B"/>
    </a:dk1>
    <a:lt1>
      <a:srgbClr val="FFFFFF"/>
    </a:lt1>
    <a:dk2>
      <a:srgbClr val="412878"/>
    </a:dk2>
    <a:lt2>
      <a:srgbClr val="FFFFFE"/>
    </a:lt2>
    <a:accent1>
      <a:srgbClr val="C8194B"/>
    </a:accent1>
    <a:accent2>
      <a:srgbClr val="3273AF"/>
    </a:accent2>
    <a:accent3>
      <a:srgbClr val="C84B32"/>
    </a:accent3>
    <a:accent4>
      <a:srgbClr val="418C87"/>
    </a:accent4>
    <a:accent5>
      <a:srgbClr val="AF64A0"/>
    </a:accent5>
    <a:accent6>
      <a:srgbClr val="4B9646"/>
    </a:accent6>
    <a:hlink>
      <a:srgbClr val="0000FF"/>
    </a:hlink>
    <a:folHlink>
      <a:srgbClr val="800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sentationanddiscussion xmlns="a675e989-819c-4ef8-a9e7-308823201b2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0EDFF64637C074B9468D8400699BC31" ma:contentTypeVersion="13" ma:contentTypeDescription="Create a new document." ma:contentTypeScope="" ma:versionID="2f37b071e3941368b53ed96c7a3eca78">
  <xsd:schema xmlns:xsd="http://www.w3.org/2001/XMLSchema" xmlns:xs="http://www.w3.org/2001/XMLSchema" xmlns:p="http://schemas.microsoft.com/office/2006/metadata/properties" xmlns:ns2="a675e989-819c-4ef8-a9e7-308823201b25" xmlns:ns3="84be7d0a-34a6-4ef2-a332-62c3b98ca601" targetNamespace="http://schemas.microsoft.com/office/2006/metadata/properties" ma:root="true" ma:fieldsID="42cc854f72018f11b23df742d9bca964" ns2:_="" ns3:_="">
    <xsd:import namespace="a675e989-819c-4ef8-a9e7-308823201b25"/>
    <xsd:import namespace="84be7d0a-34a6-4ef2-a332-62c3b98ca6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Presentationanddiscussion" minOccurs="0"/>
                <xsd:element ref="ns2:MediaServiceAutoKeyPoints" minOccurs="0"/>
                <xsd:element ref="ns2:MediaServiceKeyPoint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75e989-819c-4ef8-a9e7-308823201b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Presentationanddiscussion" ma:index="17" nillable="true" ma:displayName="Presentation and discussion" ma:description="Prince Gyamfi Presentation&#10;Ahmad, Eyob, Kirthikan discussion" ma:format="Dropdown" ma:internalName="Presentationanddiscussion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be7d0a-34a6-4ef2-a332-62c3b98ca60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8957657-4A7C-4672-800D-8D07C0DD86C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34D33DB-DE16-4B94-AD64-74170BBD2BB7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e580a216-88d0-453b-946c-6faddb45788b"/>
    <ds:schemaRef ds:uri="cc5a4335-4904-48fb-a026-7b0b82363d38"/>
    <ds:schemaRef ds:uri="http://www.w3.org/XML/1998/namespace"/>
    <ds:schemaRef ds:uri="http://purl.org/dc/dcmitype/"/>
    <ds:schemaRef ds:uri="a675e989-819c-4ef8-a9e7-308823201b25"/>
  </ds:schemaRefs>
</ds:datastoreItem>
</file>

<file path=customXml/itemProps3.xml><?xml version="1.0" encoding="utf-8"?>
<ds:datastoreItem xmlns:ds="http://schemas.openxmlformats.org/officeDocument/2006/customXml" ds:itemID="{91F7B05A-BB96-4AED-B736-39084EDA3B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675e989-819c-4ef8-a9e7-308823201b25"/>
    <ds:schemaRef ds:uri="84be7d0a-34a6-4ef2-a332-62c3b98ca6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651</TotalTime>
  <Words>821</Words>
  <Application>Microsoft Office PowerPoint</Application>
  <PresentationFormat>Widescreen</PresentationFormat>
  <Paragraphs>161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STARTER</vt:lpstr>
      <vt:lpstr>Pythagoras’ Theorem</vt:lpstr>
      <vt:lpstr>PowerPoint Presentation</vt:lpstr>
      <vt:lpstr>Pythagoras’ Theorem </vt:lpstr>
      <vt:lpstr>PowerPoint Presentation</vt:lpstr>
      <vt:lpstr>PowerPoint Presentation</vt:lpstr>
      <vt:lpstr>PowerPoint Presentation</vt:lpstr>
      <vt:lpstr>Using Pythagoras’ Theorem to find the smaller sides</vt:lpstr>
      <vt:lpstr>Using Pythagoras’ Theorem to find the smaller sides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Pythagoras’ Theorem </vt:lpstr>
      <vt:lpstr>Pythagoras’ Theorem</vt:lpstr>
      <vt:lpstr>Pythagoras’ Theorem</vt:lpstr>
      <vt:lpstr>Pythagoras’ Theorem </vt:lpstr>
      <vt:lpstr>Pythagoras’ Theorem</vt:lpstr>
      <vt:lpstr>Pythagoras’ Theorem</vt:lpstr>
      <vt:lpstr>Pythagoras Theorem</vt:lpstr>
      <vt:lpstr>Pythagoras’ Theorem</vt:lpstr>
    </vt:vector>
  </TitlesOfParts>
  <Company>Milton Keynes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Rearranging formulae Forming equations</dc:title>
  <dc:creator>Jenisha Ananthan</dc:creator>
  <cp:lastModifiedBy>Jenisha Ananthan</cp:lastModifiedBy>
  <cp:revision>121</cp:revision>
  <dcterms:created xsi:type="dcterms:W3CDTF">2019-10-29T16:54:09Z</dcterms:created>
  <dcterms:modified xsi:type="dcterms:W3CDTF">2020-11-23T09:07:34Z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0x01010020EDFF64637C074B9468D8400699BC31</vt:lpwstr>
  </property>
</Properties>
</file>