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90" r:id="rId3"/>
    <p:sldId id="291" r:id="rId4"/>
    <p:sldId id="296" r:id="rId5"/>
    <p:sldId id="298" r:id="rId6"/>
    <p:sldId id="285" r:id="rId7"/>
    <p:sldId id="286" r:id="rId8"/>
    <p:sldId id="287" r:id="rId9"/>
    <p:sldId id="289" r:id="rId10"/>
    <p:sldId id="299" r:id="rId11"/>
    <p:sldId id="282" r:id="rId12"/>
    <p:sldId id="264" r:id="rId13"/>
    <p:sldId id="265" r:id="rId14"/>
    <p:sldId id="284" r:id="rId15"/>
    <p:sldId id="292" r:id="rId16"/>
    <p:sldId id="303" r:id="rId17"/>
    <p:sldId id="302" r:id="rId18"/>
    <p:sldId id="301" r:id="rId19"/>
    <p:sldId id="300" r:id="rId20"/>
    <p:sldId id="269" r:id="rId21"/>
    <p:sldId id="276" r:id="rId22"/>
    <p:sldId id="277" r:id="rId23"/>
    <p:sldId id="270" r:id="rId24"/>
    <p:sldId id="271" r:id="rId25"/>
    <p:sldId id="273" r:id="rId26"/>
    <p:sldId id="278" r:id="rId27"/>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A5286"/>
  </p:clrMru>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31" autoAdjust="0"/>
    <p:restoredTop sz="94660"/>
  </p:normalViewPr>
  <p:slideViewPr>
    <p:cSldViewPr>
      <p:cViewPr varScale="1">
        <p:scale>
          <a:sx n="86" d="100"/>
          <a:sy n="86" d="100"/>
        </p:scale>
        <p:origin x="-1530" y="-90"/>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p>
            <a:fld id="{3A9C8E56-078D-4EC7-885F-4C35EAABCB4A}" type="datetimeFigureOut">
              <a:rPr lang="fr-FR" smtClean="0"/>
              <a:pPr/>
              <a:t>22/03/2025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9C4B8EBC-3631-40F1-8C89-320C217281E0}" type="slidenum">
              <a:rPr lang="fr-FR" smtClean="0"/>
              <a:pPr/>
              <a:t>‹N°›</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3A9C8E56-078D-4EC7-885F-4C35EAABCB4A}" type="datetimeFigureOut">
              <a:rPr lang="fr-FR" smtClean="0"/>
              <a:pPr/>
              <a:t>22/03/2025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9C4B8EBC-3631-40F1-8C89-320C217281E0}" type="slidenum">
              <a:rPr lang="fr-FR" smtClean="0"/>
              <a:pPr/>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3A9C8E56-078D-4EC7-885F-4C35EAABCB4A}" type="datetimeFigureOut">
              <a:rPr lang="fr-FR" smtClean="0"/>
              <a:pPr/>
              <a:t>22/03/2025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9C4B8EBC-3631-40F1-8C89-320C217281E0}" type="slidenum">
              <a:rPr lang="fr-FR" smtClean="0"/>
              <a:pPr/>
              <a:t>‹N°›</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3A9C8E56-078D-4EC7-885F-4C35EAABCB4A}" type="datetimeFigureOut">
              <a:rPr lang="fr-FR" smtClean="0"/>
              <a:pPr/>
              <a:t>22/03/2025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9C4B8EBC-3631-40F1-8C89-320C217281E0}" type="slidenum">
              <a:rPr lang="fr-FR" smtClean="0"/>
              <a:pPr/>
              <a:t>‹N°›</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fld id="{3A9C8E56-078D-4EC7-885F-4C35EAABCB4A}" type="datetimeFigureOut">
              <a:rPr lang="fr-FR" smtClean="0"/>
              <a:pPr/>
              <a:t>22/03/2025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9C4B8EBC-3631-40F1-8C89-320C217281E0}" type="slidenum">
              <a:rPr lang="fr-FR" smtClean="0"/>
              <a:pPr/>
              <a:t>‹N°›</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3A9C8E56-078D-4EC7-885F-4C35EAABCB4A}" type="datetimeFigureOut">
              <a:rPr lang="fr-FR" smtClean="0"/>
              <a:pPr/>
              <a:t>22/03/2025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9C4B8EBC-3631-40F1-8C89-320C217281E0}" type="slidenum">
              <a:rPr lang="fr-FR" smtClean="0"/>
              <a:pPr/>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3A9C8E56-078D-4EC7-885F-4C35EAABCB4A}" type="datetimeFigureOut">
              <a:rPr lang="fr-FR" smtClean="0"/>
              <a:pPr/>
              <a:t>22/03/2025</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9C4B8EBC-3631-40F1-8C89-320C217281E0}" type="slidenum">
              <a:rPr lang="fr-FR" smtClean="0"/>
              <a:pPr/>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e la date 2"/>
          <p:cNvSpPr>
            <a:spLocks noGrp="1"/>
          </p:cNvSpPr>
          <p:nvPr>
            <p:ph type="dt" sz="half" idx="10"/>
          </p:nvPr>
        </p:nvSpPr>
        <p:spPr/>
        <p:txBody>
          <a:bodyPr/>
          <a:lstStyle/>
          <a:p>
            <a:fld id="{3A9C8E56-078D-4EC7-885F-4C35EAABCB4A}" type="datetimeFigureOut">
              <a:rPr lang="fr-FR" smtClean="0"/>
              <a:pPr/>
              <a:t>22/03/2025</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9C4B8EBC-3631-40F1-8C89-320C217281E0}" type="slidenum">
              <a:rPr lang="fr-FR" smtClean="0"/>
              <a:pPr/>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3A9C8E56-078D-4EC7-885F-4C35EAABCB4A}" type="datetimeFigureOut">
              <a:rPr lang="fr-FR" smtClean="0"/>
              <a:pPr/>
              <a:t>22/03/2025</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9C4B8EBC-3631-40F1-8C89-320C217281E0}" type="slidenum">
              <a:rPr lang="fr-FR" smtClean="0"/>
              <a:pPr/>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3A9C8E56-078D-4EC7-885F-4C35EAABCB4A}" type="datetimeFigureOut">
              <a:rPr lang="fr-FR" smtClean="0"/>
              <a:pPr/>
              <a:t>22/03/2025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9C4B8EBC-3631-40F1-8C89-320C217281E0}" type="slidenum">
              <a:rPr lang="fr-FR" smtClean="0"/>
              <a:pPr/>
              <a:t>‹N°›</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3A9C8E56-078D-4EC7-885F-4C35EAABCB4A}" type="datetimeFigureOut">
              <a:rPr lang="fr-FR" smtClean="0"/>
              <a:pPr/>
              <a:t>22/03/2025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9C4B8EBC-3631-40F1-8C89-320C217281E0}" type="slidenum">
              <a:rPr lang="fr-FR" smtClean="0"/>
              <a:pPr/>
              <a:t>‹N°›</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9C8E56-078D-4EC7-885F-4C35EAABCB4A}" type="datetimeFigureOut">
              <a:rPr lang="fr-FR" smtClean="0"/>
              <a:pPr/>
              <a:t>22/03/2025</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4B8EBC-3631-40F1-8C89-320C217281E0}" type="slidenum">
              <a:rPr lang="fr-FR" smtClean="0"/>
              <a:pPr/>
              <a:t>‹N°›</a:t>
            </a:fld>
            <a:endParaRPr 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hyperlink" Target="https://commons.wikimedia.org/wiki/File:Ch5_wakamurasaki.jpg?uselang=fr" TargetMode="Externa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hyperlink" Target="https://fr.wikipedia.org/wiki/La_Grande_Vague_de_Kanagawa"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www.tate.org.uk/art/artists/joseph-mallord-william-turner-558" TargetMode="External"/><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827584" y="5013176"/>
            <a:ext cx="7416824" cy="1470025"/>
          </a:xfrm>
        </p:spPr>
        <p:txBody>
          <a:bodyPr>
            <a:normAutofit/>
          </a:bodyPr>
          <a:lstStyle/>
          <a:p>
            <a:pPr algn="l"/>
            <a:r>
              <a:rPr lang="fr-FR" sz="2000" dirty="0"/>
              <a:t>Hokusai </a:t>
            </a:r>
            <a:r>
              <a:rPr lang="fr-FR" sz="2000" b="1" dirty="0" err="1"/>
              <a:t>Katsushika</a:t>
            </a:r>
            <a:r>
              <a:rPr lang="fr-FR" sz="2000" b="1" dirty="0"/>
              <a:t> </a:t>
            </a:r>
            <a:r>
              <a:rPr lang="fr-FR" sz="2000" dirty="0"/>
              <a:t>(1760-1849), </a:t>
            </a:r>
            <a:r>
              <a:rPr lang="fr-FR" sz="2000" dirty="0" smtClean="0"/>
              <a:t/>
            </a:r>
            <a:br>
              <a:rPr lang="fr-FR" sz="2000" dirty="0" smtClean="0"/>
            </a:br>
            <a:r>
              <a:rPr lang="fr-FR" sz="2000" i="1" dirty="0" smtClean="0"/>
              <a:t>La </a:t>
            </a:r>
            <a:r>
              <a:rPr lang="fr-FR" sz="2000" i="1" dirty="0"/>
              <a:t>grande vague de Kanagawa</a:t>
            </a:r>
            <a:r>
              <a:rPr lang="fr-FR" sz="2000" dirty="0"/>
              <a:t> (vers 1829-1834), </a:t>
            </a:r>
            <a:r>
              <a:rPr lang="fr-FR" sz="2000" dirty="0" smtClean="0"/>
              <a:t/>
            </a:r>
            <a:br>
              <a:rPr lang="fr-FR" sz="2000" dirty="0" smtClean="0"/>
            </a:br>
            <a:r>
              <a:rPr lang="fr-FR" sz="2000" dirty="0" smtClean="0"/>
              <a:t>248 </a:t>
            </a:r>
            <a:r>
              <a:rPr lang="fr-FR" sz="2000" dirty="0"/>
              <a:t>x 370 mm, </a:t>
            </a:r>
            <a:r>
              <a:rPr lang="fr-FR" sz="2000" dirty="0" smtClean="0"/>
              <a:t>Estampe, Paris</a:t>
            </a:r>
            <a:r>
              <a:rPr lang="fr-FR" sz="2000" dirty="0"/>
              <a:t>, BNF, département des estampes et de la photographie</a:t>
            </a:r>
            <a:r>
              <a:rPr lang="fr-FR" sz="2000" dirty="0" smtClean="0"/>
              <a:t>.</a:t>
            </a:r>
            <a:endParaRPr lang="fr-FR" sz="2000" dirty="0"/>
          </a:p>
        </p:txBody>
      </p:sp>
      <p:sp>
        <p:nvSpPr>
          <p:cNvPr id="3" name="Sous-titre 2"/>
          <p:cNvSpPr>
            <a:spLocks noGrp="1"/>
          </p:cNvSpPr>
          <p:nvPr>
            <p:ph type="subTitle" idx="1"/>
          </p:nvPr>
        </p:nvSpPr>
        <p:spPr>
          <a:xfrm>
            <a:off x="251520" y="1268760"/>
            <a:ext cx="6400800" cy="3865984"/>
          </a:xfrm>
        </p:spPr>
        <p:txBody>
          <a:bodyPr/>
          <a:lstStyle/>
          <a:p>
            <a:endParaRPr lang="fr-FR" dirty="0"/>
          </a:p>
        </p:txBody>
      </p:sp>
      <p:pic>
        <p:nvPicPr>
          <p:cNvPr id="4" name="Image 3"/>
          <p:cNvPicPr/>
          <p:nvPr/>
        </p:nvPicPr>
        <p:blipFill>
          <a:blip r:embed="rId2" cstate="print"/>
          <a:srcRect/>
          <a:stretch>
            <a:fillRect/>
          </a:stretch>
        </p:blipFill>
        <p:spPr bwMode="auto">
          <a:xfrm>
            <a:off x="899592" y="188640"/>
            <a:ext cx="6696744" cy="476877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au 1"/>
          <p:cNvGraphicFramePr>
            <a:graphicFrameLocks noGrp="1"/>
          </p:cNvGraphicFramePr>
          <p:nvPr/>
        </p:nvGraphicFramePr>
        <p:xfrm>
          <a:off x="179512" y="332656"/>
          <a:ext cx="8784976" cy="5762244"/>
        </p:xfrm>
        <a:graphic>
          <a:graphicData uri="http://schemas.openxmlformats.org/drawingml/2006/table">
            <a:tbl>
              <a:tblPr/>
              <a:tblGrid>
                <a:gridCol w="8784976"/>
              </a:tblGrid>
              <a:tr h="269763">
                <a:tc>
                  <a:txBody>
                    <a:bodyPr/>
                    <a:lstStyle/>
                    <a:p>
                      <a:pPr algn="ctr">
                        <a:lnSpc>
                          <a:spcPct val="107000"/>
                        </a:lnSpc>
                        <a:spcAft>
                          <a:spcPts val="0"/>
                        </a:spcAft>
                      </a:pPr>
                      <a:r>
                        <a:rPr lang="fr-FR" sz="1600" b="1" dirty="0">
                          <a:latin typeface="Calibri"/>
                          <a:ea typeface="Calibri"/>
                          <a:cs typeface="Times New Roman"/>
                        </a:rPr>
                        <a:t>Contexte culturel de l’œuvre</a:t>
                      </a:r>
                      <a:endParaRPr lang="fr-FR" sz="1600" dirty="0">
                        <a:latin typeface="Calibri"/>
                        <a:ea typeface="Calibri"/>
                        <a:cs typeface="Times New Roman"/>
                      </a:endParaRPr>
                    </a:p>
                    <a:p>
                      <a:pPr algn="ctr">
                        <a:lnSpc>
                          <a:spcPct val="107000"/>
                        </a:lnSpc>
                        <a:spcAft>
                          <a:spcPts val="0"/>
                        </a:spcAft>
                      </a:pPr>
                      <a:r>
                        <a:rPr lang="fr-FR" sz="1600" b="1" dirty="0">
                          <a:latin typeface="Calibri"/>
                          <a:ea typeface="Calibri"/>
                          <a:cs typeface="Times New Roman"/>
                        </a:rPr>
                        <a:t> - Approche iconologique  </a:t>
                      </a:r>
                      <a:endParaRPr lang="fr-FR" sz="1600" dirty="0">
                        <a:latin typeface="Calibri"/>
                        <a:ea typeface="Calibri"/>
                        <a:cs typeface="Times New Roman"/>
                      </a:endParaRPr>
                    </a:p>
                  </a:txBody>
                  <a:tcPr marL="40886" marR="408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r>
              <a:tr h="4986820">
                <a:tc>
                  <a:txBody>
                    <a:bodyPr/>
                    <a:lstStyle/>
                    <a:p>
                      <a:pPr>
                        <a:lnSpc>
                          <a:spcPct val="107000"/>
                        </a:lnSpc>
                        <a:spcAft>
                          <a:spcPts val="0"/>
                        </a:spcAft>
                      </a:pPr>
                      <a:r>
                        <a:rPr lang="fr-FR" sz="1400" b="1" u="sng" dirty="0">
                          <a:latin typeface="Calibri"/>
                          <a:ea typeface="Calibri"/>
                          <a:cs typeface="Times New Roman"/>
                        </a:rPr>
                        <a:t>Ancrage dans la culture japonaise :</a:t>
                      </a:r>
                      <a:endParaRPr lang="fr-FR" sz="1400" dirty="0">
                        <a:latin typeface="Calibri"/>
                        <a:ea typeface="Calibri"/>
                        <a:cs typeface="Times New Roman"/>
                      </a:endParaRPr>
                    </a:p>
                    <a:p>
                      <a:pPr marL="342900" lvl="0" indent="-342900">
                        <a:lnSpc>
                          <a:spcPct val="107000"/>
                        </a:lnSpc>
                        <a:spcAft>
                          <a:spcPts val="0"/>
                        </a:spcAft>
                        <a:buFont typeface="Arial"/>
                        <a:buChar char="•"/>
                        <a:tabLst>
                          <a:tab pos="457200" algn="l"/>
                        </a:tabLst>
                      </a:pPr>
                      <a:r>
                        <a:rPr lang="fr-FR" sz="1400" dirty="0">
                          <a:latin typeface="Calibri"/>
                          <a:ea typeface="Calibri"/>
                          <a:cs typeface="Times New Roman"/>
                        </a:rPr>
                        <a:t>Le mont Fuji est un symbole de sérénité dans la culture Edo (1600 1860)</a:t>
                      </a:r>
                    </a:p>
                    <a:p>
                      <a:pPr marL="342900" lvl="0" indent="-342900">
                        <a:lnSpc>
                          <a:spcPct val="107000"/>
                        </a:lnSpc>
                        <a:spcAft>
                          <a:spcPts val="0"/>
                        </a:spcAft>
                        <a:buFont typeface="Arial"/>
                        <a:buChar char="•"/>
                        <a:tabLst>
                          <a:tab pos="457200" algn="l"/>
                        </a:tabLst>
                      </a:pPr>
                      <a:r>
                        <a:rPr lang="fr-FR" sz="1400" dirty="0">
                          <a:latin typeface="Calibri"/>
                          <a:ea typeface="Calibri"/>
                          <a:cs typeface="Times New Roman"/>
                        </a:rPr>
                        <a:t>Les orientations du bouddhisme – axées sur le caractère éphémère des choses – et celles du shintoïsme – dirigées vers la toute-puissance de la nature – sont visibles dans cette estampe et lui confèrent une forte dimension spirituelle.</a:t>
                      </a:r>
                      <a:r>
                        <a:rPr lang="fr-FR" sz="1400" b="1" u="sng" dirty="0">
                          <a:latin typeface="Calibri"/>
                          <a:ea typeface="Calibri"/>
                          <a:cs typeface="Times New Roman"/>
                        </a:rPr>
                        <a:t> </a:t>
                      </a:r>
                      <a:endParaRPr lang="fr-FR" sz="1400" dirty="0">
                        <a:latin typeface="Calibri"/>
                        <a:ea typeface="Calibri"/>
                        <a:cs typeface="Times New Roman"/>
                      </a:endParaRPr>
                    </a:p>
                    <a:p>
                      <a:pPr marL="342900" lvl="0" indent="-342900">
                        <a:lnSpc>
                          <a:spcPct val="107000"/>
                        </a:lnSpc>
                        <a:spcAft>
                          <a:spcPts val="0"/>
                        </a:spcAft>
                        <a:buFont typeface="Arial"/>
                        <a:buChar char="•"/>
                        <a:tabLst>
                          <a:tab pos="457200" algn="l"/>
                        </a:tabLst>
                      </a:pPr>
                      <a:r>
                        <a:rPr lang="fr-FR" sz="1400" dirty="0">
                          <a:latin typeface="Calibri"/>
                          <a:ea typeface="Calibri"/>
                          <a:cs typeface="Times New Roman"/>
                        </a:rPr>
                        <a:t>L’œuvre oppose la force de la nature et la fragilité de la vie humaine, souligne l’opposition entre les forces obscures et terrestres d’un côté, célestes et lumineuses de l’autre, symbole du </a:t>
                      </a:r>
                      <a:r>
                        <a:rPr lang="fr-FR" sz="1400" i="1" dirty="0">
                          <a:latin typeface="Calibri"/>
                          <a:ea typeface="Calibri"/>
                          <a:cs typeface="Times New Roman"/>
                        </a:rPr>
                        <a:t>yin</a:t>
                      </a:r>
                      <a:r>
                        <a:rPr lang="fr-FR" sz="1400" dirty="0">
                          <a:latin typeface="Calibri"/>
                          <a:ea typeface="Calibri"/>
                          <a:cs typeface="Times New Roman"/>
                        </a:rPr>
                        <a:t> et du </a:t>
                      </a:r>
                      <a:r>
                        <a:rPr lang="fr-FR" sz="1400" i="1" dirty="0">
                          <a:latin typeface="Calibri"/>
                          <a:ea typeface="Calibri"/>
                          <a:cs typeface="Times New Roman"/>
                        </a:rPr>
                        <a:t>yang</a:t>
                      </a:r>
                      <a:r>
                        <a:rPr lang="fr-FR" sz="1400" dirty="0">
                          <a:latin typeface="Calibri"/>
                          <a:ea typeface="Calibri"/>
                          <a:cs typeface="Times New Roman"/>
                        </a:rPr>
                        <a:t>.</a:t>
                      </a:r>
                    </a:p>
                    <a:p>
                      <a:pPr marL="342900" lvl="0" indent="-342900">
                        <a:lnSpc>
                          <a:spcPct val="107000"/>
                        </a:lnSpc>
                        <a:spcAft>
                          <a:spcPts val="0"/>
                        </a:spcAft>
                        <a:buFont typeface="Arial"/>
                        <a:buChar char="•"/>
                        <a:tabLst>
                          <a:tab pos="457200" algn="l"/>
                        </a:tabLst>
                      </a:pPr>
                      <a:r>
                        <a:rPr lang="fr-FR" sz="1400" dirty="0">
                          <a:latin typeface="Calibri"/>
                          <a:ea typeface="Calibri"/>
                          <a:cs typeface="Times New Roman"/>
                        </a:rPr>
                        <a:t>Le paysage, </a:t>
                      </a:r>
                      <a:r>
                        <a:rPr lang="fr-FR" sz="1400">
                          <a:latin typeface="Calibri"/>
                          <a:ea typeface="Calibri"/>
                          <a:cs typeface="Times New Roman"/>
                        </a:rPr>
                        <a:t>depuis </a:t>
                      </a:r>
                      <a:r>
                        <a:rPr lang="fr-FR" sz="1400" smtClean="0">
                          <a:latin typeface="Calibri"/>
                          <a:ea typeface="Calibri"/>
                          <a:cs typeface="Times New Roman"/>
                        </a:rPr>
                        <a:t>le Xème </a:t>
                      </a:r>
                      <a:r>
                        <a:rPr lang="fr-FR" sz="1400" dirty="0">
                          <a:latin typeface="Calibri"/>
                          <a:ea typeface="Calibri"/>
                          <a:cs typeface="Times New Roman"/>
                        </a:rPr>
                        <a:t>siècle, est traité en peinture à l’encre ou couleurs sur soie en format rouleau vertical (kakemono) ou horizontal (makimono) ou sur paravent, et tient une place décorative. L’estampe est un dessin sans grande valeur en petit format et reproductible qui en fait une image omniprésente hors des espace intimes. Le paysage peint est considéré comme un art séculaire en </a:t>
                      </a:r>
                      <a:r>
                        <a:rPr lang="fr-FR" sz="1400" dirty="0" err="1">
                          <a:latin typeface="Calibri"/>
                          <a:ea typeface="Calibri"/>
                          <a:cs typeface="Times New Roman"/>
                        </a:rPr>
                        <a:t>extrême-orient</a:t>
                      </a:r>
                      <a:r>
                        <a:rPr lang="fr-FR" sz="1400" dirty="0">
                          <a:latin typeface="Calibri"/>
                          <a:ea typeface="Calibri"/>
                          <a:cs typeface="Times New Roman"/>
                        </a:rPr>
                        <a:t>, qui s’attache à une culture de la contemplation peu développée en occident. </a:t>
                      </a:r>
                    </a:p>
                    <a:p>
                      <a:pPr marL="342900" lvl="0" indent="-342900">
                        <a:lnSpc>
                          <a:spcPct val="107000"/>
                        </a:lnSpc>
                        <a:spcAft>
                          <a:spcPts val="0"/>
                        </a:spcAft>
                        <a:buFont typeface="Arial"/>
                        <a:buChar char="•"/>
                        <a:tabLst>
                          <a:tab pos="457200" algn="l"/>
                        </a:tabLst>
                      </a:pPr>
                      <a:r>
                        <a:rPr lang="fr-FR" sz="1400" dirty="0">
                          <a:latin typeface="Calibri"/>
                          <a:ea typeface="Calibri"/>
                          <a:cs typeface="Times New Roman"/>
                        </a:rPr>
                        <a:t>Le Japon se développe notamment par la création de nouvelles routes permettant de traverser le pays : C’est un moment de revalorisation des paysages.</a:t>
                      </a:r>
                    </a:p>
                    <a:p>
                      <a:pPr>
                        <a:lnSpc>
                          <a:spcPct val="107000"/>
                        </a:lnSpc>
                        <a:spcAft>
                          <a:spcPts val="0"/>
                        </a:spcAft>
                      </a:pPr>
                      <a:r>
                        <a:rPr lang="fr-FR" sz="1400" b="1" u="sng" dirty="0">
                          <a:latin typeface="Calibri"/>
                          <a:ea typeface="Calibri"/>
                          <a:cs typeface="Times New Roman"/>
                        </a:rPr>
                        <a:t>Ancrage dans la culture occidentale : </a:t>
                      </a:r>
                      <a:endParaRPr lang="fr-FR" sz="1400" dirty="0">
                        <a:latin typeface="Calibri"/>
                        <a:ea typeface="Calibri"/>
                        <a:cs typeface="Times New Roman"/>
                      </a:endParaRPr>
                    </a:p>
                    <a:p>
                      <a:pPr marL="342900" lvl="0" indent="-342900">
                        <a:lnSpc>
                          <a:spcPct val="107000"/>
                        </a:lnSpc>
                        <a:spcAft>
                          <a:spcPts val="0"/>
                        </a:spcAft>
                        <a:buFont typeface="Arial"/>
                        <a:buChar char="•"/>
                        <a:tabLst>
                          <a:tab pos="457200" algn="l"/>
                        </a:tabLst>
                      </a:pPr>
                      <a:r>
                        <a:rPr lang="fr-FR" sz="1400" dirty="0">
                          <a:latin typeface="Calibri"/>
                          <a:ea typeface="Calibri"/>
                          <a:cs typeface="Times New Roman"/>
                        </a:rPr>
                        <a:t>Dans cette vue, Hokusai utilise avec habileté les techniques européennes pour rendre l’illusion spatiale ; il introduit les principes de la perspective occidentale. La perspective, utilisée dans les peintures occidentales depuis Paolo Uccello et Piero </a:t>
                      </a:r>
                      <a:r>
                        <a:rPr lang="fr-FR" sz="1400" dirty="0" err="1">
                          <a:latin typeface="Calibri"/>
                          <a:ea typeface="Calibri"/>
                          <a:cs typeface="Times New Roman"/>
                        </a:rPr>
                        <a:t>della</a:t>
                      </a:r>
                      <a:r>
                        <a:rPr lang="fr-FR" sz="1400" dirty="0">
                          <a:latin typeface="Calibri"/>
                          <a:ea typeface="Calibri"/>
                          <a:cs typeface="Times New Roman"/>
                        </a:rPr>
                        <a:t> Francesca, était, au début du XVIII</a:t>
                      </a:r>
                      <a:r>
                        <a:rPr lang="fr-FR" sz="1400" baseline="30000" dirty="0">
                          <a:latin typeface="Calibri"/>
                          <a:ea typeface="Calibri"/>
                          <a:cs typeface="Times New Roman"/>
                        </a:rPr>
                        <a:t>e</a:t>
                      </a:r>
                      <a:r>
                        <a:rPr lang="fr-FR" sz="1400" dirty="0">
                          <a:latin typeface="Calibri"/>
                          <a:ea typeface="Calibri"/>
                          <a:cs typeface="Times New Roman"/>
                        </a:rPr>
                        <a:t> siècle, connue des artistes japonais au travers des gravures sur cuivre occidentales.</a:t>
                      </a:r>
                    </a:p>
                    <a:p>
                      <a:pPr marL="342900" lvl="0" indent="-342900">
                        <a:lnSpc>
                          <a:spcPct val="107000"/>
                        </a:lnSpc>
                        <a:spcAft>
                          <a:spcPts val="0"/>
                        </a:spcAft>
                        <a:buFont typeface="Arial"/>
                        <a:buChar char="•"/>
                        <a:tabLst>
                          <a:tab pos="457200" algn="l"/>
                        </a:tabLst>
                      </a:pPr>
                      <a:r>
                        <a:rPr lang="fr-FR" sz="1400" dirty="0">
                          <a:latin typeface="Calibri"/>
                          <a:ea typeface="Calibri"/>
                          <a:cs typeface="Times New Roman"/>
                        </a:rPr>
                        <a:t>L’art occidental a manifestement aussi influencé Hokusai. En plaçant la vague au premier plan – et non le mont Fuji – et en se situant lui-même au cœur de l’action, il fait, là, preuve d’innovation. Toutefois  c’est une perspective illusionniste, qui est loin d’être celle de la perspective occidentale.</a:t>
                      </a:r>
                    </a:p>
                    <a:p>
                      <a:pPr marL="342900" lvl="0" indent="-342900">
                        <a:lnSpc>
                          <a:spcPct val="107000"/>
                        </a:lnSpc>
                        <a:spcAft>
                          <a:spcPts val="0"/>
                        </a:spcAft>
                        <a:buFont typeface="Arial"/>
                        <a:buChar char="•"/>
                        <a:tabLst>
                          <a:tab pos="457200" algn="l"/>
                        </a:tabLst>
                      </a:pPr>
                      <a:r>
                        <a:rPr lang="fr-FR" sz="1400" dirty="0">
                          <a:latin typeface="Calibri"/>
                          <a:ea typeface="Calibri"/>
                          <a:cs typeface="Times New Roman"/>
                        </a:rPr>
                        <a:t>En Occident au même moment, il y a un intérêt grandissant pour la mer dans la peinture et la musique romantique.</a:t>
                      </a:r>
                    </a:p>
                  </a:txBody>
                  <a:tcPr marL="40886" marR="408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764704"/>
            <a:ext cx="5122912" cy="1143000"/>
          </a:xfrm>
        </p:spPr>
        <p:txBody>
          <a:bodyPr>
            <a:normAutofit/>
          </a:bodyPr>
          <a:lstStyle/>
          <a:p>
            <a:r>
              <a:rPr lang="fr-FR" sz="2000" dirty="0" err="1" smtClean="0"/>
              <a:t>Gakuo</a:t>
            </a:r>
            <a:r>
              <a:rPr lang="fr-FR" sz="2000" dirty="0" smtClean="0"/>
              <a:t> </a:t>
            </a:r>
            <a:r>
              <a:rPr lang="fr-FR" sz="2000" dirty="0" err="1" smtClean="0"/>
              <a:t>Zokyu</a:t>
            </a:r>
            <a:r>
              <a:rPr lang="fr-FR" sz="2000" dirty="0" smtClean="0"/>
              <a:t> (vers 1500) </a:t>
            </a:r>
            <a:r>
              <a:rPr lang="fr-FR" sz="2000" i="1" dirty="0" smtClean="0"/>
              <a:t>Paysage</a:t>
            </a:r>
            <a:r>
              <a:rPr lang="fr-FR" sz="2000" dirty="0" smtClean="0"/>
              <a:t>, </a:t>
            </a:r>
            <a:br>
              <a:rPr lang="fr-FR" sz="2000" dirty="0" smtClean="0"/>
            </a:br>
            <a:r>
              <a:rPr lang="fr-FR" sz="2000" dirty="0" smtClean="0"/>
              <a:t>encre et couleurs sur papier 80 x 30 cm, </a:t>
            </a:r>
            <a:br>
              <a:rPr lang="fr-FR" sz="2000" dirty="0" smtClean="0"/>
            </a:br>
            <a:r>
              <a:rPr lang="fr-FR" sz="2000" dirty="0" err="1" smtClean="0"/>
              <a:t>Freer</a:t>
            </a:r>
            <a:r>
              <a:rPr lang="fr-FR" sz="2000" dirty="0" smtClean="0"/>
              <a:t> </a:t>
            </a:r>
            <a:r>
              <a:rPr lang="fr-FR" sz="2000" dirty="0" err="1" smtClean="0"/>
              <a:t>gallery</a:t>
            </a:r>
            <a:r>
              <a:rPr lang="fr-FR" sz="2000" dirty="0" smtClean="0"/>
              <a:t> of art, Washington </a:t>
            </a:r>
            <a:endParaRPr lang="fr-FR" sz="2000" dirty="0"/>
          </a:p>
        </p:txBody>
      </p:sp>
      <p:pic>
        <p:nvPicPr>
          <p:cNvPr id="1026" name="Picture 2"/>
          <p:cNvPicPr>
            <a:picLocks noGrp="1" noChangeAspect="1" noChangeArrowheads="1"/>
          </p:cNvPicPr>
          <p:nvPr>
            <p:ph idx="1"/>
          </p:nvPr>
        </p:nvPicPr>
        <p:blipFill>
          <a:blip r:embed="rId2" cstate="print"/>
          <a:srcRect/>
          <a:stretch>
            <a:fillRect/>
          </a:stretch>
        </p:blipFill>
        <p:spPr bwMode="auto">
          <a:xfrm>
            <a:off x="5652120" y="116632"/>
            <a:ext cx="2855434" cy="6572030"/>
          </a:xfrm>
          <a:prstGeom prst="rect">
            <a:avLst/>
          </a:prstGeom>
          <a:noFill/>
          <a:ln w="9525">
            <a:noFill/>
            <a:miter lim="800000"/>
            <a:headEnd/>
            <a:tailEnd/>
          </a:ln>
          <a:effectLst/>
        </p:spPr>
      </p:pic>
      <p:sp>
        <p:nvSpPr>
          <p:cNvPr id="6" name="Titre 1"/>
          <p:cNvSpPr txBox="1">
            <a:spLocks/>
          </p:cNvSpPr>
          <p:nvPr/>
        </p:nvSpPr>
        <p:spPr>
          <a:xfrm>
            <a:off x="1331640" y="2852936"/>
            <a:ext cx="3384376" cy="2952328"/>
          </a:xfrm>
          <a:prstGeom prst="rect">
            <a:avLst/>
          </a:prstGeom>
        </p:spPr>
        <p:txBody>
          <a:bodyPr vert="horz" lIns="91440" tIns="45720" rIns="91440" bIns="45720" rtlCol="0" anchor="ctr">
            <a:normAutofit fontScale="92500" lnSpcReduction="10000"/>
          </a:bodyPr>
          <a:lstStyle/>
          <a:p>
            <a:pPr marL="0" marR="0" lvl="0" indent="0" defTabSz="914400" rtl="0" eaLnBrk="1" fontAlgn="auto" latinLnBrk="0" hangingPunct="1">
              <a:lnSpc>
                <a:spcPct val="100000"/>
              </a:lnSpc>
              <a:spcBef>
                <a:spcPct val="0"/>
              </a:spcBef>
              <a:spcAft>
                <a:spcPts val="0"/>
              </a:spcAft>
              <a:buClrTx/>
              <a:buSzTx/>
              <a:buFontTx/>
              <a:buNone/>
              <a:tabLst/>
              <a:defRPr/>
            </a:pPr>
            <a:r>
              <a:rPr lang="fr-FR" sz="2000" dirty="0" smtClean="0">
                <a:latin typeface="+mj-lt"/>
                <a:ea typeface="+mj-ea"/>
                <a:cs typeface="+mj-cs"/>
              </a:rPr>
              <a:t>&gt; La représentation est ici traditionnelle </a:t>
            </a:r>
          </a:p>
          <a:p>
            <a:pPr marL="0" marR="0" lvl="0" indent="0" defTabSz="914400" rtl="0" eaLnBrk="1" fontAlgn="auto" latinLnBrk="0" hangingPunct="1">
              <a:lnSpc>
                <a:spcPct val="100000"/>
              </a:lnSpc>
              <a:spcBef>
                <a:spcPct val="0"/>
              </a:spcBef>
              <a:spcAft>
                <a:spcPts val="0"/>
              </a:spcAft>
              <a:buClrTx/>
              <a:buSzTx/>
              <a:buFontTx/>
              <a:buNone/>
              <a:tabLst/>
              <a:defRPr/>
            </a:pPr>
            <a:r>
              <a:rPr lang="fr-FR" sz="2000" dirty="0" smtClean="0">
                <a:latin typeface="+mj-lt"/>
                <a:ea typeface="+mj-ea"/>
                <a:cs typeface="+mj-cs"/>
              </a:rPr>
              <a:t>d’un paysage à l’encre </a:t>
            </a:r>
          </a:p>
          <a:p>
            <a:pPr marL="0" marR="0" lvl="0" indent="0" defTabSz="914400" rtl="0" eaLnBrk="1" fontAlgn="auto" latinLnBrk="0" hangingPunct="1">
              <a:lnSpc>
                <a:spcPct val="100000"/>
              </a:lnSpc>
              <a:spcBef>
                <a:spcPct val="0"/>
              </a:spcBef>
              <a:spcAft>
                <a:spcPts val="0"/>
              </a:spcAft>
              <a:buClrTx/>
              <a:buSzTx/>
              <a:buFontTx/>
              <a:buNone/>
              <a:tabLst/>
              <a:defRPr/>
            </a:pPr>
            <a:r>
              <a:rPr lang="fr-FR" sz="2000" dirty="0" smtClean="0">
                <a:latin typeface="+mj-lt"/>
                <a:ea typeface="+mj-ea"/>
                <a:cs typeface="+mj-cs"/>
              </a:rPr>
              <a:t>sur kakemono</a:t>
            </a:r>
          </a:p>
          <a:p>
            <a:pPr marL="0" marR="0" lvl="0" indent="0" defTabSz="914400" rtl="0" eaLnBrk="1" fontAlgn="auto" latinLnBrk="0" hangingPunct="1">
              <a:lnSpc>
                <a:spcPct val="100000"/>
              </a:lnSpc>
              <a:spcBef>
                <a:spcPct val="0"/>
              </a:spcBef>
              <a:spcAft>
                <a:spcPts val="0"/>
              </a:spcAft>
              <a:buClrTx/>
              <a:buSzTx/>
              <a:buFontTx/>
              <a:buNone/>
              <a:tabLst/>
              <a:defRPr/>
            </a:pPr>
            <a:endParaRPr lang="fr-FR" sz="2000" dirty="0" smtClean="0">
              <a:latin typeface="+mj-lt"/>
              <a:ea typeface="+mj-ea"/>
              <a:cs typeface="+mj-cs"/>
            </a:endParaRPr>
          </a:p>
          <a:p>
            <a:pPr marL="0" marR="0" lvl="0" indent="0" defTabSz="914400" rtl="0" eaLnBrk="1" fontAlgn="auto" latinLnBrk="0" hangingPunct="1">
              <a:lnSpc>
                <a:spcPct val="100000"/>
              </a:lnSpc>
              <a:spcBef>
                <a:spcPct val="0"/>
              </a:spcBef>
              <a:spcAft>
                <a:spcPts val="0"/>
              </a:spcAft>
              <a:buClrTx/>
              <a:buSzTx/>
              <a:buFontTx/>
              <a:buNone/>
              <a:tabLst/>
              <a:defRPr/>
            </a:pPr>
            <a:r>
              <a:rPr lang="fr-FR" sz="2000" dirty="0" smtClean="0">
                <a:latin typeface="+mj-lt"/>
                <a:ea typeface="+mj-ea"/>
                <a:cs typeface="+mj-cs"/>
              </a:rPr>
              <a:t>&gt; La verticalité de la composition est typique d’une conception spirituelle  forte du paysage, allant de la terre au ciel</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7355160" cy="1162050"/>
          </a:xfrm>
        </p:spPr>
        <p:txBody>
          <a:bodyPr>
            <a:normAutofit/>
          </a:bodyPr>
          <a:lstStyle/>
          <a:p>
            <a:r>
              <a:rPr lang="fr-FR" sz="2000" dirty="0"/>
              <a:t>Perspective japonaise traditionnelle </a:t>
            </a:r>
            <a:r>
              <a:rPr lang="fr-FR" sz="2000" dirty="0" smtClean="0"/>
              <a:t/>
            </a:r>
            <a:br>
              <a:rPr lang="fr-FR" sz="2000" dirty="0" smtClean="0"/>
            </a:br>
            <a:r>
              <a:rPr lang="fr-FR" sz="2000" dirty="0" smtClean="0"/>
              <a:t>(</a:t>
            </a:r>
            <a:r>
              <a:rPr lang="fr-FR" sz="2000" dirty="0"/>
              <a:t>Paysage de l'École Tosa, attribuée à Tosa </a:t>
            </a:r>
            <a:r>
              <a:rPr lang="fr-FR" sz="2000" dirty="0" err="1"/>
              <a:t>Mitsuoki</a:t>
            </a:r>
            <a:r>
              <a:rPr lang="fr-FR" sz="2000" dirty="0"/>
              <a:t>, </a:t>
            </a:r>
            <a:r>
              <a:rPr lang="fr-FR" sz="2000" cap="small" dirty="0"/>
              <a:t>XVII</a:t>
            </a:r>
            <a:r>
              <a:rPr lang="fr-FR" sz="2000" baseline="30000" dirty="0"/>
              <a:t>e</a:t>
            </a:r>
            <a:r>
              <a:rPr lang="fr-FR" sz="2000" dirty="0"/>
              <a:t> siècle</a:t>
            </a:r>
            <a:r>
              <a:rPr lang="fr-FR" sz="2000" dirty="0" smtClean="0"/>
              <a:t>).</a:t>
            </a:r>
            <a:endParaRPr lang="fr-FR" sz="2000" dirty="0"/>
          </a:p>
        </p:txBody>
      </p:sp>
      <p:pic>
        <p:nvPicPr>
          <p:cNvPr id="4" name="Espace réservé du contenu 3" descr="https://upload.wikimedia.org/wikipedia/commons/thumb/b/ba/Ch5_wakamurasaki.jpg/220px-Ch5_wakamurasaki.jpg">
            <a:hlinkClick r:id="rId2"/>
          </p:cNvPr>
          <p:cNvPicPr>
            <a:picLocks noGrp="1"/>
          </p:cNvPicPr>
          <p:nvPr>
            <p:ph idx="1"/>
          </p:nvPr>
        </p:nvPicPr>
        <p:blipFill>
          <a:blip r:embed="rId3" cstate="print"/>
          <a:stretch>
            <a:fillRect/>
          </a:stretch>
        </p:blipFill>
        <p:spPr bwMode="auto">
          <a:xfrm>
            <a:off x="827584" y="1772816"/>
            <a:ext cx="3456384" cy="4320480"/>
          </a:xfrm>
          <a:prstGeom prst="rect">
            <a:avLst/>
          </a:prstGeom>
          <a:noFill/>
          <a:ln w="9525">
            <a:noFill/>
            <a:miter lim="800000"/>
            <a:headEnd/>
            <a:tailEnd/>
          </a:ln>
        </p:spPr>
      </p:pic>
      <p:sp>
        <p:nvSpPr>
          <p:cNvPr id="5" name="Espace réservé du texte 4"/>
          <p:cNvSpPr>
            <a:spLocks noGrp="1"/>
          </p:cNvSpPr>
          <p:nvPr>
            <p:ph type="body" sz="half" idx="2"/>
          </p:nvPr>
        </p:nvSpPr>
        <p:spPr>
          <a:xfrm>
            <a:off x="4860032" y="2420888"/>
            <a:ext cx="3008313" cy="2497956"/>
          </a:xfrm>
        </p:spPr>
        <p:txBody>
          <a:bodyPr>
            <a:noAutofit/>
          </a:bodyPr>
          <a:lstStyle/>
          <a:p>
            <a:r>
              <a:rPr lang="fr-FR" sz="1800" dirty="0" smtClean="0"/>
              <a:t> &gt; La </a:t>
            </a:r>
            <a:r>
              <a:rPr lang="fr-FR" sz="1800" dirty="0"/>
              <a:t>taille des objets ou des personnages ne dépendait pas de leur proximité ou de leur éloignement, mais de leur importance dans le contexte du </a:t>
            </a:r>
            <a:r>
              <a:rPr lang="fr-FR" sz="1800" dirty="0" smtClean="0"/>
              <a:t>sujet.</a:t>
            </a:r>
          </a:p>
          <a:p>
            <a:endParaRPr lang="fr-FR" sz="1800" dirty="0"/>
          </a:p>
          <a:p>
            <a:r>
              <a:rPr lang="fr-FR" sz="1800" dirty="0" smtClean="0"/>
              <a:t>&gt; La </a:t>
            </a:r>
            <a:r>
              <a:rPr lang="fr-FR" sz="1800" dirty="0"/>
              <a:t>notion de ligne de fuite n'existait pas, et le point de vue retenu était en général celui d'une « vue cavalière </a:t>
            </a:r>
            <a:r>
              <a:rPr lang="fr-FR" sz="1800" dirty="0" smtClean="0"/>
              <a:t>».</a:t>
            </a:r>
            <a:endParaRPr lang="fr-FR" sz="1800"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51520" y="836712"/>
            <a:ext cx="8435280" cy="5289451"/>
          </a:xfrm>
        </p:spPr>
        <p:txBody>
          <a:bodyPr>
            <a:normAutofit fontScale="85000" lnSpcReduction="20000"/>
          </a:bodyPr>
          <a:lstStyle/>
          <a:p>
            <a:r>
              <a:rPr lang="fr-FR" dirty="0" smtClean="0"/>
              <a:t>EN 1853, le Japon ouvre ses portes. L’Occident et l’Orient s’influencent l’un l’autre. A travers la circulation de cette image au XIXème siècle, l’Occident porte un regard sur </a:t>
            </a:r>
            <a:r>
              <a:rPr lang="fr-FR" dirty="0" smtClean="0"/>
              <a:t>un pays </a:t>
            </a:r>
            <a:r>
              <a:rPr lang="fr-FR" dirty="0" smtClean="0"/>
              <a:t>jusqu’ici fermé sur lui-même.</a:t>
            </a:r>
          </a:p>
          <a:p>
            <a:r>
              <a:rPr lang="fr-FR" b="1" dirty="0" smtClean="0"/>
              <a:t>Le japonisme du XIXème siècle </a:t>
            </a:r>
            <a:r>
              <a:rPr lang="fr-FR" dirty="0" smtClean="0"/>
              <a:t>: La </a:t>
            </a:r>
            <a:r>
              <a:rPr lang="fr-FR" dirty="0"/>
              <a:t>découverte du Japon représente une véritable révolution pour l’art occidental. De nombreux artistes s’inspirent du motif et du style japonais en particulier Van Gogh et Matisse</a:t>
            </a:r>
            <a:r>
              <a:rPr lang="fr-FR" dirty="0" smtClean="0"/>
              <a:t>. </a:t>
            </a:r>
            <a:endParaRPr lang="fr-FR" dirty="0"/>
          </a:p>
          <a:p>
            <a:r>
              <a:rPr lang="fr-FR" dirty="0" smtClean="0"/>
              <a:t>Le </a:t>
            </a:r>
            <a:r>
              <a:rPr lang="fr-FR" dirty="0"/>
              <a:t>thème de la « grande vague » a parallèlement inspiré les peintres impressionnistes </a:t>
            </a:r>
            <a:r>
              <a:rPr lang="fr-FR" dirty="0" smtClean="0"/>
              <a:t>(Ses vues du mont Fuji inspirent certainement les séries de Monet)</a:t>
            </a:r>
          </a:p>
          <a:p>
            <a:r>
              <a:rPr lang="fr-FR" dirty="0"/>
              <a:t>U</a:t>
            </a:r>
            <a:r>
              <a:rPr lang="fr-FR" dirty="0" smtClean="0"/>
              <a:t>n </a:t>
            </a:r>
            <a:r>
              <a:rPr lang="fr-FR" dirty="0"/>
              <a:t>compositeur comme Claude Debussy, </a:t>
            </a:r>
            <a:r>
              <a:rPr lang="fr-FR" dirty="0" smtClean="0"/>
              <a:t>fera </a:t>
            </a:r>
            <a:r>
              <a:rPr lang="fr-FR" dirty="0"/>
              <a:t>reproduire </a:t>
            </a:r>
            <a:r>
              <a:rPr lang="fr-FR" dirty="0" smtClean="0"/>
              <a:t>La Vague sur </a:t>
            </a:r>
            <a:r>
              <a:rPr lang="fr-FR" dirty="0"/>
              <a:t>la couverture de sa célèbre symphonie, </a:t>
            </a:r>
            <a:r>
              <a:rPr lang="fr-FR" i="1" dirty="0"/>
              <a:t>La Mer</a:t>
            </a:r>
            <a:r>
              <a:rPr lang="fr-FR" dirty="0" smtClean="0"/>
              <a:t>.</a:t>
            </a:r>
          </a:p>
          <a:p>
            <a:endParaRPr lang="fr-FR" dirty="0"/>
          </a:p>
          <a:p>
            <a:pPr>
              <a:buFontTx/>
              <a:buChar char="-"/>
            </a:pPr>
            <a:endParaRPr lang="fr-FR" dirty="0" smtClean="0"/>
          </a:p>
          <a:p>
            <a:pPr>
              <a:buFontTx/>
              <a:buChar char="-"/>
            </a:pPr>
            <a:endParaRPr lang="fr-FR" dirty="0"/>
          </a:p>
        </p:txBody>
      </p:sp>
      <p:sp>
        <p:nvSpPr>
          <p:cNvPr id="4" name="Titre 3"/>
          <p:cNvSpPr>
            <a:spLocks noGrp="1"/>
          </p:cNvSpPr>
          <p:nvPr>
            <p:ph type="title"/>
          </p:nvPr>
        </p:nvSpPr>
        <p:spPr/>
        <p:txBody>
          <a:bodyPr/>
          <a:lstStyle/>
          <a:p>
            <a:endParaRPr lang="fr-F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a:xfrm>
            <a:off x="457200" y="692696"/>
            <a:ext cx="8229600" cy="5433467"/>
          </a:xfrm>
        </p:spPr>
        <p:txBody>
          <a:bodyPr>
            <a:normAutofit fontScale="85000" lnSpcReduction="20000"/>
          </a:bodyPr>
          <a:lstStyle/>
          <a:p>
            <a:r>
              <a:rPr lang="fr-FR" dirty="0" smtClean="0"/>
              <a:t>Sans doute le succès de </a:t>
            </a:r>
            <a:r>
              <a:rPr lang="fr-FR" i="1" dirty="0" smtClean="0"/>
              <a:t>La Grande Vague</a:t>
            </a:r>
            <a:r>
              <a:rPr lang="fr-FR" dirty="0" smtClean="0"/>
              <a:t> en Occident n'aurait-il pas été aussi fort, si le public occidental n'avait pas éprouvé un sentiment de familiarité avec l'œuvre : dans une certaine mesure en effet, c'est une peinture occidentale vue au travers d'yeux japonais.</a:t>
            </a:r>
          </a:p>
          <a:p>
            <a:endParaRPr lang="fr-FR" dirty="0" smtClean="0"/>
          </a:p>
          <a:p>
            <a:pPr>
              <a:buNone/>
            </a:pPr>
            <a:r>
              <a:rPr lang="fr-FR" dirty="0" smtClean="0"/>
              <a:t>Comme l'a écrit Richard </a:t>
            </a:r>
            <a:r>
              <a:rPr lang="fr-FR" dirty="0" err="1" smtClean="0"/>
              <a:t>Lane</a:t>
            </a:r>
            <a:r>
              <a:rPr lang="fr-FR" dirty="0" smtClean="0"/>
              <a:t>,</a:t>
            </a:r>
          </a:p>
          <a:p>
            <a:r>
              <a:rPr lang="fr-FR" dirty="0" smtClean="0"/>
              <a:t>« […] des Occidentaux, mis pour la première fois en présence d'œuvres japonaises, seront tentés de choisir ces deux derniers artistes (Hokusai et Hiroshige) comme représentant l'apogée de l'art du Japon, sans se rendre compte que ce qu'ils admirent le plus est justement cette parenté cachée avec la tradition occidentale qu'ils sentent confusément</a:t>
            </a:r>
            <a:r>
              <a:rPr lang="fr-FR" u="sng" baseline="30000" dirty="0" smtClean="0">
                <a:hlinkClick r:id="rId2"/>
              </a:rPr>
              <a:t>32</a:t>
            </a:r>
            <a:r>
              <a:rPr lang="fr-FR" dirty="0" smtClean="0"/>
              <a:t>. »</a:t>
            </a:r>
          </a:p>
          <a:p>
            <a:endParaRPr lang="fr-FR"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562074"/>
          </a:xfrm>
          <a:solidFill>
            <a:schemeClr val="accent1">
              <a:lumMod val="60000"/>
              <a:lumOff val="40000"/>
            </a:schemeClr>
          </a:solidFill>
        </p:spPr>
        <p:txBody>
          <a:bodyPr>
            <a:normAutofit fontScale="90000"/>
          </a:bodyPr>
          <a:lstStyle/>
          <a:p>
            <a:r>
              <a:rPr lang="fr-FR" dirty="0" smtClean="0"/>
              <a:t>Lien avec les autres disciplines</a:t>
            </a:r>
            <a:endParaRPr lang="fr-FR" dirty="0"/>
          </a:p>
        </p:txBody>
      </p:sp>
      <p:graphicFrame>
        <p:nvGraphicFramePr>
          <p:cNvPr id="4" name="Espace réservé du contenu 3"/>
          <p:cNvGraphicFramePr>
            <a:graphicFrameLocks noGrp="1"/>
          </p:cNvGraphicFramePr>
          <p:nvPr>
            <p:ph idx="1"/>
          </p:nvPr>
        </p:nvGraphicFramePr>
        <p:xfrm>
          <a:off x="179512" y="980728"/>
          <a:ext cx="8784979" cy="5183480"/>
        </p:xfrm>
        <a:graphic>
          <a:graphicData uri="http://schemas.openxmlformats.org/drawingml/2006/table">
            <a:tbl>
              <a:tblPr firstRow="1" bandRow="1">
                <a:tableStyleId>{5C22544A-7EE6-4342-B048-85BDC9FD1C3A}</a:tableStyleId>
              </a:tblPr>
              <a:tblGrid>
                <a:gridCol w="519877"/>
                <a:gridCol w="1280323"/>
                <a:gridCol w="432048"/>
                <a:gridCol w="1224136"/>
                <a:gridCol w="1080120"/>
                <a:gridCol w="720080"/>
                <a:gridCol w="576064"/>
                <a:gridCol w="720080"/>
                <a:gridCol w="936104"/>
                <a:gridCol w="1296147"/>
              </a:tblGrid>
              <a:tr h="1800200">
                <a:tc>
                  <a:txBody>
                    <a:bodyPr/>
                    <a:lstStyle/>
                    <a:p>
                      <a:r>
                        <a:rPr lang="fr-FR" sz="1600" dirty="0" smtClean="0"/>
                        <a:t>Discipline</a:t>
                      </a:r>
                      <a:endParaRPr lang="fr-FR" sz="1600" dirty="0"/>
                    </a:p>
                  </a:txBody>
                  <a:tcPr vert="vert270">
                    <a:solidFill>
                      <a:schemeClr val="accent1">
                        <a:lumMod val="60000"/>
                        <a:lumOff val="40000"/>
                      </a:schemeClr>
                    </a:solidFill>
                  </a:tcPr>
                </a:tc>
                <a:tc>
                  <a:txBody>
                    <a:bodyPr/>
                    <a:lstStyle/>
                    <a:p>
                      <a:pPr algn="ctr"/>
                      <a:r>
                        <a:rPr lang="fr-FR" sz="1600" dirty="0" smtClean="0">
                          <a:solidFill>
                            <a:schemeClr val="tx1"/>
                          </a:solidFill>
                        </a:rPr>
                        <a:t>Français</a:t>
                      </a:r>
                      <a:endParaRPr lang="fr-FR" sz="1600" dirty="0">
                        <a:solidFill>
                          <a:schemeClr val="tx1"/>
                        </a:solidFill>
                      </a:endParaRPr>
                    </a:p>
                  </a:txBody>
                  <a:tcPr vert="vert270" anchor="ctr"/>
                </a:tc>
                <a:tc>
                  <a:txBody>
                    <a:bodyPr/>
                    <a:lstStyle/>
                    <a:p>
                      <a:pPr algn="ctr"/>
                      <a:r>
                        <a:rPr lang="fr-FR" sz="1600" dirty="0" smtClean="0">
                          <a:solidFill>
                            <a:schemeClr val="tx1"/>
                          </a:solidFill>
                        </a:rPr>
                        <a:t>Langues vivantes </a:t>
                      </a:r>
                      <a:endParaRPr lang="fr-FR" sz="1600" dirty="0">
                        <a:solidFill>
                          <a:schemeClr val="tx1"/>
                        </a:solidFill>
                      </a:endParaRPr>
                    </a:p>
                  </a:txBody>
                  <a:tcPr vert="vert270" anchor="ctr"/>
                </a:tc>
                <a:tc>
                  <a:txBody>
                    <a:bodyPr/>
                    <a:lstStyle/>
                    <a:p>
                      <a:pPr algn="ctr"/>
                      <a:r>
                        <a:rPr lang="fr-FR" sz="1600" dirty="0" smtClean="0">
                          <a:solidFill>
                            <a:schemeClr val="tx1"/>
                          </a:solidFill>
                        </a:rPr>
                        <a:t>Arts plastiques </a:t>
                      </a:r>
                      <a:endParaRPr lang="fr-FR" sz="1600" dirty="0">
                        <a:solidFill>
                          <a:schemeClr val="tx1"/>
                        </a:solidFill>
                      </a:endParaRPr>
                    </a:p>
                  </a:txBody>
                  <a:tcPr vert="vert270" anchor="ctr"/>
                </a:tc>
                <a:tc>
                  <a:txBody>
                    <a:bodyPr/>
                    <a:lstStyle/>
                    <a:p>
                      <a:pPr algn="ctr"/>
                      <a:r>
                        <a:rPr lang="fr-FR" sz="1600" dirty="0" smtClean="0">
                          <a:solidFill>
                            <a:schemeClr val="tx1"/>
                          </a:solidFill>
                        </a:rPr>
                        <a:t>Éducation musicale </a:t>
                      </a:r>
                      <a:endParaRPr lang="fr-FR" sz="1600" dirty="0">
                        <a:solidFill>
                          <a:schemeClr val="tx1"/>
                        </a:solidFill>
                      </a:endParaRPr>
                    </a:p>
                  </a:txBody>
                  <a:tcPr vert="vert270" anchor="ctr"/>
                </a:tc>
                <a:tc>
                  <a:txBody>
                    <a:bodyPr/>
                    <a:lstStyle/>
                    <a:p>
                      <a:pPr algn="ctr"/>
                      <a:r>
                        <a:rPr lang="fr-FR" sz="1600" dirty="0" smtClean="0">
                          <a:solidFill>
                            <a:schemeClr val="tx1"/>
                          </a:solidFill>
                        </a:rPr>
                        <a:t>Éducation physique et sportive </a:t>
                      </a:r>
                      <a:endParaRPr lang="fr-FR" sz="1600" dirty="0">
                        <a:solidFill>
                          <a:schemeClr val="tx1"/>
                        </a:solidFill>
                      </a:endParaRPr>
                    </a:p>
                  </a:txBody>
                  <a:tcPr vert="vert270" anchor="ctr"/>
                </a:tc>
                <a:tc>
                  <a:txBody>
                    <a:bodyPr/>
                    <a:lstStyle/>
                    <a:p>
                      <a:pPr algn="ctr"/>
                      <a:r>
                        <a:rPr lang="fr-FR" sz="1600" dirty="0" smtClean="0">
                          <a:solidFill>
                            <a:schemeClr val="tx1"/>
                          </a:solidFill>
                        </a:rPr>
                        <a:t>Enseignement moral et civique </a:t>
                      </a:r>
                      <a:endParaRPr lang="fr-FR" sz="1600" dirty="0">
                        <a:solidFill>
                          <a:schemeClr val="tx1"/>
                        </a:solidFill>
                      </a:endParaRPr>
                    </a:p>
                  </a:txBody>
                  <a:tcPr vert="vert270" anchor="ctr"/>
                </a:tc>
                <a:tc>
                  <a:txBody>
                    <a:bodyPr/>
                    <a:lstStyle/>
                    <a:p>
                      <a:pPr algn="ctr"/>
                      <a:r>
                        <a:rPr lang="fr-FR" sz="1600" dirty="0" smtClean="0">
                          <a:solidFill>
                            <a:schemeClr val="tx1"/>
                          </a:solidFill>
                        </a:rPr>
                        <a:t>Histoire et géographie </a:t>
                      </a:r>
                      <a:endParaRPr lang="fr-FR" sz="1600" dirty="0">
                        <a:solidFill>
                          <a:schemeClr val="tx1"/>
                        </a:solidFill>
                      </a:endParaRPr>
                    </a:p>
                  </a:txBody>
                  <a:tcPr vert="vert27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600" dirty="0" smtClean="0">
                          <a:solidFill>
                            <a:schemeClr val="tx1"/>
                          </a:solidFill>
                        </a:rPr>
                        <a:t>Sciences et technologie</a:t>
                      </a:r>
                    </a:p>
                    <a:p>
                      <a:pPr algn="ctr"/>
                      <a:endParaRPr lang="fr-FR" sz="1600" dirty="0">
                        <a:solidFill>
                          <a:schemeClr val="tx1"/>
                        </a:solidFill>
                      </a:endParaRPr>
                    </a:p>
                  </a:txBody>
                  <a:tcPr vert="vert270" anchor="ctr"/>
                </a:tc>
                <a:tc>
                  <a:txBody>
                    <a:bodyPr/>
                    <a:lstStyle/>
                    <a:p>
                      <a:pPr algn="ctr"/>
                      <a:r>
                        <a:rPr lang="fr-FR" sz="1600" dirty="0" smtClean="0">
                          <a:solidFill>
                            <a:schemeClr val="tx1"/>
                          </a:solidFill>
                        </a:rPr>
                        <a:t>Mathématiques</a:t>
                      </a:r>
                      <a:endParaRPr lang="fr-FR" sz="1600" dirty="0">
                        <a:solidFill>
                          <a:schemeClr val="tx1"/>
                        </a:solidFill>
                      </a:endParaRPr>
                    </a:p>
                  </a:txBody>
                  <a:tcPr vert="vert270" anchor="ctr"/>
                </a:tc>
              </a:tr>
              <a:tr h="2884117">
                <a:tc>
                  <a:txBody>
                    <a:bodyPr/>
                    <a:lstStyle/>
                    <a:p>
                      <a:r>
                        <a:rPr lang="fr-FR" dirty="0" smtClean="0">
                          <a:solidFill>
                            <a:schemeClr val="bg1"/>
                          </a:solidFill>
                        </a:rPr>
                        <a:t>Axes du programme à relier</a:t>
                      </a:r>
                      <a:endParaRPr lang="fr-FR" dirty="0">
                        <a:solidFill>
                          <a:schemeClr val="bg1"/>
                        </a:solidFill>
                      </a:endParaRPr>
                    </a:p>
                  </a:txBody>
                  <a:tcPr vert="vert270">
                    <a:solidFill>
                      <a:schemeClr val="accent1">
                        <a:lumMod val="60000"/>
                        <a:lumOff val="40000"/>
                      </a:schemeClr>
                    </a:solidFill>
                  </a:tcPr>
                </a:tc>
                <a:tc>
                  <a:txBody>
                    <a:bodyPr/>
                    <a:lstStyle/>
                    <a:p>
                      <a:pPr>
                        <a:buFontTx/>
                        <a:buChar char="-"/>
                      </a:pPr>
                      <a:r>
                        <a:rPr lang="fr-FR" sz="1200" dirty="0" smtClean="0"/>
                        <a:t> Ecriture</a:t>
                      </a:r>
                    </a:p>
                    <a:p>
                      <a:pPr>
                        <a:buFontTx/>
                        <a:buChar char="-"/>
                      </a:pPr>
                      <a:r>
                        <a:rPr lang="fr-FR" sz="1200" dirty="0" smtClean="0"/>
                        <a:t>Lecture et compréhension</a:t>
                      </a:r>
                    </a:p>
                    <a:p>
                      <a:pPr>
                        <a:buFontTx/>
                        <a:buChar char="-"/>
                      </a:pPr>
                      <a:r>
                        <a:rPr lang="fr-FR" sz="1200" dirty="0" smtClean="0"/>
                        <a:t>-Maitrise de la langue</a:t>
                      </a:r>
                      <a:endParaRPr lang="fr-FR" sz="1200" dirty="0"/>
                    </a:p>
                  </a:txBody>
                  <a:tcPr/>
                </a:tc>
                <a:tc>
                  <a:txBody>
                    <a:bodyPr/>
                    <a:lstStyle/>
                    <a:p>
                      <a:endParaRPr lang="fr-FR" sz="1200" dirty="0"/>
                    </a:p>
                  </a:txBody>
                  <a:tcPr/>
                </a:tc>
                <a:tc>
                  <a:txBody>
                    <a:bodyPr/>
                    <a:lstStyle/>
                    <a:p>
                      <a:r>
                        <a:rPr lang="fr-FR" sz="1200" dirty="0" smtClean="0"/>
                        <a:t>-Représentation</a:t>
                      </a:r>
                      <a:r>
                        <a:rPr lang="fr-FR" sz="1200" baseline="0" dirty="0" smtClean="0"/>
                        <a:t> et </a:t>
                      </a:r>
                      <a:r>
                        <a:rPr lang="fr-FR" sz="1200" dirty="0" smtClean="0"/>
                        <a:t>dispositif de présentation (catégories d’images)</a:t>
                      </a:r>
                    </a:p>
                    <a:p>
                      <a:r>
                        <a:rPr lang="fr-FR" sz="1200" dirty="0" smtClean="0"/>
                        <a:t>-Matérialité de la production plastique (qualité de la couleur)</a:t>
                      </a:r>
                      <a:endParaRPr lang="fr-FR" sz="12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b="1" i="1" dirty="0" smtClean="0"/>
                        <a:t>-</a:t>
                      </a:r>
                      <a:r>
                        <a:rPr lang="fr-FR" sz="1200" dirty="0" smtClean="0"/>
                        <a:t>Ecouter, comparer, commenter</a:t>
                      </a:r>
                    </a:p>
                    <a:p>
                      <a:r>
                        <a:rPr lang="fr-FR" sz="1200" b="1" i="1" dirty="0" smtClean="0"/>
                        <a:t>La Mer, trois esquisses symphoniques pour orchestre</a:t>
                      </a:r>
                      <a:r>
                        <a:rPr lang="fr-FR" sz="1200" dirty="0" smtClean="0"/>
                        <a:t>, </a:t>
                      </a:r>
                      <a:br>
                        <a:rPr lang="fr-FR" sz="1200" dirty="0" smtClean="0"/>
                      </a:br>
                      <a:r>
                        <a:rPr lang="fr-FR" sz="1200" dirty="0" smtClean="0"/>
                        <a:t>Claude Debussy</a:t>
                      </a:r>
                    </a:p>
                  </a:txBody>
                  <a:tcPr/>
                </a:tc>
                <a:tc>
                  <a:txBody>
                    <a:bodyPr/>
                    <a:lstStyle/>
                    <a:p>
                      <a:endParaRPr lang="fr-FR" sz="1200" dirty="0"/>
                    </a:p>
                  </a:txBody>
                  <a:tcPr/>
                </a:tc>
                <a:tc>
                  <a:txBody>
                    <a:bodyPr/>
                    <a:lstStyle/>
                    <a:p>
                      <a:endParaRPr lang="fr-FR" sz="1200" dirty="0"/>
                    </a:p>
                  </a:txBody>
                  <a:tcPr/>
                </a:tc>
                <a:tc>
                  <a:txBody>
                    <a:bodyPr/>
                    <a:lstStyle/>
                    <a:p>
                      <a:r>
                        <a:rPr lang="fr-FR" sz="1200" dirty="0" err="1" smtClean="0"/>
                        <a:t>XIXè</a:t>
                      </a:r>
                      <a:r>
                        <a:rPr lang="fr-FR" sz="1200" baseline="0" dirty="0" smtClean="0"/>
                        <a:t> s.</a:t>
                      </a:r>
                      <a:r>
                        <a:rPr lang="fr-FR" sz="1200" dirty="0" smtClean="0"/>
                        <a:t> Travail en atelier</a:t>
                      </a:r>
                      <a:endParaRPr lang="fr-FR" sz="1200" dirty="0"/>
                    </a:p>
                  </a:txBody>
                  <a:tcPr/>
                </a:tc>
                <a:tc>
                  <a:txBody>
                    <a:bodyPr/>
                    <a:lstStyle/>
                    <a:p>
                      <a:r>
                        <a:rPr lang="fr-FR" sz="1200" dirty="0" smtClean="0"/>
                        <a:t>Modéliser et</a:t>
                      </a:r>
                      <a:r>
                        <a:rPr lang="fr-FR" sz="1200" baseline="0" dirty="0" smtClean="0"/>
                        <a:t> e</a:t>
                      </a:r>
                      <a:r>
                        <a:rPr lang="fr-FR" sz="1200" dirty="0" smtClean="0"/>
                        <a:t>xpliquer un phénomène naturel à l’oral et à l’écrit.</a:t>
                      </a:r>
                    </a:p>
                    <a:p>
                      <a:r>
                        <a:rPr lang="fr-FR" sz="1200" dirty="0" smtClean="0"/>
                        <a:t>Les objets techniques en réponse aux besoins des individus et de la société (Matrice et multiple, estampage)</a:t>
                      </a:r>
                      <a:endParaRPr lang="fr-FR" sz="1200" dirty="0"/>
                    </a:p>
                  </a:txBody>
                  <a:tcPr/>
                </a:tc>
                <a:tc>
                  <a:txBody>
                    <a:bodyPr/>
                    <a:lstStyle/>
                    <a:p>
                      <a:r>
                        <a:rPr lang="fr-FR" sz="1200" dirty="0" smtClean="0"/>
                        <a:t>-Modéliser par des formes</a:t>
                      </a:r>
                      <a:r>
                        <a:rPr lang="fr-FR" sz="1200" baseline="0" dirty="0" smtClean="0"/>
                        <a:t> géométriques, </a:t>
                      </a:r>
                    </a:p>
                    <a:p>
                      <a:r>
                        <a:rPr lang="fr-FR" sz="1200" baseline="0" dirty="0" smtClean="0"/>
                        <a:t>- Agrandissement et réduction d’une même forme</a:t>
                      </a:r>
                      <a:endParaRPr lang="fr-FR" sz="1200" dirty="0"/>
                    </a:p>
                  </a:txBody>
                  <a:tcPr/>
                </a:tc>
              </a:tr>
            </a:tbl>
          </a:graphicData>
        </a:graphic>
      </p:graphicFrame>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274638"/>
            <a:ext cx="9144000" cy="634082"/>
          </a:xfrm>
          <a:solidFill>
            <a:schemeClr val="accent1">
              <a:lumMod val="60000"/>
              <a:lumOff val="40000"/>
            </a:schemeClr>
          </a:solidFill>
        </p:spPr>
        <p:txBody>
          <a:bodyPr>
            <a:noAutofit/>
          </a:bodyPr>
          <a:lstStyle/>
          <a:p>
            <a:r>
              <a:rPr lang="fr-FR" sz="3600" b="1" dirty="0" smtClean="0"/>
              <a:t>TP </a:t>
            </a:r>
            <a:r>
              <a:rPr lang="fr-FR" sz="3600" b="1" i="1" dirty="0" smtClean="0"/>
              <a:t>La grande vague de Kanagawa </a:t>
            </a:r>
            <a:r>
              <a:rPr lang="fr-FR" sz="3600" b="1" dirty="0" smtClean="0"/>
              <a:t>d’Hokusai</a:t>
            </a:r>
            <a:endParaRPr lang="fr-FR" sz="3600" b="1" dirty="0"/>
          </a:p>
        </p:txBody>
      </p:sp>
      <p:sp>
        <p:nvSpPr>
          <p:cNvPr id="3" name="Espace réservé du contenu 2"/>
          <p:cNvSpPr>
            <a:spLocks noGrp="1"/>
          </p:cNvSpPr>
          <p:nvPr>
            <p:ph idx="1"/>
          </p:nvPr>
        </p:nvSpPr>
        <p:spPr/>
        <p:txBody>
          <a:bodyPr/>
          <a:lstStyle/>
          <a:p>
            <a:r>
              <a:rPr lang="fr-FR" dirty="0" smtClean="0"/>
              <a:t>Par groupe, concevoir une séquence HIDA en respectant les attentes suivantes :</a:t>
            </a:r>
          </a:p>
          <a:p>
            <a:pPr>
              <a:buFontTx/>
              <a:buChar char="-"/>
            </a:pPr>
            <a:r>
              <a:rPr lang="fr-FR" dirty="0" smtClean="0"/>
              <a:t>Choisir une logique d’organisation pluri-, </a:t>
            </a:r>
            <a:r>
              <a:rPr lang="fr-FR" dirty="0" err="1" smtClean="0"/>
              <a:t>trans</a:t>
            </a:r>
            <a:r>
              <a:rPr lang="fr-FR" dirty="0" smtClean="0"/>
              <a:t>- ou interdisciplinaires</a:t>
            </a:r>
          </a:p>
          <a:p>
            <a:pPr>
              <a:buFontTx/>
              <a:buChar char="-"/>
            </a:pPr>
            <a:r>
              <a:rPr lang="fr-FR" dirty="0" smtClean="0"/>
              <a:t>Intégrer 3 disciplines et l’entrée de programme concernée</a:t>
            </a:r>
          </a:p>
          <a:p>
            <a:pPr>
              <a:buFontTx/>
              <a:buChar char="-"/>
            </a:pPr>
            <a:r>
              <a:rPr lang="fr-FR" dirty="0" smtClean="0"/>
              <a:t>Remplir la fiche de préparation</a:t>
            </a:r>
          </a:p>
          <a:p>
            <a:pPr>
              <a:buFontTx/>
              <a:buChar char="-"/>
            </a:pPr>
            <a:r>
              <a:rPr lang="fr-FR" dirty="0" smtClean="0"/>
              <a:t>Imaginer un calendrier d’action sur l’année</a:t>
            </a:r>
            <a:endParaRPr lang="fr-FR"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ctrTitle"/>
          </p:nvPr>
        </p:nvSpPr>
        <p:spPr/>
        <p:txBody>
          <a:bodyPr/>
          <a:lstStyle/>
          <a:p>
            <a:r>
              <a:rPr lang="fr-FR" dirty="0" smtClean="0"/>
              <a:t>MISE EN RESEAU,</a:t>
            </a:r>
            <a:br>
              <a:rPr lang="fr-FR" dirty="0" smtClean="0"/>
            </a:br>
            <a:r>
              <a:rPr lang="fr-FR" dirty="0" smtClean="0"/>
              <a:t>PISTES DE REFLEXION…</a:t>
            </a:r>
            <a:endParaRPr lang="fr-FR" dirty="0"/>
          </a:p>
        </p:txBody>
      </p:sp>
      <p:sp>
        <p:nvSpPr>
          <p:cNvPr id="5" name="Sous-titre 4"/>
          <p:cNvSpPr>
            <a:spLocks noGrp="1"/>
          </p:cNvSpPr>
          <p:nvPr>
            <p:ph type="subTitle" idx="1"/>
          </p:nvPr>
        </p:nvSpPr>
        <p:spPr/>
        <p:txBody>
          <a:bodyPr/>
          <a:lstStyle/>
          <a:p>
            <a:endParaRPr lang="fr-F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3" name="Picture 3"/>
          <p:cNvPicPr>
            <a:picLocks noChangeAspect="1" noChangeArrowheads="1"/>
          </p:cNvPicPr>
          <p:nvPr/>
        </p:nvPicPr>
        <p:blipFill>
          <a:blip r:embed="rId2" cstate="print"/>
          <a:srcRect/>
          <a:stretch>
            <a:fillRect/>
          </a:stretch>
        </p:blipFill>
        <p:spPr bwMode="auto">
          <a:xfrm>
            <a:off x="3995936" y="3717032"/>
            <a:ext cx="4887245" cy="2736304"/>
          </a:xfrm>
          <a:prstGeom prst="rect">
            <a:avLst/>
          </a:prstGeom>
          <a:noFill/>
          <a:ln w="9525">
            <a:noFill/>
            <a:miter lim="800000"/>
            <a:headEnd/>
            <a:tailEnd/>
          </a:ln>
          <a:effectLst/>
        </p:spPr>
      </p:pic>
      <p:sp>
        <p:nvSpPr>
          <p:cNvPr id="7" name="ZoneTexte 6"/>
          <p:cNvSpPr txBox="1"/>
          <p:nvPr/>
        </p:nvSpPr>
        <p:spPr>
          <a:xfrm>
            <a:off x="899592" y="4869160"/>
            <a:ext cx="3024336" cy="830997"/>
          </a:xfrm>
          <a:prstGeom prst="rect">
            <a:avLst/>
          </a:prstGeom>
          <a:noFill/>
        </p:spPr>
        <p:txBody>
          <a:bodyPr wrap="square" rtlCol="0">
            <a:spAutoFit/>
          </a:bodyPr>
          <a:lstStyle/>
          <a:p>
            <a:r>
              <a:rPr lang="fr-FR" sz="1600" b="1" dirty="0" smtClean="0"/>
              <a:t>Gérard David</a:t>
            </a:r>
            <a:r>
              <a:rPr lang="fr-FR" sz="1600" i="1" dirty="0" smtClean="0"/>
              <a:t>, Vierge à l'enfant avec des Saints </a:t>
            </a:r>
            <a:r>
              <a:rPr lang="fr-FR" sz="1600" dirty="0" smtClean="0"/>
              <a:t>(détail), 1500, The Morgan Library &amp; </a:t>
            </a:r>
            <a:r>
              <a:rPr lang="fr-FR" sz="1600" dirty="0" err="1" smtClean="0"/>
              <a:t>Museum</a:t>
            </a:r>
            <a:endParaRPr lang="fr-FR" sz="1600" dirty="0"/>
          </a:p>
        </p:txBody>
      </p:sp>
      <p:pic>
        <p:nvPicPr>
          <p:cNvPr id="8" name="Picture 4"/>
          <p:cNvPicPr>
            <a:picLocks noChangeAspect="1" noChangeArrowheads="1"/>
          </p:cNvPicPr>
          <p:nvPr/>
        </p:nvPicPr>
        <p:blipFill>
          <a:blip r:embed="rId3" cstate="print"/>
          <a:srcRect/>
          <a:stretch>
            <a:fillRect/>
          </a:stretch>
        </p:blipFill>
        <p:spPr bwMode="auto">
          <a:xfrm>
            <a:off x="899592" y="908720"/>
            <a:ext cx="3240360" cy="2098896"/>
          </a:xfrm>
          <a:prstGeom prst="rect">
            <a:avLst/>
          </a:prstGeom>
          <a:noFill/>
          <a:ln w="9525">
            <a:noFill/>
            <a:miter lim="800000"/>
            <a:headEnd/>
            <a:tailEnd/>
          </a:ln>
          <a:effectLst/>
        </p:spPr>
      </p:pic>
      <p:sp>
        <p:nvSpPr>
          <p:cNvPr id="11" name="Espace réservé du contenu 10"/>
          <p:cNvSpPr txBox="1">
            <a:spLocks noGrp="1"/>
          </p:cNvSpPr>
          <p:nvPr>
            <p:ph idx="1"/>
          </p:nvPr>
        </p:nvSpPr>
        <p:spPr>
          <a:xfrm>
            <a:off x="4355976" y="1600200"/>
            <a:ext cx="4330824" cy="880241"/>
          </a:xfrm>
          <a:prstGeom prst="rect">
            <a:avLst/>
          </a:prstGeom>
          <a:noFill/>
        </p:spPr>
        <p:txBody>
          <a:bodyPr wrap="square" rtlCol="0">
            <a:spAutoFit/>
          </a:bodyPr>
          <a:lstStyle/>
          <a:p>
            <a:pPr>
              <a:buNone/>
            </a:pPr>
            <a:r>
              <a:rPr lang="fr-FR" sz="1600" dirty="0" smtClean="0"/>
              <a:t>Figure de lion égyptienne, 1981-1640 avant J.-C, </a:t>
            </a:r>
            <a:r>
              <a:rPr lang="fr-FR" sz="1600" dirty="0" err="1" smtClean="0"/>
              <a:t>Metropolitan</a:t>
            </a:r>
            <a:r>
              <a:rPr lang="fr-FR" sz="1600" dirty="0" smtClean="0"/>
              <a:t> </a:t>
            </a:r>
            <a:r>
              <a:rPr lang="fr-FR" sz="1600" dirty="0" err="1" smtClean="0"/>
              <a:t>Museum</a:t>
            </a:r>
            <a:r>
              <a:rPr lang="fr-FR" sz="1600" dirty="0" smtClean="0"/>
              <a:t> of Art</a:t>
            </a:r>
          </a:p>
          <a:p>
            <a:pPr>
              <a:buNone/>
            </a:pPr>
            <a:endParaRPr lang="fr-FR" sz="1600" dirty="0"/>
          </a:p>
        </p:txBody>
      </p:sp>
      <p:sp>
        <p:nvSpPr>
          <p:cNvPr id="12" name="Titre 11"/>
          <p:cNvSpPr>
            <a:spLocks noGrp="1"/>
          </p:cNvSpPr>
          <p:nvPr>
            <p:ph type="title"/>
          </p:nvPr>
        </p:nvSpPr>
        <p:spPr/>
        <p:txBody>
          <a:bodyPr/>
          <a:lstStyle/>
          <a:p>
            <a:endParaRPr lang="fr-F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5058" name="Picture 2"/>
          <p:cNvPicPr>
            <a:picLocks noGrp="1" noChangeAspect="1" noChangeArrowheads="1"/>
          </p:cNvPicPr>
          <p:nvPr>
            <p:ph idx="1"/>
          </p:nvPr>
        </p:nvPicPr>
        <p:blipFill>
          <a:blip r:embed="rId2" cstate="print"/>
          <a:srcRect/>
          <a:stretch>
            <a:fillRect/>
          </a:stretch>
        </p:blipFill>
        <p:spPr bwMode="auto">
          <a:xfrm>
            <a:off x="323528" y="188640"/>
            <a:ext cx="2478128" cy="3159942"/>
          </a:xfrm>
          <a:prstGeom prst="rect">
            <a:avLst/>
          </a:prstGeom>
          <a:noFill/>
          <a:ln w="9525">
            <a:noFill/>
            <a:miter lim="800000"/>
            <a:headEnd/>
            <a:tailEnd/>
          </a:ln>
          <a:effectLst/>
        </p:spPr>
      </p:pic>
      <p:sp>
        <p:nvSpPr>
          <p:cNvPr id="5" name="ZoneTexte 4"/>
          <p:cNvSpPr txBox="1"/>
          <p:nvPr/>
        </p:nvSpPr>
        <p:spPr>
          <a:xfrm>
            <a:off x="323528" y="3501008"/>
            <a:ext cx="3168352" cy="1077218"/>
          </a:xfrm>
          <a:prstGeom prst="rect">
            <a:avLst/>
          </a:prstGeom>
          <a:noFill/>
        </p:spPr>
        <p:txBody>
          <a:bodyPr wrap="square" rtlCol="0">
            <a:spAutoFit/>
          </a:bodyPr>
          <a:lstStyle/>
          <a:p>
            <a:r>
              <a:rPr lang="fr-FR" sz="1600" b="1" dirty="0" smtClean="0"/>
              <a:t>Nicolas de STAËL</a:t>
            </a:r>
            <a:r>
              <a:rPr lang="fr-FR" sz="1600" dirty="0" smtClean="0"/>
              <a:t>, </a:t>
            </a:r>
            <a:r>
              <a:rPr lang="fr-FR" sz="1600" i="1" dirty="0" smtClean="0"/>
              <a:t>Le Parc de Sceaux</a:t>
            </a:r>
            <a:r>
              <a:rPr lang="fr-FR" sz="1600" dirty="0" smtClean="0"/>
              <a:t>, 1952, huile sur toile, 162 x 114 cm, collection Phillips, Washington</a:t>
            </a:r>
            <a:endParaRPr lang="fr-FR" sz="1600" dirty="0"/>
          </a:p>
        </p:txBody>
      </p:sp>
      <p:pic>
        <p:nvPicPr>
          <p:cNvPr id="45059" name="Picture 3"/>
          <p:cNvPicPr>
            <a:picLocks noChangeAspect="1" noChangeArrowheads="1"/>
          </p:cNvPicPr>
          <p:nvPr/>
        </p:nvPicPr>
        <p:blipFill>
          <a:blip r:embed="rId3" cstate="print"/>
          <a:srcRect/>
          <a:stretch>
            <a:fillRect/>
          </a:stretch>
        </p:blipFill>
        <p:spPr bwMode="auto">
          <a:xfrm>
            <a:off x="4499992" y="332656"/>
            <a:ext cx="4221857" cy="2376232"/>
          </a:xfrm>
          <a:prstGeom prst="rect">
            <a:avLst/>
          </a:prstGeom>
          <a:noFill/>
          <a:ln w="9525">
            <a:noFill/>
            <a:miter lim="800000"/>
            <a:headEnd/>
            <a:tailEnd/>
          </a:ln>
          <a:effectLst/>
        </p:spPr>
      </p:pic>
      <p:sp>
        <p:nvSpPr>
          <p:cNvPr id="7" name="ZoneTexte 6"/>
          <p:cNvSpPr txBox="1"/>
          <p:nvPr/>
        </p:nvSpPr>
        <p:spPr>
          <a:xfrm>
            <a:off x="4427984" y="2852936"/>
            <a:ext cx="4536504" cy="830997"/>
          </a:xfrm>
          <a:prstGeom prst="rect">
            <a:avLst/>
          </a:prstGeom>
          <a:noFill/>
        </p:spPr>
        <p:txBody>
          <a:bodyPr wrap="square" rtlCol="0">
            <a:spAutoFit/>
          </a:bodyPr>
          <a:lstStyle/>
          <a:p>
            <a:r>
              <a:rPr lang="fr-FR" sz="1600" b="1" dirty="0" smtClean="0"/>
              <a:t>James Abbott </a:t>
            </a:r>
            <a:r>
              <a:rPr lang="fr-FR" sz="1600" b="1" dirty="0" err="1" smtClean="0"/>
              <a:t>McNeill</a:t>
            </a:r>
            <a:r>
              <a:rPr lang="fr-FR" sz="1600" b="1" dirty="0" smtClean="0"/>
              <a:t> Whistler</a:t>
            </a:r>
            <a:r>
              <a:rPr lang="fr-FR" sz="1600" dirty="0" smtClean="0"/>
              <a:t>, </a:t>
            </a:r>
            <a:r>
              <a:rPr lang="fr-FR" sz="1600" i="1" dirty="0" smtClean="0"/>
              <a:t>Nocturne : bleu et or, le vieux pont de </a:t>
            </a:r>
            <a:r>
              <a:rPr lang="fr-FR" sz="1600" i="1" dirty="0" err="1" smtClean="0"/>
              <a:t>Battersea</a:t>
            </a:r>
            <a:r>
              <a:rPr lang="fr-FR" sz="1600" dirty="0" smtClean="0"/>
              <a:t>, v. 1872-1875, huile sur toile, Tate, Londres</a:t>
            </a:r>
            <a:endParaRPr lang="fr-FR" sz="1600" dirty="0"/>
          </a:p>
        </p:txBody>
      </p:sp>
      <p:pic>
        <p:nvPicPr>
          <p:cNvPr id="10" name="Picture 2"/>
          <p:cNvPicPr>
            <a:picLocks noChangeAspect="1" noChangeArrowheads="1"/>
          </p:cNvPicPr>
          <p:nvPr/>
        </p:nvPicPr>
        <p:blipFill>
          <a:blip r:embed="rId4" cstate="print"/>
          <a:srcRect/>
          <a:stretch>
            <a:fillRect/>
          </a:stretch>
        </p:blipFill>
        <p:spPr bwMode="auto">
          <a:xfrm>
            <a:off x="2987824" y="4365104"/>
            <a:ext cx="3837329" cy="2160240"/>
          </a:xfrm>
          <a:prstGeom prst="rect">
            <a:avLst/>
          </a:prstGeom>
          <a:noFill/>
          <a:ln w="9525">
            <a:noFill/>
            <a:miter lim="800000"/>
            <a:headEnd/>
            <a:tailEnd/>
          </a:ln>
          <a:effectLst/>
        </p:spPr>
      </p:pic>
      <p:sp>
        <p:nvSpPr>
          <p:cNvPr id="11" name="ZoneTexte 10"/>
          <p:cNvSpPr txBox="1"/>
          <p:nvPr/>
        </p:nvSpPr>
        <p:spPr>
          <a:xfrm>
            <a:off x="6876256" y="4869160"/>
            <a:ext cx="2088232" cy="1323439"/>
          </a:xfrm>
          <a:prstGeom prst="rect">
            <a:avLst/>
          </a:prstGeom>
          <a:noFill/>
        </p:spPr>
        <p:txBody>
          <a:bodyPr wrap="square" rtlCol="0">
            <a:spAutoFit/>
          </a:bodyPr>
          <a:lstStyle/>
          <a:p>
            <a:r>
              <a:rPr lang="fr-FR" sz="1600" b="1" dirty="0" err="1" smtClean="0"/>
              <a:t>Zao</a:t>
            </a:r>
            <a:r>
              <a:rPr lang="fr-FR" sz="1600" b="1" dirty="0" smtClean="0"/>
              <a:t> </a:t>
            </a:r>
            <a:r>
              <a:rPr lang="fr-FR" sz="1600" b="1" dirty="0" err="1" smtClean="0"/>
              <a:t>Wou-Ki</a:t>
            </a:r>
            <a:r>
              <a:rPr lang="fr-FR" sz="1600" dirty="0" smtClean="0"/>
              <a:t>, </a:t>
            </a:r>
            <a:r>
              <a:rPr lang="fr-FR" sz="1600" i="1" dirty="0" smtClean="0"/>
              <a:t>14.03.92</a:t>
            </a:r>
            <a:r>
              <a:rPr lang="fr-FR" sz="1600" dirty="0" smtClean="0"/>
              <a:t>, 1992, huile sur toile, 65 x 81 cm, collection particulière, © </a:t>
            </a:r>
            <a:r>
              <a:rPr lang="fr-FR" sz="1600" dirty="0" err="1" smtClean="0"/>
              <a:t>Adagp</a:t>
            </a:r>
            <a:r>
              <a:rPr lang="fr-FR" sz="1600" dirty="0" smtClean="0"/>
              <a:t>, Paris, 2021</a:t>
            </a:r>
            <a:endParaRPr lang="fr-FR" sz="1600"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634082"/>
          </a:xfrm>
          <a:solidFill>
            <a:schemeClr val="accent1">
              <a:lumMod val="60000"/>
              <a:lumOff val="40000"/>
            </a:schemeClr>
          </a:solidFill>
        </p:spPr>
        <p:txBody>
          <a:bodyPr>
            <a:normAutofit fontScale="90000"/>
          </a:bodyPr>
          <a:lstStyle/>
          <a:p>
            <a:r>
              <a:rPr lang="fr-FR" dirty="0" smtClean="0"/>
              <a:t>Proposition d’une méthode pour le PE</a:t>
            </a:r>
            <a:endParaRPr lang="fr-FR" dirty="0"/>
          </a:p>
        </p:txBody>
      </p:sp>
      <p:graphicFrame>
        <p:nvGraphicFramePr>
          <p:cNvPr id="4" name="Espace réservé du contenu 3"/>
          <p:cNvGraphicFramePr>
            <a:graphicFrameLocks noGrp="1"/>
          </p:cNvGraphicFramePr>
          <p:nvPr>
            <p:ph idx="1"/>
          </p:nvPr>
        </p:nvGraphicFramePr>
        <p:xfrm>
          <a:off x="251520" y="1600200"/>
          <a:ext cx="8568950" cy="2748280"/>
        </p:xfrm>
        <a:graphic>
          <a:graphicData uri="http://schemas.openxmlformats.org/drawingml/2006/table">
            <a:tbl>
              <a:tblPr firstRow="1" bandRow="1">
                <a:tableStyleId>{5C22544A-7EE6-4342-B048-85BDC9FD1C3A}</a:tableStyleId>
              </a:tblPr>
              <a:tblGrid>
                <a:gridCol w="1512168"/>
                <a:gridCol w="1152128"/>
                <a:gridCol w="1584176"/>
                <a:gridCol w="2304256"/>
                <a:gridCol w="2016222"/>
              </a:tblGrid>
              <a:tr h="370840">
                <a:tc>
                  <a:txBody>
                    <a:bodyPr/>
                    <a:lstStyle/>
                    <a:p>
                      <a:endParaRPr lang="fr-FR" dirty="0"/>
                    </a:p>
                  </a:txBody>
                  <a:tcPr/>
                </a:tc>
                <a:tc>
                  <a:txBody>
                    <a:bodyPr/>
                    <a:lstStyle/>
                    <a:p>
                      <a:endParaRPr lang="fr-FR" dirty="0"/>
                    </a:p>
                  </a:txBody>
                  <a:tcPr/>
                </a:tc>
                <a:tc>
                  <a:txBody>
                    <a:bodyPr/>
                    <a:lstStyle/>
                    <a:p>
                      <a:endParaRPr lang="fr-FR" dirty="0"/>
                    </a:p>
                  </a:txBody>
                  <a:tcPr/>
                </a:tc>
                <a:tc>
                  <a:txBody>
                    <a:bodyPr/>
                    <a:lstStyle/>
                    <a:p>
                      <a:endParaRPr lang="fr-FR" dirty="0"/>
                    </a:p>
                  </a:txBody>
                  <a:tcPr/>
                </a:tc>
                <a:tc>
                  <a:txBody>
                    <a:bodyPr/>
                    <a:lstStyle/>
                    <a:p>
                      <a:endParaRPr lang="fr-FR" dirty="0"/>
                    </a:p>
                  </a:txBody>
                  <a:tcPr/>
                </a:tc>
              </a:tr>
              <a:tr h="370840">
                <a:tc>
                  <a:txBody>
                    <a:bodyPr/>
                    <a:lstStyle/>
                    <a:p>
                      <a:pPr algn="ctr"/>
                      <a:r>
                        <a:rPr lang="fr-FR" sz="1600" b="0" dirty="0" smtClean="0"/>
                        <a:t>Compréhension</a:t>
                      </a:r>
                      <a:r>
                        <a:rPr lang="fr-FR" sz="1600" b="0" baseline="0" dirty="0" smtClean="0"/>
                        <a:t> de l’œuvre par le </a:t>
                      </a:r>
                      <a:r>
                        <a:rPr lang="fr-FR" sz="1600" b="1" baseline="0" dirty="0" smtClean="0"/>
                        <a:t>Professeur des Ecoles</a:t>
                      </a:r>
                      <a:endParaRPr lang="fr-FR" sz="1600" b="1" dirty="0"/>
                    </a:p>
                  </a:txBody>
                  <a:tcPr/>
                </a:tc>
                <a:tc>
                  <a:txBody>
                    <a:bodyPr/>
                    <a:lstStyle/>
                    <a:p>
                      <a:pPr algn="ctr"/>
                      <a:r>
                        <a:rPr lang="fr-FR" sz="1600" b="0" dirty="0" smtClean="0"/>
                        <a:t>Méthode simplifiée d’après </a:t>
                      </a:r>
                      <a:r>
                        <a:rPr lang="fr-FR" sz="1600" b="0" dirty="0" err="1" smtClean="0"/>
                        <a:t>E.Panofsky</a:t>
                      </a:r>
                      <a:endParaRPr lang="fr-FR" sz="1600" b="0" dirty="0"/>
                    </a:p>
                  </a:txBody>
                  <a:tcPr/>
                </a:tc>
                <a:tc>
                  <a:txBody>
                    <a:bodyPr/>
                    <a:lstStyle/>
                    <a:p>
                      <a:pPr algn="ctr"/>
                      <a:r>
                        <a:rPr lang="fr-FR" sz="1600" b="0" dirty="0" smtClean="0"/>
                        <a:t>Analyse primaire – ce que l’on voit</a:t>
                      </a:r>
                      <a:endParaRPr lang="fr-FR" sz="1600" b="0" dirty="0"/>
                    </a:p>
                  </a:txBody>
                  <a:tcPr/>
                </a:tc>
                <a:tc>
                  <a:txBody>
                    <a:bodyPr/>
                    <a:lstStyle/>
                    <a:p>
                      <a:pPr algn="ctr"/>
                      <a:r>
                        <a:rPr lang="fr-FR" sz="1600" b="0" dirty="0" smtClean="0"/>
                        <a:t>Analyse iconographique -comment est construite</a:t>
                      </a:r>
                      <a:r>
                        <a:rPr lang="fr-FR" sz="1600" b="0" baseline="0" dirty="0" smtClean="0"/>
                        <a:t> l’image</a:t>
                      </a:r>
                      <a:endParaRPr lang="fr-FR" sz="1600" b="0" dirty="0"/>
                    </a:p>
                  </a:txBody>
                  <a:tcPr/>
                </a:tc>
                <a:tc>
                  <a:txBody>
                    <a:bodyPr/>
                    <a:lstStyle/>
                    <a:p>
                      <a:pPr algn="ctr"/>
                      <a:r>
                        <a:rPr lang="fr-FR" sz="1600" b="0" dirty="0" smtClean="0"/>
                        <a:t>Analyse iconologique – compréhension</a:t>
                      </a:r>
                      <a:r>
                        <a:rPr lang="fr-FR" sz="1600" b="0" baseline="0" dirty="0" smtClean="0"/>
                        <a:t> de l’œuvre dans son contexte culturel et historique</a:t>
                      </a:r>
                      <a:endParaRPr lang="fr-FR" sz="1600" b="0" dirty="0"/>
                    </a:p>
                  </a:txBody>
                  <a:tcPr/>
                </a:tc>
              </a:tr>
              <a:tr h="370840">
                <a:tc>
                  <a:txBody>
                    <a:bodyPr/>
                    <a:lstStyle/>
                    <a:p>
                      <a:pPr algn="ctr"/>
                      <a:r>
                        <a:rPr lang="fr-FR" sz="1600" b="0" dirty="0" smtClean="0"/>
                        <a:t>Compétences à développer chez</a:t>
                      </a:r>
                      <a:r>
                        <a:rPr lang="fr-FR" sz="1600" b="0" baseline="0" dirty="0" smtClean="0"/>
                        <a:t> </a:t>
                      </a:r>
                      <a:r>
                        <a:rPr lang="fr-FR" sz="1600" b="1" baseline="0" dirty="0" smtClean="0"/>
                        <a:t>l’élève</a:t>
                      </a:r>
                      <a:endParaRPr lang="fr-FR" sz="1600" b="1" dirty="0"/>
                    </a:p>
                  </a:txBody>
                  <a:tcPr/>
                </a:tc>
                <a:tc>
                  <a:txBody>
                    <a:bodyPr/>
                    <a:lstStyle/>
                    <a:p>
                      <a:pPr algn="ctr"/>
                      <a:r>
                        <a:rPr lang="fr-FR" sz="1600" b="0" dirty="0" smtClean="0"/>
                        <a:t>Programme du cycle 3</a:t>
                      </a:r>
                      <a:endParaRPr lang="fr-FR" sz="1600" b="0" dirty="0"/>
                    </a:p>
                  </a:txBody>
                  <a:tcPr/>
                </a:tc>
                <a:tc>
                  <a:txBody>
                    <a:bodyPr/>
                    <a:lstStyle/>
                    <a:p>
                      <a:pPr algn="ctr"/>
                      <a:r>
                        <a:rPr lang="fr-FR" sz="1600" b="1" dirty="0" smtClean="0"/>
                        <a:t>Identifier</a:t>
                      </a:r>
                    </a:p>
                    <a:p>
                      <a:pPr algn="ctr"/>
                      <a:r>
                        <a:rPr lang="fr-FR" sz="1200" b="0" dirty="0" smtClean="0"/>
                        <a:t>(observer, identifier un sujet, décrire,</a:t>
                      </a:r>
                      <a:r>
                        <a:rPr lang="fr-FR" sz="1200" b="0" baseline="0" dirty="0" smtClean="0"/>
                        <a:t> </a:t>
                      </a:r>
                      <a:r>
                        <a:rPr lang="fr-FR" sz="1200" b="0" dirty="0" smtClean="0"/>
                        <a:t>résumer, lexique des émotions)</a:t>
                      </a:r>
                      <a:endParaRPr lang="fr-FR" sz="1200" b="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600" b="1" dirty="0" smtClean="0"/>
                        <a:t>Analyser</a:t>
                      </a:r>
                    </a:p>
                    <a:p>
                      <a:pPr algn="ctr"/>
                      <a:r>
                        <a:rPr lang="fr-FR" sz="1200" b="0" dirty="0" smtClean="0"/>
                        <a:t>(Identifier des matériaux, couleurs, des formes, des agencements, lexique technique)</a:t>
                      </a:r>
                      <a:endParaRPr lang="fr-FR" sz="1200" b="0" dirty="0"/>
                    </a:p>
                  </a:txBody>
                  <a:tcPr/>
                </a:tc>
                <a:tc>
                  <a:txBody>
                    <a:bodyPr/>
                    <a:lstStyle/>
                    <a:p>
                      <a:pPr algn="ctr"/>
                      <a:r>
                        <a:rPr lang="fr-FR" sz="1600" b="1" dirty="0" smtClean="0"/>
                        <a:t>Situer </a:t>
                      </a:r>
                    </a:p>
                    <a:p>
                      <a:pPr algn="ctr"/>
                      <a:r>
                        <a:rPr lang="fr-FR" sz="1200" b="0" dirty="0" smtClean="0"/>
                        <a:t>(mettre en relation une œuvre et l’histoire, présenter une œuvre, lexique stylistique)</a:t>
                      </a:r>
                      <a:endParaRPr lang="fr-FR" sz="1200" b="0" dirty="0"/>
                    </a:p>
                  </a:txBody>
                  <a:tcPr/>
                </a:tc>
              </a:tr>
            </a:tbl>
          </a:graphicData>
        </a:graphic>
      </p:graphicFrame>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6491064" cy="1143000"/>
          </a:xfrm>
        </p:spPr>
        <p:txBody>
          <a:bodyPr>
            <a:normAutofit/>
          </a:bodyPr>
          <a:lstStyle/>
          <a:p>
            <a:r>
              <a:rPr lang="fr-FR" sz="2000" b="1" i="1" dirty="0"/>
              <a:t>La Mer, trois esquisses symphoniques pour orchestre</a:t>
            </a:r>
            <a:r>
              <a:rPr lang="fr-FR" sz="2000" dirty="0"/>
              <a:t>, </a:t>
            </a:r>
            <a:r>
              <a:rPr lang="fr-FR" sz="2000" dirty="0" smtClean="0"/>
              <a:t/>
            </a:r>
            <a:br>
              <a:rPr lang="fr-FR" sz="2000" dirty="0" smtClean="0"/>
            </a:br>
            <a:r>
              <a:rPr lang="fr-FR" sz="2000" dirty="0" smtClean="0"/>
              <a:t>Claude Debussy, Couverture </a:t>
            </a:r>
            <a:r>
              <a:rPr lang="fr-FR" sz="2000" dirty="0"/>
              <a:t>de l'édition originale de 1905</a:t>
            </a:r>
          </a:p>
        </p:txBody>
      </p:sp>
      <p:pic>
        <p:nvPicPr>
          <p:cNvPr id="2050" name="Picture 2"/>
          <p:cNvPicPr>
            <a:picLocks noGrp="1" noChangeAspect="1" noChangeArrowheads="1"/>
          </p:cNvPicPr>
          <p:nvPr>
            <p:ph idx="1"/>
          </p:nvPr>
        </p:nvPicPr>
        <p:blipFill>
          <a:blip r:embed="rId2" cstate="print"/>
          <a:srcRect/>
          <a:stretch>
            <a:fillRect/>
          </a:stretch>
        </p:blipFill>
        <p:spPr bwMode="auto">
          <a:xfrm>
            <a:off x="971600" y="1412776"/>
            <a:ext cx="2353004" cy="3581900"/>
          </a:xfrm>
          <a:prstGeom prst="rect">
            <a:avLst/>
          </a:prstGeom>
          <a:noFill/>
          <a:ln w="9525">
            <a:noFill/>
            <a:miter lim="800000"/>
            <a:headEnd/>
            <a:tailEnd/>
          </a:ln>
          <a:effectLst/>
        </p:spPr>
      </p:pic>
      <p:pic>
        <p:nvPicPr>
          <p:cNvPr id="1026" name="Picture 2"/>
          <p:cNvPicPr>
            <a:picLocks noChangeAspect="1" noChangeArrowheads="1"/>
          </p:cNvPicPr>
          <p:nvPr/>
        </p:nvPicPr>
        <p:blipFill>
          <a:blip r:embed="rId3" cstate="print"/>
          <a:srcRect/>
          <a:stretch>
            <a:fillRect/>
          </a:stretch>
        </p:blipFill>
        <p:spPr bwMode="auto">
          <a:xfrm>
            <a:off x="5004048" y="3501008"/>
            <a:ext cx="3133524" cy="2479874"/>
          </a:xfrm>
          <a:prstGeom prst="rect">
            <a:avLst/>
          </a:prstGeom>
          <a:noFill/>
          <a:ln w="9525">
            <a:noFill/>
            <a:miter lim="800000"/>
            <a:headEnd/>
            <a:tailEnd/>
          </a:ln>
          <a:effectLst/>
        </p:spPr>
      </p:pic>
      <p:sp>
        <p:nvSpPr>
          <p:cNvPr id="5" name="ZoneTexte 4"/>
          <p:cNvSpPr txBox="1"/>
          <p:nvPr/>
        </p:nvSpPr>
        <p:spPr>
          <a:xfrm>
            <a:off x="4427984" y="2492896"/>
            <a:ext cx="4392488" cy="1292662"/>
          </a:xfrm>
          <a:prstGeom prst="rect">
            <a:avLst/>
          </a:prstGeom>
          <a:noFill/>
        </p:spPr>
        <p:txBody>
          <a:bodyPr wrap="square" rtlCol="0">
            <a:spAutoFit/>
          </a:bodyPr>
          <a:lstStyle/>
          <a:p>
            <a:r>
              <a:rPr lang="fr-FR" sz="2000" b="1" dirty="0" smtClean="0">
                <a:latin typeface="+mj-lt"/>
                <a:ea typeface="+mj-ea"/>
                <a:cs typeface="+mj-cs"/>
              </a:rPr>
              <a:t>Vincent van Gogh</a:t>
            </a:r>
            <a:r>
              <a:rPr lang="fr-FR" sz="2000" dirty="0" smtClean="0">
                <a:latin typeface="+mj-lt"/>
                <a:ea typeface="+mj-ea"/>
                <a:cs typeface="+mj-cs"/>
              </a:rPr>
              <a:t>, </a:t>
            </a:r>
            <a:r>
              <a:rPr lang="fr-FR" sz="2000" i="1" dirty="0" smtClean="0">
                <a:latin typeface="+mj-lt"/>
                <a:ea typeface="+mj-ea"/>
                <a:cs typeface="+mj-cs"/>
              </a:rPr>
              <a:t>la nuit étoilée </a:t>
            </a:r>
            <a:r>
              <a:rPr lang="fr-FR" sz="2000" dirty="0" smtClean="0">
                <a:latin typeface="+mj-lt"/>
                <a:ea typeface="+mj-ea"/>
                <a:cs typeface="+mj-cs"/>
              </a:rPr>
              <a:t>; 1889, peinture à l’huile sur toile, 74 × 92 cm, MOMA</a:t>
            </a:r>
          </a:p>
          <a:p>
            <a:endParaRPr lang="fr-FR"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4690864" cy="490066"/>
          </a:xfrm>
        </p:spPr>
        <p:txBody>
          <a:bodyPr>
            <a:normAutofit/>
          </a:bodyPr>
          <a:lstStyle/>
          <a:p>
            <a:r>
              <a:rPr lang="fr-FR" sz="2000" b="1" dirty="0" smtClean="0"/>
              <a:t>Camille CLAUDEL</a:t>
            </a:r>
            <a:r>
              <a:rPr lang="fr-FR" sz="2000" dirty="0" smtClean="0"/>
              <a:t>, </a:t>
            </a:r>
            <a:r>
              <a:rPr lang="fr-FR" sz="2000" i="1" dirty="0" smtClean="0"/>
              <a:t>la vague</a:t>
            </a:r>
            <a:r>
              <a:rPr lang="fr-FR" sz="2000" dirty="0" smtClean="0"/>
              <a:t>, 1903*</a:t>
            </a:r>
            <a:endParaRPr lang="fr-FR" sz="2000" dirty="0"/>
          </a:p>
        </p:txBody>
      </p:sp>
      <p:pic>
        <p:nvPicPr>
          <p:cNvPr id="2050" name="Picture 2"/>
          <p:cNvPicPr>
            <a:picLocks noGrp="1" noChangeAspect="1" noChangeArrowheads="1"/>
          </p:cNvPicPr>
          <p:nvPr>
            <p:ph idx="1"/>
          </p:nvPr>
        </p:nvPicPr>
        <p:blipFill>
          <a:blip r:embed="rId2" cstate="print"/>
          <a:srcRect/>
          <a:stretch>
            <a:fillRect/>
          </a:stretch>
        </p:blipFill>
        <p:spPr bwMode="auto">
          <a:xfrm>
            <a:off x="971600" y="1124744"/>
            <a:ext cx="2781688" cy="3658111"/>
          </a:xfrm>
          <a:prstGeom prst="rect">
            <a:avLst/>
          </a:prstGeom>
          <a:noFill/>
          <a:ln w="9525">
            <a:noFill/>
            <a:miter lim="800000"/>
            <a:headEnd/>
            <a:tailEnd/>
          </a:ln>
          <a:effectLst/>
        </p:spPr>
      </p:pic>
      <p:pic>
        <p:nvPicPr>
          <p:cNvPr id="2051" name="Picture 3"/>
          <p:cNvPicPr>
            <a:picLocks noChangeAspect="1" noChangeArrowheads="1"/>
          </p:cNvPicPr>
          <p:nvPr/>
        </p:nvPicPr>
        <p:blipFill>
          <a:blip r:embed="rId3" cstate="print"/>
          <a:srcRect/>
          <a:stretch>
            <a:fillRect/>
          </a:stretch>
        </p:blipFill>
        <p:spPr bwMode="auto">
          <a:xfrm>
            <a:off x="5004048" y="2420888"/>
            <a:ext cx="3261154" cy="2716585"/>
          </a:xfrm>
          <a:prstGeom prst="rect">
            <a:avLst/>
          </a:prstGeom>
          <a:noFill/>
          <a:ln w="9525">
            <a:noFill/>
            <a:miter lim="800000"/>
            <a:headEnd/>
            <a:tailEnd/>
          </a:ln>
          <a:effectLst/>
        </p:spPr>
      </p:pic>
      <p:sp>
        <p:nvSpPr>
          <p:cNvPr id="6" name="ZoneTexte 5"/>
          <p:cNvSpPr txBox="1"/>
          <p:nvPr/>
        </p:nvSpPr>
        <p:spPr>
          <a:xfrm>
            <a:off x="4716016" y="1556792"/>
            <a:ext cx="3744416" cy="646331"/>
          </a:xfrm>
          <a:prstGeom prst="rect">
            <a:avLst/>
          </a:prstGeom>
          <a:noFill/>
        </p:spPr>
        <p:txBody>
          <a:bodyPr wrap="square" rtlCol="0">
            <a:spAutoFit/>
          </a:bodyPr>
          <a:lstStyle/>
          <a:p>
            <a:r>
              <a:rPr lang="fr-FR" b="1" dirty="0" smtClean="0"/>
              <a:t>Gustave COURBET</a:t>
            </a:r>
            <a:r>
              <a:rPr lang="fr-FR" dirty="0" smtClean="0"/>
              <a:t>, série des vagues, 1870**</a:t>
            </a:r>
            <a:endParaRPr lang="fr-FR" dirty="0"/>
          </a:p>
        </p:txBody>
      </p:sp>
      <p:sp>
        <p:nvSpPr>
          <p:cNvPr id="7" name="ZoneTexte 6"/>
          <p:cNvSpPr txBox="1"/>
          <p:nvPr/>
        </p:nvSpPr>
        <p:spPr>
          <a:xfrm>
            <a:off x="395536" y="5085184"/>
            <a:ext cx="4104456" cy="1477328"/>
          </a:xfrm>
          <a:prstGeom prst="rect">
            <a:avLst/>
          </a:prstGeom>
          <a:noFill/>
        </p:spPr>
        <p:txBody>
          <a:bodyPr wrap="square" rtlCol="0">
            <a:spAutoFit/>
          </a:bodyPr>
          <a:lstStyle/>
          <a:p>
            <a:r>
              <a:rPr lang="fr-FR" dirty="0" smtClean="0"/>
              <a:t>*l’Art Nouveau, alors à son apogée tente de remettre l’homme au centre de la nature, et place cette dernière comme source première d’inspiration, comme toute puissance créative. </a:t>
            </a:r>
            <a:endParaRPr lang="fr-FR" dirty="0"/>
          </a:p>
        </p:txBody>
      </p:sp>
      <p:sp>
        <p:nvSpPr>
          <p:cNvPr id="8" name="ZoneTexte 7"/>
          <p:cNvSpPr txBox="1"/>
          <p:nvPr/>
        </p:nvSpPr>
        <p:spPr>
          <a:xfrm>
            <a:off x="4788024" y="5373216"/>
            <a:ext cx="4176464" cy="646331"/>
          </a:xfrm>
          <a:prstGeom prst="rect">
            <a:avLst/>
          </a:prstGeom>
          <a:noFill/>
        </p:spPr>
        <p:txBody>
          <a:bodyPr wrap="square" rtlCol="0">
            <a:spAutoFit/>
          </a:bodyPr>
          <a:lstStyle/>
          <a:p>
            <a:r>
              <a:rPr lang="fr-FR" dirty="0" smtClean="0"/>
              <a:t>**la recherche du mouvement et de la lumière, prémices de l’impressionnisme.</a:t>
            </a:r>
            <a:endParaRPr lang="fr-FR"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9512" y="274638"/>
            <a:ext cx="8507288" cy="1143000"/>
          </a:xfrm>
        </p:spPr>
        <p:txBody>
          <a:bodyPr>
            <a:normAutofit/>
          </a:bodyPr>
          <a:lstStyle/>
          <a:p>
            <a:r>
              <a:rPr lang="fr-FR" sz="3200" b="1" dirty="0" smtClean="0"/>
              <a:t>Henri RIVIERE</a:t>
            </a:r>
            <a:r>
              <a:rPr lang="fr-FR" sz="3200" dirty="0" smtClean="0"/>
              <a:t>, </a:t>
            </a:r>
            <a:r>
              <a:rPr lang="fr-FR" sz="3200" i="1" dirty="0" smtClean="0"/>
              <a:t>les trente-six vues de la tour Eiffel, </a:t>
            </a:r>
            <a:r>
              <a:rPr lang="fr-FR" sz="3200" dirty="0" smtClean="0"/>
              <a:t>publication, 1902</a:t>
            </a:r>
            <a:endParaRPr lang="fr-FR" sz="3200" dirty="0"/>
          </a:p>
        </p:txBody>
      </p:sp>
      <p:pic>
        <p:nvPicPr>
          <p:cNvPr id="3074" name="Picture 2"/>
          <p:cNvPicPr>
            <a:picLocks noGrp="1" noChangeAspect="1" noChangeArrowheads="1"/>
          </p:cNvPicPr>
          <p:nvPr>
            <p:ph idx="1"/>
          </p:nvPr>
        </p:nvPicPr>
        <p:blipFill>
          <a:blip r:embed="rId2" cstate="print"/>
          <a:srcRect/>
          <a:stretch>
            <a:fillRect/>
          </a:stretch>
        </p:blipFill>
        <p:spPr bwMode="auto">
          <a:xfrm>
            <a:off x="291450" y="2420888"/>
            <a:ext cx="3757156" cy="3024336"/>
          </a:xfrm>
          <a:prstGeom prst="rect">
            <a:avLst/>
          </a:prstGeom>
          <a:noFill/>
          <a:ln w="9525">
            <a:noFill/>
            <a:miter lim="800000"/>
            <a:headEnd/>
            <a:tailEnd/>
          </a:ln>
          <a:effectLst/>
        </p:spPr>
      </p:pic>
      <p:pic>
        <p:nvPicPr>
          <p:cNvPr id="3075" name="Picture 3"/>
          <p:cNvPicPr>
            <a:picLocks noChangeAspect="1" noChangeArrowheads="1"/>
          </p:cNvPicPr>
          <p:nvPr/>
        </p:nvPicPr>
        <p:blipFill>
          <a:blip r:embed="rId3" cstate="print"/>
          <a:srcRect/>
          <a:stretch>
            <a:fillRect/>
          </a:stretch>
        </p:blipFill>
        <p:spPr bwMode="auto">
          <a:xfrm>
            <a:off x="4932040" y="2420888"/>
            <a:ext cx="3715723" cy="3007668"/>
          </a:xfrm>
          <a:prstGeom prst="rect">
            <a:avLst/>
          </a:prstGeom>
          <a:noFill/>
          <a:ln w="9525">
            <a:noFill/>
            <a:miter lim="800000"/>
            <a:headEnd/>
            <a:tailEnd/>
          </a:ln>
          <a:effectLst/>
        </p:spPr>
      </p:pic>
      <p:sp>
        <p:nvSpPr>
          <p:cNvPr id="6" name="ZoneTexte 5"/>
          <p:cNvSpPr txBox="1"/>
          <p:nvPr/>
        </p:nvSpPr>
        <p:spPr>
          <a:xfrm>
            <a:off x="5436096" y="5517232"/>
            <a:ext cx="2448272" cy="369332"/>
          </a:xfrm>
          <a:prstGeom prst="rect">
            <a:avLst/>
          </a:prstGeom>
          <a:noFill/>
        </p:spPr>
        <p:txBody>
          <a:bodyPr wrap="square" rtlCol="0">
            <a:spAutoFit/>
          </a:bodyPr>
          <a:lstStyle/>
          <a:p>
            <a:r>
              <a:rPr lang="fr-FR" dirty="0" smtClean="0"/>
              <a:t>Planche 31</a:t>
            </a:r>
            <a:endParaRPr lang="fr-FR" dirty="0"/>
          </a:p>
        </p:txBody>
      </p:sp>
      <p:sp>
        <p:nvSpPr>
          <p:cNvPr id="8" name="ZoneTexte 7"/>
          <p:cNvSpPr txBox="1"/>
          <p:nvPr/>
        </p:nvSpPr>
        <p:spPr>
          <a:xfrm>
            <a:off x="755576" y="5589240"/>
            <a:ext cx="2448272" cy="369332"/>
          </a:xfrm>
          <a:prstGeom prst="rect">
            <a:avLst/>
          </a:prstGeom>
          <a:noFill/>
        </p:spPr>
        <p:txBody>
          <a:bodyPr wrap="square" rtlCol="0">
            <a:spAutoFit/>
          </a:bodyPr>
          <a:lstStyle/>
          <a:p>
            <a:r>
              <a:rPr lang="fr-FR" dirty="0" smtClean="0"/>
              <a:t>Planche 35</a:t>
            </a:r>
            <a:endParaRPr lang="fr-FR"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en-US" sz="2200" dirty="0"/>
              <a:t/>
            </a:r>
            <a:br>
              <a:rPr lang="en-US" sz="2200" dirty="0"/>
            </a:br>
            <a:endParaRPr lang="fr-FR" sz="2200" dirty="0"/>
          </a:p>
        </p:txBody>
      </p:sp>
      <p:pic>
        <p:nvPicPr>
          <p:cNvPr id="3074" name="Picture 2"/>
          <p:cNvPicPr>
            <a:picLocks noGrp="1" noChangeAspect="1" noChangeArrowheads="1"/>
          </p:cNvPicPr>
          <p:nvPr>
            <p:ph idx="1"/>
          </p:nvPr>
        </p:nvPicPr>
        <p:blipFill>
          <a:blip r:embed="rId2" cstate="print"/>
          <a:srcRect/>
          <a:stretch>
            <a:fillRect/>
          </a:stretch>
        </p:blipFill>
        <p:spPr bwMode="auto">
          <a:xfrm>
            <a:off x="1391116" y="1600200"/>
            <a:ext cx="6361767" cy="4525963"/>
          </a:xfrm>
          <a:prstGeom prst="rect">
            <a:avLst/>
          </a:prstGeom>
          <a:noFill/>
          <a:ln w="9525">
            <a:noFill/>
            <a:miter lim="800000"/>
            <a:headEnd/>
            <a:tailEnd/>
          </a:ln>
          <a:effectLst/>
        </p:spPr>
      </p:pic>
      <p:sp>
        <p:nvSpPr>
          <p:cNvPr id="5" name="Titre 1"/>
          <p:cNvSpPr txBox="1">
            <a:spLocks/>
          </p:cNvSpPr>
          <p:nvPr/>
        </p:nvSpPr>
        <p:spPr>
          <a:xfrm>
            <a:off x="0" y="0"/>
            <a:ext cx="9144000" cy="836712"/>
          </a:xfrm>
          <a:prstGeom prst="rect">
            <a:avLst/>
          </a:prstGeom>
          <a:solidFill>
            <a:schemeClr val="tx2">
              <a:lumMod val="40000"/>
              <a:lumOff val="60000"/>
            </a:schemeClr>
          </a:solidFill>
        </p:spPr>
        <p:txBody>
          <a:bodyPr vert="horz" lIns="91440" tIns="45720" rIns="91440" bIns="45720" rtlCol="0" anchor="ctr">
            <a:noAutofit/>
          </a:body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fr-FR" sz="2400" b="0" i="0" u="none" strike="noStrike" kern="1200" cap="none" spc="0" normalizeH="0" baseline="0" noProof="0" dirty="0" smtClean="0">
                <a:ln>
                  <a:noFill/>
                </a:ln>
                <a:solidFill>
                  <a:schemeClr val="tx1"/>
                </a:solidFill>
                <a:effectLst/>
                <a:uLnTx/>
                <a:uFillTx/>
                <a:latin typeface="+mj-lt"/>
                <a:ea typeface="+mj-ea"/>
                <a:cs typeface="+mj-cs"/>
              </a:rPr>
              <a:t>La conjugaison de la PUISSANCE et de l’EPHEMEREITE : </a:t>
            </a:r>
          </a:p>
          <a:p>
            <a:pPr marL="0" marR="0" lvl="0" indent="0" algn="r" defTabSz="914400" rtl="0" eaLnBrk="1" fontAlgn="auto" latinLnBrk="0" hangingPunct="1">
              <a:lnSpc>
                <a:spcPct val="100000"/>
              </a:lnSpc>
              <a:spcBef>
                <a:spcPct val="0"/>
              </a:spcBef>
              <a:spcAft>
                <a:spcPts val="0"/>
              </a:spcAft>
              <a:buClrTx/>
              <a:buSzTx/>
              <a:buFontTx/>
              <a:buNone/>
              <a:tabLst/>
              <a:defRPr/>
            </a:pPr>
            <a:r>
              <a:rPr kumimoji="0" lang="fr-FR" sz="2400" b="0" i="0" u="none" strike="noStrike" kern="1200" cap="none" spc="0" normalizeH="0" baseline="0" noProof="0" dirty="0" smtClean="0">
                <a:ln>
                  <a:noFill/>
                </a:ln>
                <a:solidFill>
                  <a:schemeClr val="tx1"/>
                </a:solidFill>
                <a:effectLst/>
                <a:uLnTx/>
                <a:uFillTx/>
                <a:latin typeface="+mj-lt"/>
                <a:ea typeface="+mj-ea"/>
                <a:cs typeface="+mj-cs"/>
              </a:rPr>
              <a:t>un sujet récurrent en art</a:t>
            </a:r>
            <a:endParaRPr kumimoji="0" lang="fr-FR" sz="2400" b="0" i="0" u="none" strike="noStrike" kern="1200" cap="none" spc="0" normalizeH="0" baseline="0" noProof="0" dirty="0">
              <a:ln>
                <a:noFill/>
              </a:ln>
              <a:solidFill>
                <a:schemeClr val="tx1"/>
              </a:solidFill>
              <a:effectLst/>
              <a:uLnTx/>
              <a:uFillTx/>
              <a:latin typeface="+mj-lt"/>
              <a:ea typeface="+mj-ea"/>
              <a:cs typeface="+mj-cs"/>
            </a:endParaRPr>
          </a:p>
        </p:txBody>
      </p:sp>
      <p:sp>
        <p:nvSpPr>
          <p:cNvPr id="6" name="Rectangle 5"/>
          <p:cNvSpPr/>
          <p:nvPr/>
        </p:nvSpPr>
        <p:spPr>
          <a:xfrm>
            <a:off x="1835696" y="6211669"/>
            <a:ext cx="5760640" cy="369332"/>
          </a:xfrm>
          <a:prstGeom prst="rect">
            <a:avLst/>
          </a:prstGeom>
        </p:spPr>
        <p:txBody>
          <a:bodyPr wrap="square">
            <a:spAutoFit/>
          </a:bodyPr>
          <a:lstStyle/>
          <a:p>
            <a:r>
              <a:rPr lang="en-US" dirty="0" smtClean="0"/>
              <a:t>The Shipwreck, 1805, </a:t>
            </a:r>
            <a:r>
              <a:rPr lang="en-US" dirty="0" smtClean="0">
                <a:hlinkClick r:id="rId3"/>
              </a:rPr>
              <a:t>Joseph </a:t>
            </a:r>
            <a:r>
              <a:rPr lang="en-US" dirty="0" err="1" smtClean="0">
                <a:hlinkClick r:id="rId3"/>
              </a:rPr>
              <a:t>Mallord</a:t>
            </a:r>
            <a:r>
              <a:rPr lang="en-US" dirty="0" smtClean="0">
                <a:hlinkClick r:id="rId3"/>
              </a:rPr>
              <a:t> William Turner</a:t>
            </a:r>
            <a:endParaRPr lang="fr-FR"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200" b="1" dirty="0" smtClean="0"/>
              <a:t>Bill VIOLA</a:t>
            </a:r>
            <a:r>
              <a:rPr lang="fr-FR" sz="3200" dirty="0" smtClean="0"/>
              <a:t>, </a:t>
            </a:r>
            <a:r>
              <a:rPr lang="fr-FR" sz="3200" i="1" dirty="0" err="1" smtClean="0"/>
              <a:t>Tristan’s</a:t>
            </a:r>
            <a:r>
              <a:rPr lang="fr-FR" sz="3200" i="1" dirty="0" smtClean="0"/>
              <a:t> ascension</a:t>
            </a:r>
            <a:r>
              <a:rPr lang="fr-FR" sz="3200" dirty="0" smtClean="0"/>
              <a:t>, vidéo, 2005</a:t>
            </a:r>
            <a:endParaRPr lang="fr-FR" sz="3200" dirty="0"/>
          </a:p>
        </p:txBody>
      </p:sp>
      <p:pic>
        <p:nvPicPr>
          <p:cNvPr id="3" name="Picture 2"/>
          <p:cNvPicPr>
            <a:picLocks noGrp="1" noChangeAspect="1" noChangeArrowheads="1"/>
          </p:cNvPicPr>
          <p:nvPr>
            <p:ph idx="1"/>
          </p:nvPr>
        </p:nvPicPr>
        <p:blipFill>
          <a:blip r:embed="rId2" cstate="print"/>
          <a:srcRect/>
          <a:stretch>
            <a:fillRect/>
          </a:stretch>
        </p:blipFill>
        <p:spPr bwMode="auto">
          <a:xfrm>
            <a:off x="591632" y="1600200"/>
            <a:ext cx="7960735" cy="452596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850106"/>
          </a:xfrm>
        </p:spPr>
        <p:txBody>
          <a:bodyPr>
            <a:normAutofit/>
          </a:bodyPr>
          <a:lstStyle/>
          <a:p>
            <a:r>
              <a:rPr lang="fr-FR" sz="2800" b="1" dirty="0" smtClean="0"/>
              <a:t>Ange LECCIA</a:t>
            </a:r>
            <a:r>
              <a:rPr lang="fr-FR" sz="2800" dirty="0" smtClean="0"/>
              <a:t>, </a:t>
            </a:r>
            <a:r>
              <a:rPr lang="fr-FR" sz="2800" i="1" dirty="0" smtClean="0"/>
              <a:t>la mer</a:t>
            </a:r>
            <a:r>
              <a:rPr lang="fr-FR" sz="2800" dirty="0" smtClean="0"/>
              <a:t>, vidéo, 1991</a:t>
            </a:r>
            <a:endParaRPr lang="fr-FR" sz="2800" dirty="0"/>
          </a:p>
        </p:txBody>
      </p:sp>
      <p:pic>
        <p:nvPicPr>
          <p:cNvPr id="2050" name="Picture 2"/>
          <p:cNvPicPr>
            <a:picLocks noGrp="1" noChangeAspect="1" noChangeArrowheads="1"/>
          </p:cNvPicPr>
          <p:nvPr>
            <p:ph idx="1"/>
          </p:nvPr>
        </p:nvPicPr>
        <p:blipFill>
          <a:blip r:embed="rId2" cstate="print"/>
          <a:srcRect/>
          <a:stretch>
            <a:fillRect/>
          </a:stretch>
        </p:blipFill>
        <p:spPr bwMode="auto">
          <a:xfrm>
            <a:off x="794810" y="1757862"/>
            <a:ext cx="7554380" cy="421063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274638"/>
            <a:ext cx="9144000" cy="706090"/>
          </a:xfrm>
          <a:solidFill>
            <a:schemeClr val="tx2">
              <a:lumMod val="40000"/>
              <a:lumOff val="60000"/>
            </a:schemeClr>
          </a:solidFill>
        </p:spPr>
        <p:txBody>
          <a:bodyPr>
            <a:normAutofit fontScale="90000"/>
          </a:bodyPr>
          <a:lstStyle/>
          <a:p>
            <a:pPr algn="r"/>
            <a:r>
              <a:rPr lang="fr-FR" dirty="0" smtClean="0"/>
              <a:t>Questions contemporaines</a:t>
            </a:r>
            <a:endParaRPr lang="fr-FR" dirty="0"/>
          </a:p>
        </p:txBody>
      </p:sp>
      <p:sp>
        <p:nvSpPr>
          <p:cNvPr id="3" name="Espace réservé du contenu 2"/>
          <p:cNvSpPr>
            <a:spLocks noGrp="1"/>
          </p:cNvSpPr>
          <p:nvPr>
            <p:ph idx="1"/>
          </p:nvPr>
        </p:nvSpPr>
        <p:spPr>
          <a:xfrm>
            <a:off x="179512" y="1280517"/>
            <a:ext cx="8507288" cy="5577483"/>
          </a:xfrm>
        </p:spPr>
        <p:txBody>
          <a:bodyPr>
            <a:normAutofit/>
          </a:bodyPr>
          <a:lstStyle/>
          <a:p>
            <a:r>
              <a:rPr lang="fr-FR" sz="2400" b="1" dirty="0" smtClean="0"/>
              <a:t>« Le japonisme du XXIème siècle » </a:t>
            </a:r>
            <a:r>
              <a:rPr lang="fr-FR" sz="2400" dirty="0" smtClean="0"/>
              <a:t>: une forte exportation des mangas, jeux, animés issu du concept du </a:t>
            </a:r>
            <a:r>
              <a:rPr lang="fr-FR" sz="2400" i="1" dirty="0" err="1" smtClean="0"/>
              <a:t>cooljapan</a:t>
            </a:r>
            <a:r>
              <a:rPr lang="fr-FR" sz="2400" dirty="0" smtClean="0"/>
              <a:t> qui incite au tourisme. La Vague est l’icône de ce japonisme consumériste.</a:t>
            </a:r>
          </a:p>
          <a:p>
            <a:endParaRPr lang="fr-FR" sz="2400" dirty="0" smtClean="0"/>
          </a:p>
          <a:p>
            <a:r>
              <a:rPr lang="fr-FR" sz="2400" b="1" dirty="0" smtClean="0"/>
              <a:t>Reflets des menaces climatiques contemporaines</a:t>
            </a:r>
            <a:r>
              <a:rPr lang="fr-FR" sz="2400" dirty="0" smtClean="0"/>
              <a:t> </a:t>
            </a:r>
            <a:br>
              <a:rPr lang="fr-FR" sz="2400" dirty="0" smtClean="0"/>
            </a:br>
            <a:r>
              <a:rPr lang="fr-FR" sz="2400" dirty="0" smtClean="0"/>
              <a:t>Une figure du monstre et du danger : </a:t>
            </a:r>
            <a:br>
              <a:rPr lang="fr-FR" sz="2400" dirty="0" smtClean="0"/>
            </a:br>
            <a:r>
              <a:rPr lang="fr-FR" sz="2400" dirty="0" smtClean="0"/>
              <a:t>le tsunami de 2011, </a:t>
            </a:r>
            <a:br>
              <a:rPr lang="fr-FR" sz="2400" dirty="0" smtClean="0"/>
            </a:br>
            <a:r>
              <a:rPr lang="fr-FR" sz="2400" dirty="0" smtClean="0"/>
              <a:t>le typhon de 2018 au Japon</a:t>
            </a:r>
          </a:p>
          <a:p>
            <a:endParaRPr lang="fr-FR" dirty="0" smtClean="0"/>
          </a:p>
          <a:p>
            <a:endParaRPr lang="fr-FR" dirty="0" smtClean="0"/>
          </a:p>
          <a:p>
            <a:endParaRPr lang="fr-FR" dirty="0" smtClean="0"/>
          </a:p>
          <a:p>
            <a:pPr>
              <a:buNone/>
            </a:pPr>
            <a:r>
              <a:rPr lang="fr-FR" sz="1400" dirty="0" smtClean="0"/>
              <a:t>				</a:t>
            </a:r>
            <a:r>
              <a:rPr lang="fr-FR" sz="1400" dirty="0" err="1" smtClean="0"/>
              <a:t>Chika</a:t>
            </a:r>
            <a:r>
              <a:rPr lang="fr-FR" sz="1400" dirty="0" smtClean="0"/>
              <a:t> </a:t>
            </a:r>
            <a:r>
              <a:rPr lang="fr-FR" sz="1400" dirty="0" err="1" smtClean="0"/>
              <a:t>oshhima</a:t>
            </a:r>
            <a:r>
              <a:rPr lang="fr-FR" sz="1400" dirty="0" smtClean="0"/>
              <a:t>, 2018 photo de presse</a:t>
            </a:r>
            <a:endParaRPr lang="fr-FR" sz="1400" dirty="0"/>
          </a:p>
        </p:txBody>
      </p:sp>
      <p:pic>
        <p:nvPicPr>
          <p:cNvPr id="10244" name="Picture 4"/>
          <p:cNvPicPr>
            <a:picLocks noChangeAspect="1" noChangeArrowheads="1"/>
          </p:cNvPicPr>
          <p:nvPr/>
        </p:nvPicPr>
        <p:blipFill>
          <a:blip r:embed="rId2" cstate="print"/>
          <a:srcRect/>
          <a:stretch>
            <a:fillRect/>
          </a:stretch>
        </p:blipFill>
        <p:spPr bwMode="auto">
          <a:xfrm>
            <a:off x="5868144" y="3645024"/>
            <a:ext cx="2304256" cy="291532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205926" y="276088"/>
            <a:ext cx="8542538" cy="592151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au 1"/>
          <p:cNvGraphicFramePr>
            <a:graphicFrameLocks noGrp="1"/>
          </p:cNvGraphicFramePr>
          <p:nvPr/>
        </p:nvGraphicFramePr>
        <p:xfrm>
          <a:off x="1043608" y="548680"/>
          <a:ext cx="7296472" cy="5573814"/>
        </p:xfrm>
        <a:graphic>
          <a:graphicData uri="http://schemas.openxmlformats.org/drawingml/2006/table">
            <a:tbl>
              <a:tblPr/>
              <a:tblGrid>
                <a:gridCol w="7296472"/>
              </a:tblGrid>
              <a:tr h="269763">
                <a:tc>
                  <a:txBody>
                    <a:bodyPr/>
                    <a:lstStyle/>
                    <a:p>
                      <a:pPr algn="ctr">
                        <a:lnSpc>
                          <a:spcPct val="107000"/>
                        </a:lnSpc>
                        <a:spcAft>
                          <a:spcPts val="0"/>
                        </a:spcAft>
                      </a:pPr>
                      <a:r>
                        <a:rPr lang="fr-FR" sz="1800" b="1" dirty="0">
                          <a:latin typeface="Calibri"/>
                          <a:ea typeface="Calibri"/>
                          <a:cs typeface="Times New Roman"/>
                        </a:rPr>
                        <a:t>Ce que l’on voit –</a:t>
                      </a:r>
                      <a:endParaRPr lang="fr-FR" sz="1800" dirty="0">
                        <a:latin typeface="Calibri"/>
                        <a:ea typeface="Calibri"/>
                        <a:cs typeface="Times New Roman"/>
                      </a:endParaRPr>
                    </a:p>
                    <a:p>
                      <a:pPr algn="ctr">
                        <a:lnSpc>
                          <a:spcPct val="107000"/>
                        </a:lnSpc>
                        <a:spcAft>
                          <a:spcPts val="0"/>
                        </a:spcAft>
                      </a:pPr>
                      <a:r>
                        <a:rPr lang="fr-FR" sz="1800" b="1" dirty="0">
                          <a:latin typeface="Calibri"/>
                          <a:ea typeface="Calibri"/>
                          <a:cs typeface="Times New Roman"/>
                        </a:rPr>
                        <a:t> approche interprétative primaire</a:t>
                      </a:r>
                      <a:endParaRPr lang="fr-FR" sz="1800" dirty="0">
                        <a:latin typeface="Calibri"/>
                        <a:ea typeface="Calibri"/>
                        <a:cs typeface="Times New Roman"/>
                      </a:endParaRPr>
                    </a:p>
                  </a:txBody>
                  <a:tcPr marL="40886" marR="408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r>
              <a:tr h="4986820">
                <a:tc>
                  <a:txBody>
                    <a:bodyPr/>
                    <a:lstStyle/>
                    <a:p>
                      <a:pPr marL="342900" lvl="0" indent="-342900">
                        <a:lnSpc>
                          <a:spcPct val="107000"/>
                        </a:lnSpc>
                        <a:spcAft>
                          <a:spcPts val="0"/>
                        </a:spcAft>
                        <a:buFont typeface="Arial"/>
                        <a:buChar char="•"/>
                        <a:tabLst>
                          <a:tab pos="457200" algn="l"/>
                        </a:tabLst>
                      </a:pPr>
                      <a:r>
                        <a:rPr lang="fr-FR" sz="1800" i="1" dirty="0">
                          <a:latin typeface="Calibri"/>
                          <a:ea typeface="Calibri"/>
                          <a:cs typeface="Times New Roman"/>
                        </a:rPr>
                        <a:t>La vague</a:t>
                      </a:r>
                      <a:r>
                        <a:rPr lang="fr-FR" sz="1800" dirty="0">
                          <a:latin typeface="Calibri"/>
                          <a:ea typeface="Calibri"/>
                          <a:cs typeface="Times New Roman"/>
                        </a:rPr>
                        <a:t> apparaît en </a:t>
                      </a:r>
                      <a:r>
                        <a:rPr lang="fr-FR" sz="1800" b="1" dirty="0">
                          <a:latin typeface="Calibri"/>
                          <a:ea typeface="Calibri"/>
                          <a:cs typeface="Times New Roman"/>
                        </a:rPr>
                        <a:t>premier plan</a:t>
                      </a:r>
                      <a:r>
                        <a:rPr lang="fr-FR" sz="1800" dirty="0">
                          <a:latin typeface="Calibri"/>
                          <a:ea typeface="Calibri"/>
                          <a:cs typeface="Times New Roman"/>
                        </a:rPr>
                        <a:t>. Elle est immense, se déploie tel un monstre par les multiples </a:t>
                      </a:r>
                      <a:r>
                        <a:rPr lang="fr-FR" sz="1800" b="1" dirty="0">
                          <a:latin typeface="Calibri"/>
                          <a:ea typeface="Calibri"/>
                          <a:cs typeface="Times New Roman"/>
                        </a:rPr>
                        <a:t>lignes de force </a:t>
                      </a:r>
                      <a:r>
                        <a:rPr lang="fr-FR" sz="1800" dirty="0">
                          <a:latin typeface="Calibri"/>
                          <a:ea typeface="Calibri"/>
                          <a:cs typeface="Times New Roman"/>
                        </a:rPr>
                        <a:t>courbes et </a:t>
                      </a:r>
                      <a:r>
                        <a:rPr lang="fr-FR" sz="1800" dirty="0" err="1">
                          <a:latin typeface="Calibri"/>
                          <a:ea typeface="Calibri"/>
                          <a:cs typeface="Times New Roman"/>
                        </a:rPr>
                        <a:t>spiralaires</a:t>
                      </a:r>
                      <a:r>
                        <a:rPr lang="fr-FR" sz="1800" dirty="0">
                          <a:latin typeface="Calibri"/>
                          <a:ea typeface="Calibri"/>
                          <a:cs typeface="Times New Roman"/>
                        </a:rPr>
                        <a:t>. Le </a:t>
                      </a:r>
                      <a:r>
                        <a:rPr lang="fr-FR" sz="1800" b="1" dirty="0">
                          <a:latin typeface="Calibri"/>
                          <a:ea typeface="Calibri"/>
                          <a:cs typeface="Times New Roman"/>
                        </a:rPr>
                        <a:t>traitement par masse </a:t>
                      </a:r>
                      <a:r>
                        <a:rPr lang="fr-FR" sz="1800" dirty="0">
                          <a:latin typeface="Calibri"/>
                          <a:ea typeface="Calibri"/>
                          <a:cs typeface="Times New Roman"/>
                        </a:rPr>
                        <a:t>donne de la force à chacune de ses parties, tube, houle, crête, écume.</a:t>
                      </a:r>
                    </a:p>
                    <a:p>
                      <a:pPr marL="342900" lvl="0" indent="-342900">
                        <a:lnSpc>
                          <a:spcPct val="107000"/>
                        </a:lnSpc>
                        <a:spcAft>
                          <a:spcPts val="0"/>
                        </a:spcAft>
                        <a:buFont typeface="Arial"/>
                        <a:buChar char="•"/>
                        <a:tabLst>
                          <a:tab pos="457200" algn="l"/>
                        </a:tabLst>
                      </a:pPr>
                      <a:r>
                        <a:rPr lang="fr-FR" sz="1800" dirty="0">
                          <a:latin typeface="Calibri"/>
                          <a:ea typeface="Calibri"/>
                          <a:cs typeface="Times New Roman"/>
                        </a:rPr>
                        <a:t>Le </a:t>
                      </a:r>
                      <a:r>
                        <a:rPr lang="fr-FR" sz="1800" i="1" dirty="0">
                          <a:latin typeface="Calibri"/>
                          <a:ea typeface="Calibri"/>
                          <a:cs typeface="Times New Roman"/>
                        </a:rPr>
                        <a:t>volcan</a:t>
                      </a:r>
                      <a:r>
                        <a:rPr lang="fr-FR" sz="1800" dirty="0">
                          <a:latin typeface="Calibri"/>
                          <a:ea typeface="Calibri"/>
                          <a:cs typeface="Times New Roman"/>
                        </a:rPr>
                        <a:t> figuré minuscule à l’horizon est largement subordonné à </a:t>
                      </a:r>
                      <a:r>
                        <a:rPr lang="fr-FR" sz="1800" b="1" dirty="0">
                          <a:latin typeface="Calibri"/>
                          <a:ea typeface="Calibri"/>
                          <a:cs typeface="Times New Roman"/>
                        </a:rPr>
                        <a:t>l’arrière-plan</a:t>
                      </a:r>
                      <a:r>
                        <a:rPr lang="fr-FR" sz="1800" dirty="0">
                          <a:latin typeface="Calibri"/>
                          <a:ea typeface="Calibri"/>
                          <a:cs typeface="Times New Roman"/>
                        </a:rPr>
                        <a:t>.</a:t>
                      </a:r>
                    </a:p>
                    <a:p>
                      <a:pPr marL="342900" lvl="0" indent="-342900">
                        <a:lnSpc>
                          <a:spcPct val="107000"/>
                        </a:lnSpc>
                        <a:spcAft>
                          <a:spcPts val="0"/>
                        </a:spcAft>
                        <a:buFont typeface="Arial"/>
                        <a:buChar char="•"/>
                        <a:tabLst>
                          <a:tab pos="457200" algn="l"/>
                        </a:tabLst>
                      </a:pPr>
                      <a:r>
                        <a:rPr lang="fr-FR" sz="1800" dirty="0">
                          <a:latin typeface="Calibri"/>
                          <a:ea typeface="Calibri"/>
                          <a:cs typeface="Times New Roman"/>
                        </a:rPr>
                        <a:t>Deux techniques clairement visibles : un dessin au trait de contour mis en couleur et un dégradé sur l’arrière plan pour le </a:t>
                      </a:r>
                      <a:r>
                        <a:rPr lang="fr-FR" sz="1800" b="1" dirty="0">
                          <a:latin typeface="Calibri"/>
                          <a:ea typeface="Calibri"/>
                          <a:cs typeface="Times New Roman"/>
                        </a:rPr>
                        <a:t>ciel</a:t>
                      </a:r>
                      <a:r>
                        <a:rPr lang="fr-FR" sz="1800" dirty="0">
                          <a:latin typeface="Calibri"/>
                          <a:ea typeface="Calibri"/>
                          <a:cs typeface="Times New Roman"/>
                        </a:rPr>
                        <a:t>.</a:t>
                      </a:r>
                    </a:p>
                    <a:p>
                      <a:pPr marL="342900" lvl="0" indent="-342900">
                        <a:lnSpc>
                          <a:spcPct val="107000"/>
                        </a:lnSpc>
                        <a:spcAft>
                          <a:spcPts val="0"/>
                        </a:spcAft>
                        <a:buFont typeface="Arial"/>
                        <a:buChar char="•"/>
                        <a:tabLst>
                          <a:tab pos="457200" algn="l"/>
                        </a:tabLst>
                      </a:pPr>
                      <a:r>
                        <a:rPr lang="fr-FR" sz="1800" dirty="0">
                          <a:latin typeface="Calibri"/>
                          <a:ea typeface="Calibri"/>
                          <a:cs typeface="Times New Roman"/>
                        </a:rPr>
                        <a:t>Le</a:t>
                      </a:r>
                      <a:r>
                        <a:rPr lang="fr-FR" sz="1800" b="1" dirty="0">
                          <a:latin typeface="Calibri"/>
                          <a:ea typeface="Calibri"/>
                          <a:cs typeface="Times New Roman"/>
                        </a:rPr>
                        <a:t> bleu </a:t>
                      </a:r>
                      <a:r>
                        <a:rPr lang="fr-FR" sz="1800" dirty="0">
                          <a:latin typeface="Calibri"/>
                          <a:ea typeface="Calibri"/>
                          <a:cs typeface="Times New Roman"/>
                        </a:rPr>
                        <a:t>domine l’image, essentiellement sombre, clair jusqu’au blanc </a:t>
                      </a:r>
                    </a:p>
                    <a:p>
                      <a:pPr marL="342900" lvl="0" indent="-342900">
                        <a:lnSpc>
                          <a:spcPct val="107000"/>
                        </a:lnSpc>
                        <a:spcAft>
                          <a:spcPts val="0"/>
                        </a:spcAft>
                        <a:buFont typeface="Arial"/>
                        <a:buChar char="•"/>
                        <a:tabLst>
                          <a:tab pos="457200" algn="l"/>
                        </a:tabLst>
                      </a:pPr>
                      <a:r>
                        <a:rPr lang="fr-FR" sz="1800" dirty="0">
                          <a:latin typeface="Calibri"/>
                          <a:ea typeface="Calibri"/>
                          <a:cs typeface="Times New Roman"/>
                        </a:rPr>
                        <a:t>L’usage de la </a:t>
                      </a:r>
                      <a:r>
                        <a:rPr lang="fr-FR" sz="1800" b="1" dirty="0">
                          <a:latin typeface="Calibri"/>
                          <a:ea typeface="Calibri"/>
                          <a:cs typeface="Times New Roman"/>
                        </a:rPr>
                        <a:t>couleur ocre complémentaire</a:t>
                      </a:r>
                      <a:r>
                        <a:rPr lang="fr-FR" sz="1800" dirty="0">
                          <a:latin typeface="Calibri"/>
                          <a:ea typeface="Calibri"/>
                          <a:cs typeface="Times New Roman"/>
                        </a:rPr>
                        <a:t> du bleu  est limité aux embarcations visibles dans un second temps. Les embarcations se situant au cœur du déferlement de la vague immense laissent juste entrevoir les marins. </a:t>
                      </a:r>
                    </a:p>
                    <a:p>
                      <a:pPr marL="342900" lvl="0" indent="-342900">
                        <a:lnSpc>
                          <a:spcPct val="107000"/>
                        </a:lnSpc>
                        <a:spcAft>
                          <a:spcPts val="0"/>
                        </a:spcAft>
                        <a:buFont typeface="Arial"/>
                        <a:buChar char="•"/>
                        <a:tabLst>
                          <a:tab pos="457200" algn="l"/>
                        </a:tabLst>
                      </a:pPr>
                      <a:r>
                        <a:rPr lang="fr-FR" sz="1800" dirty="0">
                          <a:latin typeface="Calibri"/>
                          <a:ea typeface="Calibri"/>
                          <a:cs typeface="Times New Roman"/>
                        </a:rPr>
                        <a:t>Le </a:t>
                      </a:r>
                      <a:r>
                        <a:rPr lang="fr-FR" sz="1800" b="1" dirty="0">
                          <a:latin typeface="Calibri"/>
                          <a:ea typeface="Calibri"/>
                          <a:cs typeface="Times New Roman"/>
                        </a:rPr>
                        <a:t>point de vue </a:t>
                      </a:r>
                      <a:r>
                        <a:rPr lang="fr-FR" sz="1800" dirty="0">
                          <a:latin typeface="Calibri"/>
                          <a:ea typeface="Calibri"/>
                          <a:cs typeface="Times New Roman"/>
                        </a:rPr>
                        <a:t>nous situe au cœur de l’action des vagues. </a:t>
                      </a:r>
                    </a:p>
                    <a:p>
                      <a:pPr marL="342900" lvl="0" indent="-342900">
                        <a:lnSpc>
                          <a:spcPct val="107000"/>
                        </a:lnSpc>
                        <a:spcAft>
                          <a:spcPts val="0"/>
                        </a:spcAft>
                        <a:buFont typeface="Arial"/>
                        <a:buChar char="•"/>
                        <a:tabLst>
                          <a:tab pos="457200" algn="l"/>
                        </a:tabLst>
                      </a:pPr>
                      <a:r>
                        <a:rPr lang="fr-FR" sz="1800" dirty="0">
                          <a:latin typeface="Calibri"/>
                          <a:ea typeface="Calibri"/>
                          <a:cs typeface="Times New Roman"/>
                        </a:rPr>
                        <a:t>Le </a:t>
                      </a:r>
                      <a:r>
                        <a:rPr lang="fr-FR" sz="1800" b="1" dirty="0">
                          <a:latin typeface="Calibri"/>
                          <a:ea typeface="Calibri"/>
                          <a:cs typeface="Times New Roman"/>
                        </a:rPr>
                        <a:t>format est petit, typique des estampes</a:t>
                      </a:r>
                      <a:r>
                        <a:rPr lang="fr-FR" sz="1800" dirty="0">
                          <a:latin typeface="Calibri"/>
                          <a:ea typeface="Calibri"/>
                          <a:cs typeface="Times New Roman"/>
                        </a:rPr>
                        <a:t> reproduites en grand nombre et vendu à petits prix.</a:t>
                      </a:r>
                    </a:p>
                  </a:txBody>
                  <a:tcPr marL="40886" marR="408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au 1"/>
          <p:cNvGraphicFramePr>
            <a:graphicFrameLocks noGrp="1"/>
          </p:cNvGraphicFramePr>
          <p:nvPr/>
        </p:nvGraphicFramePr>
        <p:xfrm>
          <a:off x="323528" y="188640"/>
          <a:ext cx="8532440" cy="6327267"/>
        </p:xfrm>
        <a:graphic>
          <a:graphicData uri="http://schemas.openxmlformats.org/drawingml/2006/table">
            <a:tbl>
              <a:tblPr/>
              <a:tblGrid>
                <a:gridCol w="8532440"/>
              </a:tblGrid>
              <a:tr h="269763">
                <a:tc>
                  <a:txBody>
                    <a:bodyPr/>
                    <a:lstStyle/>
                    <a:p>
                      <a:pPr algn="ctr">
                        <a:lnSpc>
                          <a:spcPct val="107000"/>
                        </a:lnSpc>
                        <a:spcAft>
                          <a:spcPts val="0"/>
                        </a:spcAft>
                      </a:pPr>
                      <a:r>
                        <a:rPr lang="fr-FR" sz="1800" b="1" dirty="0">
                          <a:latin typeface="Calibri"/>
                          <a:ea typeface="Calibri"/>
                          <a:cs typeface="Times New Roman"/>
                        </a:rPr>
                        <a:t>Approfondir l’étude du sujet – </a:t>
                      </a:r>
                      <a:endParaRPr lang="fr-FR" sz="1800" dirty="0">
                        <a:latin typeface="Calibri"/>
                        <a:ea typeface="Calibri"/>
                        <a:cs typeface="Times New Roman"/>
                      </a:endParaRPr>
                    </a:p>
                    <a:p>
                      <a:pPr algn="ctr">
                        <a:lnSpc>
                          <a:spcPct val="107000"/>
                        </a:lnSpc>
                        <a:spcAft>
                          <a:spcPts val="0"/>
                        </a:spcAft>
                      </a:pPr>
                      <a:r>
                        <a:rPr lang="fr-FR" sz="1800" b="1" dirty="0">
                          <a:latin typeface="Calibri"/>
                          <a:ea typeface="Calibri"/>
                          <a:cs typeface="Times New Roman"/>
                        </a:rPr>
                        <a:t>Approche iconographique </a:t>
                      </a:r>
                      <a:endParaRPr lang="fr-FR" sz="1800" dirty="0">
                        <a:latin typeface="Calibri"/>
                        <a:ea typeface="Calibri"/>
                        <a:cs typeface="Times New Roman"/>
                      </a:endParaRPr>
                    </a:p>
                  </a:txBody>
                  <a:tcPr marL="40886" marR="408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r>
              <a:tr h="4986820">
                <a:tc>
                  <a:txBody>
                    <a:bodyPr/>
                    <a:lstStyle/>
                    <a:p>
                      <a:pPr marL="342900" lvl="0" indent="-342900">
                        <a:lnSpc>
                          <a:spcPct val="107000"/>
                        </a:lnSpc>
                        <a:spcAft>
                          <a:spcPts val="0"/>
                        </a:spcAft>
                        <a:buFont typeface="Arial"/>
                        <a:buChar char="•"/>
                        <a:tabLst>
                          <a:tab pos="457200" algn="l"/>
                        </a:tabLst>
                      </a:pPr>
                      <a:r>
                        <a:rPr lang="fr-FR" sz="1600" dirty="0">
                          <a:latin typeface="Calibri"/>
                          <a:ea typeface="Calibri"/>
                          <a:cs typeface="Times New Roman"/>
                        </a:rPr>
                        <a:t>La Vague ouvre la </a:t>
                      </a:r>
                      <a:r>
                        <a:rPr lang="fr-FR" sz="1600" b="1" dirty="0">
                          <a:latin typeface="Calibri"/>
                          <a:ea typeface="Calibri"/>
                          <a:cs typeface="Times New Roman"/>
                        </a:rPr>
                        <a:t>série des </a:t>
                      </a:r>
                      <a:r>
                        <a:rPr lang="fr-FR" sz="1600" b="1" i="1" dirty="0">
                          <a:latin typeface="Calibri"/>
                          <a:ea typeface="Calibri"/>
                          <a:cs typeface="Times New Roman"/>
                        </a:rPr>
                        <a:t>Trente-six vues du mont Fuji</a:t>
                      </a:r>
                      <a:r>
                        <a:rPr lang="fr-FR" sz="1600" b="1" dirty="0">
                          <a:latin typeface="Calibri"/>
                          <a:ea typeface="Calibri"/>
                          <a:cs typeface="Times New Roman"/>
                        </a:rPr>
                        <a:t>. Le paysage </a:t>
                      </a:r>
                      <a:r>
                        <a:rPr lang="fr-FR" sz="1600" dirty="0">
                          <a:latin typeface="Calibri"/>
                          <a:ea typeface="Calibri"/>
                          <a:cs typeface="Times New Roman"/>
                        </a:rPr>
                        <a:t>qui, jusque-là, n’avait été vu que comme décor ou évoqué par de simples éléments comme des branches d’arbres en fleurs ou une rivière bordée d’iris, </a:t>
                      </a:r>
                      <a:r>
                        <a:rPr lang="fr-FR" sz="1600" b="1" dirty="0">
                          <a:latin typeface="Calibri"/>
                          <a:ea typeface="Calibri"/>
                          <a:cs typeface="Times New Roman"/>
                        </a:rPr>
                        <a:t>devient un genre à part entière</a:t>
                      </a:r>
                      <a:r>
                        <a:rPr lang="fr-FR" sz="1600" dirty="0">
                          <a:latin typeface="Calibri"/>
                          <a:ea typeface="Calibri"/>
                          <a:cs typeface="Times New Roman"/>
                        </a:rPr>
                        <a:t>, traité pour lui-même, même s’il comporte quelques personnages parfois. Deux artistes de génie vont exploiter ce thème : </a:t>
                      </a:r>
                      <a:r>
                        <a:rPr lang="fr-FR" sz="1600" b="1" dirty="0">
                          <a:latin typeface="Calibri"/>
                          <a:ea typeface="Calibri"/>
                          <a:cs typeface="Times New Roman"/>
                        </a:rPr>
                        <a:t>Hokusai, puis Hiroshige</a:t>
                      </a:r>
                      <a:r>
                        <a:rPr lang="fr-FR" sz="1600" dirty="0">
                          <a:latin typeface="Calibri"/>
                          <a:ea typeface="Calibri"/>
                          <a:cs typeface="Times New Roman"/>
                        </a:rPr>
                        <a:t>.</a:t>
                      </a:r>
                    </a:p>
                    <a:p>
                      <a:pPr marL="342900" lvl="0" indent="-342900">
                        <a:lnSpc>
                          <a:spcPct val="107000"/>
                        </a:lnSpc>
                        <a:spcAft>
                          <a:spcPts val="0"/>
                        </a:spcAft>
                        <a:buFont typeface="Arial"/>
                        <a:buChar char="•"/>
                        <a:tabLst>
                          <a:tab pos="457200" algn="l"/>
                        </a:tabLst>
                      </a:pPr>
                      <a:r>
                        <a:rPr lang="fr-FR" sz="1600" b="1" dirty="0">
                          <a:latin typeface="Calibri"/>
                          <a:ea typeface="Calibri"/>
                          <a:cs typeface="Times New Roman"/>
                        </a:rPr>
                        <a:t>Le principe</a:t>
                      </a:r>
                      <a:r>
                        <a:rPr lang="fr-FR" sz="1600" dirty="0">
                          <a:latin typeface="Calibri"/>
                          <a:ea typeface="Calibri"/>
                          <a:cs typeface="Times New Roman"/>
                        </a:rPr>
                        <a:t> </a:t>
                      </a:r>
                      <a:r>
                        <a:rPr lang="fr-FR" sz="1600" b="1" dirty="0">
                          <a:latin typeface="Calibri"/>
                          <a:ea typeface="Calibri"/>
                          <a:cs typeface="Times New Roman"/>
                        </a:rPr>
                        <a:t>de la xylographie</a:t>
                      </a:r>
                      <a:r>
                        <a:rPr lang="fr-FR" sz="1600" dirty="0">
                          <a:latin typeface="Calibri"/>
                          <a:ea typeface="Calibri"/>
                          <a:cs typeface="Times New Roman"/>
                        </a:rPr>
                        <a:t> : un dessin original est réalisé à l’encre, puis est ensuite gravée (en taille d’épargne) sur du bois en différentes parties. Les couleurs seront ensuite appliquées successivement par l’imprimeur sur une feuille.</a:t>
                      </a:r>
                    </a:p>
                    <a:p>
                      <a:pPr marL="342900" lvl="0" indent="-342900">
                        <a:lnSpc>
                          <a:spcPct val="107000"/>
                        </a:lnSpc>
                        <a:spcAft>
                          <a:spcPts val="0"/>
                        </a:spcAft>
                        <a:buFont typeface="Arial"/>
                        <a:buChar char="•"/>
                        <a:tabLst>
                          <a:tab pos="457200" algn="l"/>
                        </a:tabLst>
                      </a:pPr>
                      <a:r>
                        <a:rPr lang="fr-FR" sz="1600" dirty="0">
                          <a:latin typeface="Calibri"/>
                          <a:ea typeface="Calibri"/>
                          <a:cs typeface="Times New Roman"/>
                        </a:rPr>
                        <a:t>Une couleur facilitera ces réalisations : le </a:t>
                      </a:r>
                      <a:r>
                        <a:rPr lang="fr-FR" sz="1600" b="1" dirty="0">
                          <a:latin typeface="Calibri"/>
                          <a:ea typeface="Calibri"/>
                          <a:cs typeface="Times New Roman"/>
                        </a:rPr>
                        <a:t>bleu de Prusse</a:t>
                      </a:r>
                      <a:r>
                        <a:rPr lang="fr-FR" sz="1600" dirty="0">
                          <a:latin typeface="Calibri"/>
                          <a:ea typeface="Calibri"/>
                          <a:cs typeface="Times New Roman"/>
                        </a:rPr>
                        <a:t>, pigment qui arrive d’Occident par l’intermédiaire des Hollandais, détenteurs d’un comptoir commercial à Nagasaki et seuls alors à commercer avec le Japon. </a:t>
                      </a:r>
                    </a:p>
                    <a:p>
                      <a:pPr marL="342900" lvl="0" indent="-342900">
                        <a:lnSpc>
                          <a:spcPct val="107000"/>
                        </a:lnSpc>
                        <a:spcAft>
                          <a:spcPts val="0"/>
                        </a:spcAft>
                        <a:buFont typeface="Arial"/>
                        <a:buChar char="•"/>
                        <a:tabLst>
                          <a:tab pos="457200" algn="l"/>
                        </a:tabLst>
                      </a:pPr>
                      <a:r>
                        <a:rPr lang="fr-FR" sz="1600" dirty="0">
                          <a:latin typeface="Calibri"/>
                          <a:ea typeface="Calibri"/>
                          <a:cs typeface="Times New Roman"/>
                        </a:rPr>
                        <a:t>Ce bleu de Prusse convient évidemment très bien à la nature de l’archipel concentré essentiellement entre </a:t>
                      </a:r>
                      <a:r>
                        <a:rPr lang="fr-FR" sz="1600" b="1" dirty="0">
                          <a:latin typeface="Calibri"/>
                          <a:ea typeface="Calibri"/>
                          <a:cs typeface="Times New Roman"/>
                        </a:rPr>
                        <a:t>mer, ciel et montagnes</a:t>
                      </a:r>
                      <a:r>
                        <a:rPr lang="fr-FR" sz="1600" dirty="0">
                          <a:latin typeface="Calibri"/>
                          <a:ea typeface="Calibri"/>
                          <a:cs typeface="Times New Roman"/>
                        </a:rPr>
                        <a:t>. Les paysagistes vont en user et même en abuser, allant jusqu’à imprégner de bleu, les arbres ou les oiseaux.</a:t>
                      </a:r>
                    </a:p>
                    <a:p>
                      <a:pPr marL="342900" lvl="0" indent="-342900">
                        <a:lnSpc>
                          <a:spcPct val="107000"/>
                        </a:lnSpc>
                        <a:spcAft>
                          <a:spcPts val="0"/>
                        </a:spcAft>
                        <a:buFont typeface="Arial"/>
                        <a:buChar char="•"/>
                        <a:tabLst>
                          <a:tab pos="457200" algn="l"/>
                        </a:tabLst>
                      </a:pPr>
                      <a:r>
                        <a:rPr lang="fr-FR" sz="1600" dirty="0">
                          <a:latin typeface="Calibri"/>
                          <a:ea typeface="Calibri"/>
                          <a:cs typeface="Times New Roman"/>
                        </a:rPr>
                        <a:t>Les six premières estampes de la série présentent une </a:t>
                      </a:r>
                      <a:r>
                        <a:rPr lang="fr-FR" sz="1600" b="1" dirty="0">
                          <a:latin typeface="Calibri"/>
                          <a:ea typeface="Calibri"/>
                          <a:cs typeface="Times New Roman"/>
                        </a:rPr>
                        <a:t>particularité : le trait du dessin</a:t>
                      </a:r>
                      <a:r>
                        <a:rPr lang="fr-FR" sz="1600" dirty="0">
                          <a:latin typeface="Calibri"/>
                          <a:ea typeface="Calibri"/>
                          <a:cs typeface="Times New Roman"/>
                        </a:rPr>
                        <a:t> proprement dit est imprimé, non à l'encre de Chine (</a:t>
                      </a:r>
                      <a:r>
                        <a:rPr lang="fr-FR" sz="1600" i="1" dirty="0" err="1">
                          <a:latin typeface="Calibri"/>
                          <a:ea typeface="Calibri"/>
                          <a:cs typeface="Times New Roman"/>
                        </a:rPr>
                        <a:t>sumi</a:t>
                      </a:r>
                      <a:r>
                        <a:rPr lang="fr-FR" sz="1600" dirty="0">
                          <a:latin typeface="Calibri"/>
                          <a:ea typeface="Calibri"/>
                          <a:cs typeface="Times New Roman"/>
                        </a:rPr>
                        <a:t>) comme il était d'usage, mais au bleu de Prusse également. Les dix suivantes seront entièrement bleues. </a:t>
                      </a:r>
                    </a:p>
                    <a:p>
                      <a:pPr marL="342900" lvl="0" indent="-342900">
                        <a:lnSpc>
                          <a:spcPct val="107000"/>
                        </a:lnSpc>
                        <a:spcAft>
                          <a:spcPts val="0"/>
                        </a:spcAft>
                        <a:buFont typeface="Arial"/>
                        <a:buChar char="•"/>
                        <a:tabLst>
                          <a:tab pos="457200" algn="l"/>
                        </a:tabLst>
                      </a:pPr>
                      <a:r>
                        <a:rPr lang="fr-FR" sz="1600" dirty="0">
                          <a:latin typeface="Calibri"/>
                          <a:ea typeface="Calibri"/>
                          <a:cs typeface="Times New Roman"/>
                        </a:rPr>
                        <a:t>La composition met en valeur le contraste </a:t>
                      </a:r>
                      <a:r>
                        <a:rPr lang="fr-FR" sz="1600" b="1" dirty="0">
                          <a:latin typeface="Calibri"/>
                          <a:ea typeface="Calibri"/>
                          <a:cs typeface="Times New Roman"/>
                        </a:rPr>
                        <a:t>entre la force de la nature et la fragilité de la vie humaine </a:t>
                      </a:r>
                      <a:r>
                        <a:rPr lang="fr-FR" sz="1600" dirty="0">
                          <a:latin typeface="Calibri"/>
                          <a:ea typeface="Calibri"/>
                          <a:cs typeface="Times New Roman"/>
                        </a:rPr>
                        <a:t>face à la puissance destructrice la nature.</a:t>
                      </a:r>
                    </a:p>
                    <a:p>
                      <a:pPr marL="342900" lvl="0" indent="-342900">
                        <a:lnSpc>
                          <a:spcPct val="107000"/>
                        </a:lnSpc>
                        <a:spcAft>
                          <a:spcPts val="0"/>
                        </a:spcAft>
                        <a:buFont typeface="Arial"/>
                        <a:buChar char="•"/>
                        <a:tabLst>
                          <a:tab pos="457200" algn="l"/>
                        </a:tabLst>
                      </a:pPr>
                      <a:r>
                        <a:rPr lang="fr-FR" sz="1600" dirty="0">
                          <a:latin typeface="Calibri"/>
                          <a:ea typeface="Calibri"/>
                          <a:cs typeface="Times New Roman"/>
                        </a:rPr>
                        <a:t>Hokusai fixe ici moment éphémère, soit un phénomène naturel très bref. Cette représentation d’un instantané, d’une impression éphémère est caractéristique de </a:t>
                      </a:r>
                      <a:r>
                        <a:rPr lang="fr-FR" sz="1600" b="1" dirty="0">
                          <a:latin typeface="Calibri"/>
                          <a:ea typeface="Calibri"/>
                          <a:cs typeface="Times New Roman"/>
                        </a:rPr>
                        <a:t>l’</a:t>
                      </a:r>
                      <a:r>
                        <a:rPr lang="fr-FR" sz="1600" b="1" i="1" dirty="0">
                          <a:latin typeface="Calibri"/>
                          <a:ea typeface="Calibri"/>
                          <a:cs typeface="Times New Roman"/>
                        </a:rPr>
                        <a:t>ukiyo-e</a:t>
                      </a:r>
                      <a:r>
                        <a:rPr lang="fr-FR" sz="1600" b="1" dirty="0">
                          <a:latin typeface="Calibri"/>
                          <a:ea typeface="Calibri"/>
                          <a:cs typeface="Times New Roman"/>
                        </a:rPr>
                        <a:t>, «images d’un monde éphémère et flottant »</a:t>
                      </a:r>
                      <a:r>
                        <a:rPr lang="fr-FR" sz="1600" dirty="0">
                          <a:latin typeface="Calibri"/>
                          <a:ea typeface="Calibri"/>
                          <a:cs typeface="Times New Roman"/>
                        </a:rPr>
                        <a:t>.</a:t>
                      </a:r>
                    </a:p>
                  </a:txBody>
                  <a:tcPr marL="40886" marR="408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67544" y="692696"/>
            <a:ext cx="8229600" cy="4680520"/>
          </a:xfrm>
        </p:spPr>
        <p:txBody>
          <a:bodyPr>
            <a:normAutofit fontScale="62500" lnSpcReduction="20000"/>
          </a:bodyPr>
          <a:lstStyle/>
          <a:p>
            <a:pPr algn="ctr" fontAlgn="base">
              <a:buNone/>
            </a:pPr>
            <a:r>
              <a:rPr lang="fr-FR" b="1" dirty="0"/>
              <a:t>LES TECHNIQUES DE </a:t>
            </a:r>
            <a:r>
              <a:rPr lang="fr-FR" b="1" dirty="0" smtClean="0"/>
              <a:t>L’ESTAMPE</a:t>
            </a:r>
          </a:p>
          <a:p>
            <a:pPr fontAlgn="base">
              <a:buNone/>
            </a:pPr>
            <a:endParaRPr lang="fr-FR" dirty="0"/>
          </a:p>
          <a:p>
            <a:pPr fontAlgn="base"/>
            <a:r>
              <a:rPr lang="fr-FR" dirty="0"/>
              <a:t>Durant toute sa vie, Hokusai va développer et utiliser la technique de </a:t>
            </a:r>
            <a:r>
              <a:rPr lang="fr-FR" dirty="0" smtClean="0"/>
              <a:t>la</a:t>
            </a:r>
            <a:r>
              <a:rPr lang="fr-FR" dirty="0"/>
              <a:t> </a:t>
            </a:r>
            <a:r>
              <a:rPr lang="fr-FR" b="1" dirty="0"/>
              <a:t>xylographie</a:t>
            </a:r>
            <a:r>
              <a:rPr lang="fr-FR" dirty="0"/>
              <a:t> </a:t>
            </a:r>
            <a:r>
              <a:rPr lang="fr-FR" dirty="0" smtClean="0"/>
              <a:t>qui est </a:t>
            </a:r>
            <a:r>
              <a:rPr lang="fr-FR" dirty="0"/>
              <a:t>un processus particulier </a:t>
            </a:r>
            <a:r>
              <a:rPr lang="fr-FR" dirty="0" smtClean="0"/>
              <a:t>qui se base sur l’évidage et l’encrage du bois avant pression sur un papier.</a:t>
            </a:r>
          </a:p>
          <a:p>
            <a:pPr fontAlgn="base"/>
            <a:r>
              <a:rPr lang="fr-FR" b="1" dirty="0" smtClean="0"/>
              <a:t>Le </a:t>
            </a:r>
            <a:r>
              <a:rPr lang="fr-FR" b="1" dirty="0"/>
              <a:t>principe</a:t>
            </a:r>
            <a:r>
              <a:rPr lang="fr-FR" dirty="0"/>
              <a:t> : un dessin original est réalisé à l’encre, puis est ensuite gravée sur du bois en différentes couches de couleurs qui seront ensuite appliquées successivement par l’imprimeur sur une feuille. Evidemment, c’est Hokusai qui réalisera les dessins à l’origine de ces gravures particulières qui ont l’avantage d’être reproductibles à l’infini. Seul inconvénient : le dessin original </a:t>
            </a:r>
            <a:r>
              <a:rPr lang="fr-FR" dirty="0" smtClean="0"/>
              <a:t>est </a:t>
            </a:r>
            <a:r>
              <a:rPr lang="fr-FR" dirty="0"/>
              <a:t>détruit durant le processus.</a:t>
            </a:r>
          </a:p>
          <a:p>
            <a:pPr fontAlgn="base"/>
            <a:r>
              <a:rPr lang="fr-FR" dirty="0" smtClean="0"/>
              <a:t>À </a:t>
            </a:r>
            <a:r>
              <a:rPr lang="fr-FR" dirty="0"/>
              <a:t>son époque, le futur grand peintre n’était ni influent ni </a:t>
            </a:r>
            <a:r>
              <a:rPr lang="fr-FR" dirty="0" smtClean="0"/>
              <a:t>célèbre, les estampes sont des objets populaires sans grande valeur diffusés à très grande échelle (200 estampes retrouvées). Mais elles amènent une nouvelle forme de diffusion massive des images, jusqu’en Occident à partir de 1853.</a:t>
            </a:r>
            <a:endParaRPr lang="fr-FR" dirty="0"/>
          </a:p>
        </p:txBody>
      </p:sp>
      <p:sp>
        <p:nvSpPr>
          <p:cNvPr id="4" name="Titre 3"/>
          <p:cNvSpPr>
            <a:spLocks noGrp="1"/>
          </p:cNvSpPr>
          <p:nvPr>
            <p:ph type="title"/>
          </p:nvPr>
        </p:nvSpPr>
        <p:spPr/>
        <p:txBody>
          <a:bodyPr/>
          <a:lstStyle/>
          <a:p>
            <a:endParaRPr lang="fr-FR"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dirty="0"/>
          </a:p>
        </p:txBody>
      </p:sp>
      <p:pic>
        <p:nvPicPr>
          <p:cNvPr id="4" name="Espace réservé du contenu 3" descr="technique-estampe"/>
          <p:cNvPicPr>
            <a:picLocks noGrp="1"/>
          </p:cNvPicPr>
          <p:nvPr>
            <p:ph idx="1"/>
          </p:nvPr>
        </p:nvPicPr>
        <p:blipFill>
          <a:blip r:embed="rId2" cstate="print"/>
          <a:srcRect/>
          <a:stretch>
            <a:fillRect/>
          </a:stretch>
        </p:blipFill>
        <p:spPr bwMode="auto">
          <a:xfrm>
            <a:off x="755576" y="1772816"/>
            <a:ext cx="7620000" cy="3095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476672"/>
            <a:ext cx="8229600" cy="994122"/>
          </a:xfrm>
        </p:spPr>
        <p:txBody>
          <a:bodyPr>
            <a:noAutofit/>
          </a:bodyPr>
          <a:lstStyle/>
          <a:p>
            <a:pPr algn="l"/>
            <a:r>
              <a:rPr lang="fr-FR" sz="2000" dirty="0"/>
              <a:t>Planche de bois portant les traits de contours en cours de gravure : </a:t>
            </a:r>
            <a:r>
              <a:rPr lang="fr-FR" sz="2000" dirty="0" smtClean="0"/>
              <a:t/>
            </a:r>
            <a:br>
              <a:rPr lang="fr-FR" sz="2000" dirty="0" smtClean="0"/>
            </a:br>
            <a:r>
              <a:rPr lang="fr-FR" sz="2000" i="1" dirty="0" err="1" smtClean="0"/>
              <a:t>shita</a:t>
            </a:r>
            <a:r>
              <a:rPr lang="fr-FR" sz="2000" i="1" dirty="0" smtClean="0"/>
              <a:t>-e</a:t>
            </a:r>
            <a:r>
              <a:rPr lang="fr-FR" sz="2000" dirty="0"/>
              <a:t>, le dessin d'origine, collé sur la planche, </a:t>
            </a:r>
            <a:r>
              <a:rPr lang="fr-FR" sz="2000" dirty="0" smtClean="0"/>
              <a:t>maillet,</a:t>
            </a:r>
            <a:br>
              <a:rPr lang="fr-FR" sz="2000" dirty="0" smtClean="0"/>
            </a:br>
            <a:r>
              <a:rPr lang="fr-FR" sz="2000" dirty="0"/>
              <a:t> gouge qui creuse le bois</a:t>
            </a:r>
            <a:r>
              <a:rPr lang="fr-FR" sz="2000" dirty="0" smtClean="0"/>
              <a:t>.</a:t>
            </a:r>
            <a:r>
              <a:rPr lang="fr-FR" sz="2000" dirty="0"/>
              <a:t/>
            </a:r>
            <a:br>
              <a:rPr lang="fr-FR" sz="2000" dirty="0"/>
            </a:br>
            <a:endParaRPr lang="fr-FR" sz="2000" dirty="0"/>
          </a:p>
        </p:txBody>
      </p:sp>
      <p:pic>
        <p:nvPicPr>
          <p:cNvPr id="4" name="Espace réservé du contenu 3"/>
          <p:cNvPicPr>
            <a:picLocks noGrp="1"/>
          </p:cNvPicPr>
          <p:nvPr>
            <p:ph idx="1"/>
          </p:nvPr>
        </p:nvPicPr>
        <p:blipFill>
          <a:blip r:embed="rId2" cstate="print"/>
          <a:srcRect/>
          <a:stretch>
            <a:fillRect/>
          </a:stretch>
        </p:blipFill>
        <p:spPr bwMode="auto">
          <a:xfrm>
            <a:off x="738187" y="1915319"/>
            <a:ext cx="7667625" cy="3895725"/>
          </a:xfrm>
          <a:prstGeom prst="rect">
            <a:avLst/>
          </a:prstGeom>
          <a:noFill/>
          <a:ln w="9525">
            <a:noFill/>
            <a:miter lim="800000"/>
            <a:headEnd/>
            <a:tailEnd/>
          </a:ln>
        </p:spPr>
      </p:pic>
      <p:sp>
        <p:nvSpPr>
          <p:cNvPr id="5" name="Rectangle 4"/>
          <p:cNvSpPr/>
          <p:nvPr/>
        </p:nvSpPr>
        <p:spPr>
          <a:xfrm>
            <a:off x="755576" y="5877272"/>
            <a:ext cx="7704856" cy="307777"/>
          </a:xfrm>
          <a:prstGeom prst="rect">
            <a:avLst/>
          </a:prstGeom>
        </p:spPr>
        <p:txBody>
          <a:bodyPr wrap="square">
            <a:spAutoFit/>
          </a:bodyPr>
          <a:lstStyle/>
          <a:p>
            <a:r>
              <a:rPr lang="fr-FR" sz="1400" dirty="0" smtClean="0"/>
              <a:t>David </a:t>
            </a:r>
            <a:r>
              <a:rPr lang="fr-FR" sz="1400" dirty="0" err="1" smtClean="0"/>
              <a:t>Monniaux</a:t>
            </a:r>
            <a:r>
              <a:rPr lang="fr-FR" sz="1400" dirty="0" smtClean="0"/>
              <a:t> — Travail personnel, Ukiyo-e workshop, </a:t>
            </a:r>
            <a:r>
              <a:rPr lang="fr-FR" sz="1400" dirty="0" err="1" smtClean="0"/>
              <a:t>Tsukuba</a:t>
            </a:r>
            <a:r>
              <a:rPr lang="fr-FR" sz="1400" dirty="0" smtClean="0"/>
              <a:t>, </a:t>
            </a:r>
            <a:r>
              <a:rPr lang="fr-FR" sz="1400" dirty="0" err="1" smtClean="0"/>
              <a:t>Japan</a:t>
            </a:r>
            <a:endParaRPr lang="fr-FR" sz="1400"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51520" y="274638"/>
            <a:ext cx="8435280" cy="1066130"/>
          </a:xfrm>
        </p:spPr>
        <p:txBody>
          <a:bodyPr>
            <a:normAutofit/>
          </a:bodyPr>
          <a:lstStyle/>
          <a:p>
            <a:r>
              <a:rPr lang="fr-FR" sz="2000" b="1" dirty="0" smtClean="0"/>
              <a:t>HOKUSAI KATSUSHIKA</a:t>
            </a:r>
            <a:r>
              <a:rPr lang="fr-FR" sz="2000" i="1" dirty="0" smtClean="0"/>
              <a:t>, </a:t>
            </a:r>
            <a:r>
              <a:rPr lang="fr-FR" sz="2000" i="1" dirty="0" err="1" smtClean="0"/>
              <a:t>Kajikazawa</a:t>
            </a:r>
            <a:r>
              <a:rPr lang="fr-FR" sz="2000" i="1" dirty="0" smtClean="0"/>
              <a:t> </a:t>
            </a:r>
            <a:r>
              <a:rPr lang="fr-FR" sz="2000" i="1" dirty="0"/>
              <a:t>dans la province de </a:t>
            </a:r>
            <a:r>
              <a:rPr lang="fr-FR" sz="2000" i="1" dirty="0" smtClean="0"/>
              <a:t>Kai</a:t>
            </a:r>
            <a:r>
              <a:rPr lang="fr-FR" sz="2000" dirty="0" smtClean="0"/>
              <a:t>, </a:t>
            </a:r>
            <a:br>
              <a:rPr lang="fr-FR" sz="2000" dirty="0" smtClean="0"/>
            </a:br>
            <a:r>
              <a:rPr lang="fr-FR" sz="2000" dirty="0" smtClean="0"/>
              <a:t>l’une des estampes entièrement réalisée au bleu de </a:t>
            </a:r>
            <a:r>
              <a:rPr lang="fr-FR" sz="2000" dirty="0" err="1" smtClean="0"/>
              <a:t>prusse</a:t>
            </a:r>
            <a:r>
              <a:rPr lang="fr-FR" sz="2400" dirty="0" smtClean="0"/>
              <a:t>.</a:t>
            </a:r>
            <a:endParaRPr lang="fr-FR" sz="2400" dirty="0"/>
          </a:p>
        </p:txBody>
      </p:sp>
      <p:pic>
        <p:nvPicPr>
          <p:cNvPr id="1026" name="Picture 2"/>
          <p:cNvPicPr>
            <a:picLocks noGrp="1" noChangeAspect="1" noChangeArrowheads="1"/>
          </p:cNvPicPr>
          <p:nvPr>
            <p:ph idx="1"/>
          </p:nvPr>
        </p:nvPicPr>
        <p:blipFill>
          <a:blip r:embed="rId2" cstate="print"/>
          <a:srcRect/>
          <a:stretch>
            <a:fillRect/>
          </a:stretch>
        </p:blipFill>
        <p:spPr bwMode="auto">
          <a:xfrm>
            <a:off x="1187624" y="1268760"/>
            <a:ext cx="7084413" cy="485740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702</TotalTime>
  <Words>939</Words>
  <Application>Microsoft Office PowerPoint</Application>
  <PresentationFormat>Affichage à l'écran (4:3)</PresentationFormat>
  <Paragraphs>131</Paragraphs>
  <Slides>26</Slides>
  <Notes>0</Notes>
  <HiddenSlides>0</HiddenSlides>
  <MMClips>0</MMClips>
  <ScaleCrop>false</ScaleCrop>
  <HeadingPairs>
    <vt:vector size="4" baseType="variant">
      <vt:variant>
        <vt:lpstr>Thème</vt:lpstr>
      </vt:variant>
      <vt:variant>
        <vt:i4>1</vt:i4>
      </vt:variant>
      <vt:variant>
        <vt:lpstr>Titres des diapositives</vt:lpstr>
      </vt:variant>
      <vt:variant>
        <vt:i4>26</vt:i4>
      </vt:variant>
    </vt:vector>
  </HeadingPairs>
  <TitlesOfParts>
    <vt:vector size="27" baseType="lpstr">
      <vt:lpstr>Thème Office</vt:lpstr>
      <vt:lpstr>Hokusai Katsushika (1760-1849),  La grande vague de Kanagawa (vers 1829-1834),  248 x 370 mm, Estampe, Paris, BNF, département des estampes et de la photographie.</vt:lpstr>
      <vt:lpstr>Proposition d’une méthode pour le PE</vt:lpstr>
      <vt:lpstr>Diapositive 3</vt:lpstr>
      <vt:lpstr>Diapositive 4</vt:lpstr>
      <vt:lpstr>Diapositive 5</vt:lpstr>
      <vt:lpstr>Diapositive 6</vt:lpstr>
      <vt:lpstr>Diapositive 7</vt:lpstr>
      <vt:lpstr>Planche de bois portant les traits de contours en cours de gravure :  shita-e, le dessin d'origine, collé sur la planche, maillet,  gouge qui creuse le bois. </vt:lpstr>
      <vt:lpstr>HOKUSAI KATSUSHIKA, Kajikazawa dans la province de Kai,  l’une des estampes entièrement réalisée au bleu de prusse.</vt:lpstr>
      <vt:lpstr>Diapositive 10</vt:lpstr>
      <vt:lpstr>Gakuo Zokyu (vers 1500) Paysage,  encre et couleurs sur papier 80 x 30 cm,  Freer gallery of art, Washington </vt:lpstr>
      <vt:lpstr>Perspective japonaise traditionnelle  (Paysage de l'École Tosa, attribuée à Tosa Mitsuoki, XVIIe siècle).</vt:lpstr>
      <vt:lpstr>Diapositive 13</vt:lpstr>
      <vt:lpstr>Diapositive 14</vt:lpstr>
      <vt:lpstr>Lien avec les autres disciplines</vt:lpstr>
      <vt:lpstr>TP La grande vague de Kanagawa d’Hokusai</vt:lpstr>
      <vt:lpstr>MISE EN RESEAU, PISTES DE REFLEXION…</vt:lpstr>
      <vt:lpstr>Diapositive 18</vt:lpstr>
      <vt:lpstr>Diapositive 19</vt:lpstr>
      <vt:lpstr>La Mer, trois esquisses symphoniques pour orchestre,  Claude Debussy, Couverture de l'édition originale de 1905</vt:lpstr>
      <vt:lpstr>Camille CLAUDEL, la vague, 1903*</vt:lpstr>
      <vt:lpstr>Henri RIVIERE, les trente-six vues de la tour Eiffel, publication, 1902</vt:lpstr>
      <vt:lpstr> </vt:lpstr>
      <vt:lpstr>Bill VIOLA, Tristan’s ascension, vidéo, 2005</vt:lpstr>
      <vt:lpstr>Ange LECCIA, la mer, vidéo, 1991</vt:lpstr>
      <vt:lpstr>Questions contemporaines</vt:lpstr>
    </vt:vector>
  </TitlesOfParts>
  <Company>Hewlett-Packard</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Hokusai Katsushika (1760-1849),  La grande vague de Kanagawa (vers 1829-1834),  248 x 370 mm, Estampe, Paris, BNF, département des estampes et de la photographie.</dc:title>
  <dc:creator>100drine</dc:creator>
  <cp:lastModifiedBy>100drine</cp:lastModifiedBy>
  <cp:revision>20</cp:revision>
  <dcterms:created xsi:type="dcterms:W3CDTF">2025-01-29T16:02:52Z</dcterms:created>
  <dcterms:modified xsi:type="dcterms:W3CDTF">2025-03-22T15:41:27Z</dcterms:modified>
</cp:coreProperties>
</file>