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_rels/presentation.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media/image2.jpeg" ContentType="image/jpeg"/>
  <Override PartName="/ppt/media/image34.png" ContentType="image/png"/>
  <Override PartName="/ppt/media/image12.png" ContentType="image/png"/>
  <Override PartName="/ppt/media/image7.png" ContentType="image/png"/>
  <Override PartName="/ppt/media/image3.jpeg" ContentType="image/jpeg"/>
  <Override PartName="/ppt/media/image4.jpeg" ContentType="image/jpeg"/>
  <Override PartName="/ppt/media/image5.jpeg" ContentType="image/jpeg"/>
  <Override PartName="/ppt/media/image28.png" ContentType="image/png"/>
  <Override PartName="/ppt/media/image6.jpeg" ContentType="image/jpeg"/>
  <Override PartName="/ppt/media/image16.png" ContentType="image/png"/>
  <Override PartName="/ppt/media/image33.jpeg" ContentType="image/jpeg"/>
  <Override PartName="/ppt/media/image38.png" ContentType="image/png"/>
  <Override PartName="/ppt/media/image8.jpeg" ContentType="image/jpeg"/>
  <Override PartName="/ppt/media/image13.jpeg" ContentType="image/jpeg"/>
  <Override PartName="/ppt/media/image14.png" ContentType="image/png"/>
  <Override PartName="/ppt/media/image36.png" ContentType="image/png"/>
  <Override PartName="/ppt/media/image9.jpeg" ContentType="image/jpeg"/>
  <Override PartName="/ppt/media/image24.png" ContentType="image/png"/>
  <Override PartName="/ppt/media/image46.png" ContentType="image/png"/>
  <Override PartName="/ppt/media/image10.png" ContentType="image/png"/>
  <Override PartName="/ppt/media/image32.png" ContentType="image/png"/>
  <Override PartName="/ppt/media/image11.png" ContentType="image/png"/>
  <Override PartName="/ppt/media/image15.png" ContentType="image/png"/>
  <Override PartName="/ppt/media/image37.png" ContentType="image/png"/>
  <Override PartName="/ppt/media/image17.png" ContentType="image/png"/>
  <Override PartName="/ppt/media/image39.png" ContentType="image/png"/>
  <Override PartName="/ppt/media/image18.jpeg" ContentType="image/jpeg"/>
  <Override PartName="/ppt/media/image20.png" ContentType="image/png"/>
  <Override PartName="/ppt/media/image42.png" ContentType="image/png"/>
  <Override PartName="/ppt/media/image19.png" ContentType="image/png"/>
  <Override PartName="/ppt/media/image21.png" ContentType="image/png"/>
  <Override PartName="/ppt/media/image43.png" ContentType="image/png"/>
  <Override PartName="/ppt/media/image22.png" ContentType="image/png"/>
  <Override PartName="/ppt/media/image44.png" ContentType="image/png"/>
  <Override PartName="/ppt/media/image23.png" ContentType="image/png"/>
  <Override PartName="/ppt/media/image45.png" ContentType="image/png"/>
  <Override PartName="/ppt/media/image25.jpeg" ContentType="image/jpeg"/>
  <Override PartName="/ppt/media/image3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40.png" ContentType="image/png"/>
  <Override PartName="/ppt/media/image41.png" ContentType="image/png"/>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AD856A6E-21F7-4A6A-83A0-136A2EDC84DE}" type="slidenum">
              <a:t>&lt;#&gt;</a:t>
            </a:fld>
          </a:p>
        </p:txBody>
      </p:sp>
      <p:sp>
        <p:nvSpPr>
          <p:cNvPr id="4" name="PlaceHolder 3"/>
          <p:cNvSpPr>
            <a:spLocks noGrp="1"/>
          </p:cNvSpPr>
          <p:nvPr>
            <p:ph type="dt" idx="3"/>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F86A4AB-F248-4291-8D3F-6104BCF8A580}" type="slidenum">
              <a:t>&lt;#&gt;</a:t>
            </a:fld>
          </a:p>
        </p:txBody>
      </p:sp>
      <p:sp>
        <p:nvSpPr>
          <p:cNvPr id="7" name="PlaceHolder 6"/>
          <p:cNvSpPr>
            <a:spLocks noGrp="1"/>
          </p:cNvSpPr>
          <p:nvPr>
            <p:ph type="dt" idx="3"/>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77AAEDD4-0071-47C3-A6FD-2E00E742EEC0}" type="slidenum">
              <a:t>&lt;#&gt;</a:t>
            </a:fld>
          </a:p>
        </p:txBody>
      </p:sp>
      <p:sp>
        <p:nvSpPr>
          <p:cNvPr id="9" name="PlaceHolder 8"/>
          <p:cNvSpPr>
            <a:spLocks noGrp="1"/>
          </p:cNvSpPr>
          <p:nvPr>
            <p:ph type="dt" idx="3"/>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83B4451B-EDB3-4B45-962A-77591356EB91}" type="slidenum">
              <a:t>&lt;#&gt;</a:t>
            </a:fld>
          </a:p>
        </p:txBody>
      </p:sp>
      <p:sp>
        <p:nvSpPr>
          <p:cNvPr id="11" name="PlaceHolder 10"/>
          <p:cNvSpPr>
            <a:spLocks noGrp="1"/>
          </p:cNvSpPr>
          <p:nvPr>
            <p:ph type="dt" idx="3"/>
          </p:nvPr>
        </p:nvSpPr>
        <p:spPr/>
        <p:txBody>
          <a:bodyPr/>
          <a:p>
            <a:r>
              <a:rPr lang="fr-F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E3D5A2CC-0059-4BC1-8219-60A47335F93C}" type="slidenum">
              <a:t>&lt;#&gt;</a:t>
            </a:fld>
          </a:p>
        </p:txBody>
      </p:sp>
      <p:sp>
        <p:nvSpPr>
          <p:cNvPr id="4" name="PlaceHolder 3"/>
          <p:cNvSpPr>
            <a:spLocks noGrp="1"/>
          </p:cNvSpPr>
          <p:nvPr>
            <p:ph type="dt" idx="6"/>
          </p:nvPr>
        </p:nvSpPr>
        <p:spPr/>
        <p:txBody>
          <a:bodyPr/>
          <a:p>
            <a:r>
              <a:rPr lang="fr-FR"/>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AD169CD2-1D4C-425B-A8F8-28C9B3A723A4}" type="slidenum">
              <a:t>&lt;#&gt;</a:t>
            </a:fld>
          </a:p>
        </p:txBody>
      </p:sp>
      <p:sp>
        <p:nvSpPr>
          <p:cNvPr id="6" name="PlaceHolder 5"/>
          <p:cNvSpPr>
            <a:spLocks noGrp="1"/>
          </p:cNvSpPr>
          <p:nvPr>
            <p:ph type="dt" idx="6"/>
          </p:nvPr>
        </p:nvSpPr>
        <p:spPr/>
        <p:txBody>
          <a:bodyPr/>
          <a:p>
            <a:r>
              <a:rPr lang="fr-FR"/>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01234A3C-38D2-469C-A761-2A0A956D30D1}" type="slidenum">
              <a:t>&lt;#&gt;</a:t>
            </a:fld>
          </a:p>
        </p:txBody>
      </p:sp>
      <p:sp>
        <p:nvSpPr>
          <p:cNvPr id="6" name="PlaceHolder 5"/>
          <p:cNvSpPr>
            <a:spLocks noGrp="1"/>
          </p:cNvSpPr>
          <p:nvPr>
            <p:ph type="dt" idx="6"/>
          </p:nvPr>
        </p:nvSpPr>
        <p:spPr/>
        <p:txBody>
          <a:bodyPr/>
          <a:p>
            <a:r>
              <a:rPr lang="fr-FR"/>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F79F0159-612E-479F-808B-F8E660A91FC9}" type="slidenum">
              <a:t>&lt;#&gt;</a:t>
            </a:fld>
          </a:p>
        </p:txBody>
      </p:sp>
      <p:sp>
        <p:nvSpPr>
          <p:cNvPr id="7" name="PlaceHolder 6"/>
          <p:cNvSpPr>
            <a:spLocks noGrp="1"/>
          </p:cNvSpPr>
          <p:nvPr>
            <p:ph type="dt" idx="6"/>
          </p:nvPr>
        </p:nvSpPr>
        <p:spPr/>
        <p:txBody>
          <a:bodyPr/>
          <a:p>
            <a:r>
              <a:rPr lang="fr-FR"/>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2F0ED1CC-DE07-4CDB-A542-C497FC4EBA23}" type="slidenum">
              <a:t>&lt;#&gt;</a:t>
            </a:fld>
          </a:p>
        </p:txBody>
      </p:sp>
      <p:sp>
        <p:nvSpPr>
          <p:cNvPr id="5" name="PlaceHolder 4"/>
          <p:cNvSpPr>
            <a:spLocks noGrp="1"/>
          </p:cNvSpPr>
          <p:nvPr>
            <p:ph type="dt" idx="6"/>
          </p:nvPr>
        </p:nvSpPr>
        <p:spPr/>
        <p:txBody>
          <a:bodyPr/>
          <a:p>
            <a:r>
              <a:rPr lang="fr-FR"/>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9E1C5692-3173-4963-9E50-14762CD3B99D}" type="slidenum">
              <a:t>&lt;#&gt;</a:t>
            </a:fld>
          </a:p>
        </p:txBody>
      </p:sp>
      <p:sp>
        <p:nvSpPr>
          <p:cNvPr id="5" name="PlaceHolder 4"/>
          <p:cNvSpPr>
            <a:spLocks noGrp="1"/>
          </p:cNvSpPr>
          <p:nvPr>
            <p:ph type="dt" idx="6"/>
          </p:nvPr>
        </p:nvSpPr>
        <p:spPr/>
        <p:txBody>
          <a:bodyPr/>
          <a:p>
            <a:r>
              <a:rPr lang="fr-FR"/>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23637E5-3040-43E3-A0B3-2304F9E99B3A}" type="slidenum">
              <a:t>&lt;#&gt;</a:t>
            </a:fld>
          </a:p>
        </p:txBody>
      </p:sp>
      <p:sp>
        <p:nvSpPr>
          <p:cNvPr id="8" name="PlaceHolder 7"/>
          <p:cNvSpPr>
            <a:spLocks noGrp="1"/>
          </p:cNvSpPr>
          <p:nvPr>
            <p:ph type="dt" idx="6"/>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CD98F84-D856-4DA7-8BF2-272D06EF29AA}" type="slidenum">
              <a:t>&lt;#&gt;</a:t>
            </a:fld>
          </a:p>
        </p:txBody>
      </p:sp>
      <p:sp>
        <p:nvSpPr>
          <p:cNvPr id="6" name="PlaceHolder 5"/>
          <p:cNvSpPr>
            <a:spLocks noGrp="1"/>
          </p:cNvSpPr>
          <p:nvPr>
            <p:ph type="dt" idx="3"/>
          </p:nvPr>
        </p:nvSpPr>
        <p:spPr/>
        <p:txBody>
          <a:bodyPr/>
          <a:p>
            <a:r>
              <a:rPr lang="fr-F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99FFC8D-471E-4AF4-84E0-AC38DD225EC7}" type="slidenum">
              <a:t>&lt;#&gt;</a:t>
            </a:fld>
          </a:p>
        </p:txBody>
      </p:sp>
      <p:sp>
        <p:nvSpPr>
          <p:cNvPr id="8" name="PlaceHolder 7"/>
          <p:cNvSpPr>
            <a:spLocks noGrp="1"/>
          </p:cNvSpPr>
          <p:nvPr>
            <p:ph type="dt" idx="6"/>
          </p:nvPr>
        </p:nvSpPr>
        <p:spPr/>
        <p:txBody>
          <a:bodyPr/>
          <a:p>
            <a:r>
              <a:rPr lang="fr-FR"/>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74959024-5A92-4F9D-85A3-A6213E72E10B}" type="slidenum">
              <a:t>&lt;#&gt;</a:t>
            </a:fld>
          </a:p>
        </p:txBody>
      </p:sp>
      <p:sp>
        <p:nvSpPr>
          <p:cNvPr id="8" name="PlaceHolder 7"/>
          <p:cNvSpPr>
            <a:spLocks noGrp="1"/>
          </p:cNvSpPr>
          <p:nvPr>
            <p:ph type="dt" idx="6"/>
          </p:nvPr>
        </p:nvSpPr>
        <p:spPr/>
        <p:txBody>
          <a:bodyPr/>
          <a:p>
            <a:r>
              <a:rPr lang="fr-FR"/>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AE856FB-705A-4745-98D9-A464CE2A15BE}" type="slidenum">
              <a:t>&lt;#&gt;</a:t>
            </a:fld>
          </a:p>
        </p:txBody>
      </p:sp>
      <p:sp>
        <p:nvSpPr>
          <p:cNvPr id="7" name="PlaceHolder 6"/>
          <p:cNvSpPr>
            <a:spLocks noGrp="1"/>
          </p:cNvSpPr>
          <p:nvPr>
            <p:ph type="dt" idx="6"/>
          </p:nvPr>
        </p:nvSpPr>
        <p:spPr/>
        <p:txBody>
          <a:bodyPr/>
          <a:p>
            <a:r>
              <a:rPr lang="fr-FR"/>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72309AF2-3A59-4211-B089-BD8B7B70CC1F}" type="slidenum">
              <a:t>&lt;#&gt;</a:t>
            </a:fld>
          </a:p>
        </p:txBody>
      </p:sp>
      <p:sp>
        <p:nvSpPr>
          <p:cNvPr id="9" name="PlaceHolder 8"/>
          <p:cNvSpPr>
            <a:spLocks noGrp="1"/>
          </p:cNvSpPr>
          <p:nvPr>
            <p:ph type="dt" idx="6"/>
          </p:nvPr>
        </p:nvSpPr>
        <p:spPr/>
        <p:txBody>
          <a:bodyPr/>
          <a:p>
            <a:r>
              <a:rPr lang="fr-FR"/>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8727DECE-AB51-49C9-A14C-91CCA71E21F4}" type="slidenum">
              <a:t>&lt;#&gt;</a:t>
            </a:fld>
          </a:p>
        </p:txBody>
      </p:sp>
      <p:sp>
        <p:nvSpPr>
          <p:cNvPr id="11" name="PlaceHolder 10"/>
          <p:cNvSpPr>
            <a:spLocks noGrp="1"/>
          </p:cNvSpPr>
          <p:nvPr>
            <p:ph type="dt" idx="6"/>
          </p:nvPr>
        </p:nvSpPr>
        <p:spPr/>
        <p:txBody>
          <a:bodyPr/>
          <a:p>
            <a:r>
              <a:rPr lang="fr-FR"/>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6DFB1CE5-632B-4D3F-B1DF-63028F061D4D}" type="slidenum">
              <a:t>&lt;#&gt;</a:t>
            </a:fld>
          </a:p>
        </p:txBody>
      </p:sp>
      <p:sp>
        <p:nvSpPr>
          <p:cNvPr id="4" name="PlaceHolder 3"/>
          <p:cNvSpPr>
            <a:spLocks noGrp="1"/>
          </p:cNvSpPr>
          <p:nvPr>
            <p:ph type="dt" idx="9"/>
          </p:nvPr>
        </p:nvSpPr>
        <p:spPr/>
        <p:txBody>
          <a:bodyPr/>
          <a:p>
            <a:r>
              <a:rPr lang="fr-FR"/>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8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C40731D2-EBF5-4A70-A1C0-DE7ABFB8CA25}" type="slidenum">
              <a:t>&lt;#&gt;</a:t>
            </a:fld>
          </a:p>
        </p:txBody>
      </p:sp>
      <p:sp>
        <p:nvSpPr>
          <p:cNvPr id="6" name="PlaceHolder 5"/>
          <p:cNvSpPr>
            <a:spLocks noGrp="1"/>
          </p:cNvSpPr>
          <p:nvPr>
            <p:ph type="dt" idx="9"/>
          </p:nvPr>
        </p:nvSpPr>
        <p:spPr/>
        <p:txBody>
          <a:bodyPr/>
          <a:p>
            <a:r>
              <a:rPr lang="fr-FR"/>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B3B186B4-D32E-40AC-9090-01710131321E}" type="slidenum">
              <a:t>&lt;#&gt;</a:t>
            </a:fld>
          </a:p>
        </p:txBody>
      </p:sp>
      <p:sp>
        <p:nvSpPr>
          <p:cNvPr id="6" name="PlaceHolder 5"/>
          <p:cNvSpPr>
            <a:spLocks noGrp="1"/>
          </p:cNvSpPr>
          <p:nvPr>
            <p:ph type="dt" idx="9"/>
          </p:nvPr>
        </p:nvSpPr>
        <p:spPr/>
        <p:txBody>
          <a:bodyPr/>
          <a:p>
            <a:r>
              <a:rPr lang="fr-FR"/>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1227AB97-D7F7-49C3-8C70-C143B62678A6}" type="slidenum">
              <a:t>&lt;#&gt;</a:t>
            </a:fld>
          </a:p>
        </p:txBody>
      </p:sp>
      <p:sp>
        <p:nvSpPr>
          <p:cNvPr id="7" name="PlaceHolder 6"/>
          <p:cNvSpPr>
            <a:spLocks noGrp="1"/>
          </p:cNvSpPr>
          <p:nvPr>
            <p:ph type="dt" idx="9"/>
          </p:nvPr>
        </p:nvSpPr>
        <p:spPr/>
        <p:txBody>
          <a:bodyPr/>
          <a:p>
            <a:r>
              <a:rPr lang="fr-FR"/>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841DE83A-FA75-48E1-9823-D3163DAA87B0}" type="slidenum">
              <a:t>&lt;#&gt;</a:t>
            </a:fld>
          </a:p>
        </p:txBody>
      </p:sp>
      <p:sp>
        <p:nvSpPr>
          <p:cNvPr id="5" name="PlaceHolder 4"/>
          <p:cNvSpPr>
            <a:spLocks noGrp="1"/>
          </p:cNvSpPr>
          <p:nvPr>
            <p:ph type="dt" idx="9"/>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737E3EBA-A551-46B1-997C-9CB10770B84B}" type="slidenum">
              <a:t>&lt;#&gt;</a:t>
            </a:fld>
          </a:p>
        </p:txBody>
      </p:sp>
      <p:sp>
        <p:nvSpPr>
          <p:cNvPr id="6" name="PlaceHolder 5"/>
          <p:cNvSpPr>
            <a:spLocks noGrp="1"/>
          </p:cNvSpPr>
          <p:nvPr>
            <p:ph type="dt" idx="3"/>
          </p:nvPr>
        </p:nvSpPr>
        <p:spPr/>
        <p:txBody>
          <a:bodyPr/>
          <a:p>
            <a:r>
              <a:rPr lang="fr-FR"/>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1770E255-3511-40E2-A7D2-87D35B9A4748}" type="slidenum">
              <a:t>&lt;#&gt;</a:t>
            </a:fld>
          </a:p>
        </p:txBody>
      </p:sp>
      <p:sp>
        <p:nvSpPr>
          <p:cNvPr id="5" name="PlaceHolder 4"/>
          <p:cNvSpPr>
            <a:spLocks noGrp="1"/>
          </p:cNvSpPr>
          <p:nvPr>
            <p:ph type="dt" idx="9"/>
          </p:nvPr>
        </p:nvSpPr>
        <p:spPr/>
        <p:txBody>
          <a:bodyPr/>
          <a:p>
            <a:r>
              <a:rPr lang="fr-FR"/>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8DB5DF8F-F16A-479C-B4AA-243CF719A73C}" type="slidenum">
              <a:t>&lt;#&gt;</a:t>
            </a:fld>
          </a:p>
        </p:txBody>
      </p:sp>
      <p:sp>
        <p:nvSpPr>
          <p:cNvPr id="8" name="PlaceHolder 7"/>
          <p:cNvSpPr>
            <a:spLocks noGrp="1"/>
          </p:cNvSpPr>
          <p:nvPr>
            <p:ph type="dt" idx="9"/>
          </p:nvPr>
        </p:nvSpPr>
        <p:spPr/>
        <p:txBody>
          <a:bodyPr/>
          <a:p>
            <a:r>
              <a:rPr lang="fr-FR"/>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204176CD-D641-4FD4-AE00-95324FF83743}" type="slidenum">
              <a:t>&lt;#&gt;</a:t>
            </a:fld>
          </a:p>
        </p:txBody>
      </p:sp>
      <p:sp>
        <p:nvSpPr>
          <p:cNvPr id="8" name="PlaceHolder 7"/>
          <p:cNvSpPr>
            <a:spLocks noGrp="1"/>
          </p:cNvSpPr>
          <p:nvPr>
            <p:ph type="dt" idx="9"/>
          </p:nvPr>
        </p:nvSpPr>
        <p:spPr/>
        <p:txBody>
          <a:bodyPr/>
          <a:p>
            <a:r>
              <a:rPr lang="fr-FR"/>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A7C55759-D141-4389-8779-34C33973D355}" type="slidenum">
              <a:t>&lt;#&gt;</a:t>
            </a:fld>
          </a:p>
        </p:txBody>
      </p:sp>
      <p:sp>
        <p:nvSpPr>
          <p:cNvPr id="8" name="PlaceHolder 7"/>
          <p:cNvSpPr>
            <a:spLocks noGrp="1"/>
          </p:cNvSpPr>
          <p:nvPr>
            <p:ph type="dt" idx="9"/>
          </p:nvPr>
        </p:nvSpPr>
        <p:spPr/>
        <p:txBody>
          <a:bodyPr/>
          <a:p>
            <a:r>
              <a:rPr lang="fr-FR"/>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AB2473F8-5933-40B1-9D1B-2A7A1BA37264}" type="slidenum">
              <a:t>&lt;#&gt;</a:t>
            </a:fld>
          </a:p>
        </p:txBody>
      </p:sp>
      <p:sp>
        <p:nvSpPr>
          <p:cNvPr id="7" name="PlaceHolder 6"/>
          <p:cNvSpPr>
            <a:spLocks noGrp="1"/>
          </p:cNvSpPr>
          <p:nvPr>
            <p:ph type="dt" idx="9"/>
          </p:nvPr>
        </p:nvSpPr>
        <p:spPr/>
        <p:txBody>
          <a:bodyPr/>
          <a:p>
            <a:r>
              <a:rPr lang="fr-FR"/>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CFF0C541-3799-4867-AB54-178A2113EF9D}" type="slidenum">
              <a:t>&lt;#&gt;</a:t>
            </a:fld>
          </a:p>
        </p:txBody>
      </p:sp>
      <p:sp>
        <p:nvSpPr>
          <p:cNvPr id="9" name="PlaceHolder 8"/>
          <p:cNvSpPr>
            <a:spLocks noGrp="1"/>
          </p:cNvSpPr>
          <p:nvPr>
            <p:ph type="dt" idx="9"/>
          </p:nvPr>
        </p:nvSpPr>
        <p:spPr/>
        <p:txBody>
          <a:bodyPr/>
          <a:p>
            <a:r>
              <a:rPr lang="fr-FR"/>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1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F3D7E1D1-1A6E-4013-A6C5-ADE5EB0D35C6}" type="slidenum">
              <a:t>&lt;#&gt;</a:t>
            </a:fld>
          </a:p>
        </p:txBody>
      </p:sp>
      <p:sp>
        <p:nvSpPr>
          <p:cNvPr id="11" name="PlaceHolder 10"/>
          <p:cNvSpPr>
            <a:spLocks noGrp="1"/>
          </p:cNvSpPr>
          <p:nvPr>
            <p:ph type="dt" idx="9"/>
          </p:nvPr>
        </p:nvSpPr>
        <p:spPr/>
        <p:txBody>
          <a:bodyPr/>
          <a:p>
            <a:r>
              <a:rPr lang="fr-FR"/>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AD07A483-5435-48D6-AE95-0027F8CD57AF}" type="slidenum">
              <a:t>&lt;#&gt;</a:t>
            </a:fld>
          </a:p>
        </p:txBody>
      </p:sp>
      <p:sp>
        <p:nvSpPr>
          <p:cNvPr id="4" name="PlaceHolder 3"/>
          <p:cNvSpPr>
            <a:spLocks noGrp="1"/>
          </p:cNvSpPr>
          <p:nvPr>
            <p:ph type="dt" idx="12"/>
          </p:nvPr>
        </p:nvSpPr>
        <p:spPr/>
        <p:txBody>
          <a:bodyPr/>
          <a:p>
            <a:r>
              <a:rPr lang="fr-FR"/>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2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2A72CB61-1193-419B-B8A1-494B487466D3}" type="slidenum">
              <a:t>&lt;#&gt;</a:t>
            </a:fld>
          </a:p>
        </p:txBody>
      </p:sp>
      <p:sp>
        <p:nvSpPr>
          <p:cNvPr id="6" name="PlaceHolder 5"/>
          <p:cNvSpPr>
            <a:spLocks noGrp="1"/>
          </p:cNvSpPr>
          <p:nvPr>
            <p:ph type="dt" idx="12"/>
          </p:nvPr>
        </p:nvSpPr>
        <p:spPr/>
        <p:txBody>
          <a:bodyPr/>
          <a:p>
            <a:r>
              <a:rPr lang="fr-FR"/>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70B2E4ED-38F7-409F-BD99-A7F6D734A8AA}" type="slidenum">
              <a:t>&lt;#&gt;</a:t>
            </a:fld>
          </a:p>
        </p:txBody>
      </p:sp>
      <p:sp>
        <p:nvSpPr>
          <p:cNvPr id="6" name="PlaceHolder 5"/>
          <p:cNvSpPr>
            <a:spLocks noGrp="1"/>
          </p:cNvSpPr>
          <p:nvPr>
            <p:ph type="dt" idx="12"/>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666ADD30-4C55-4BF9-B2E9-C075FC87844B}" type="slidenum">
              <a:t>&lt;#&gt;</a:t>
            </a:fld>
          </a:p>
        </p:txBody>
      </p:sp>
      <p:sp>
        <p:nvSpPr>
          <p:cNvPr id="7" name="PlaceHolder 6"/>
          <p:cNvSpPr>
            <a:spLocks noGrp="1"/>
          </p:cNvSpPr>
          <p:nvPr>
            <p:ph type="dt" idx="3"/>
          </p:nvPr>
        </p:nvSpPr>
        <p:spPr/>
        <p:txBody>
          <a:bodyPr/>
          <a:p>
            <a:r>
              <a:rPr lang="fr-FR"/>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3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B447BC09-08CC-460B-953E-141DB697D40C}" type="slidenum">
              <a:t>&lt;#&gt;</a:t>
            </a:fld>
          </a:p>
        </p:txBody>
      </p:sp>
      <p:sp>
        <p:nvSpPr>
          <p:cNvPr id="7" name="PlaceHolder 6"/>
          <p:cNvSpPr>
            <a:spLocks noGrp="1"/>
          </p:cNvSpPr>
          <p:nvPr>
            <p:ph type="dt" idx="12"/>
          </p:nvPr>
        </p:nvSpPr>
        <p:spPr/>
        <p:txBody>
          <a:bodyPr/>
          <a:p>
            <a:r>
              <a:rPr lang="fr-FR"/>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6955C30A-07DB-4442-85DE-1672614AC4D6}" type="slidenum">
              <a:t>&lt;#&gt;</a:t>
            </a:fld>
          </a:p>
        </p:txBody>
      </p:sp>
      <p:sp>
        <p:nvSpPr>
          <p:cNvPr id="5" name="PlaceHolder 4"/>
          <p:cNvSpPr>
            <a:spLocks noGrp="1"/>
          </p:cNvSpPr>
          <p:nvPr>
            <p:ph type="dt" idx="12"/>
          </p:nvPr>
        </p:nvSpPr>
        <p:spPr/>
        <p:txBody>
          <a:bodyPr/>
          <a:p>
            <a:r>
              <a:rPr lang="fr-FR"/>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30EC3EFF-5763-428C-B07B-BD295819375C}" type="slidenum">
              <a:t>&lt;#&gt;</a:t>
            </a:fld>
          </a:p>
        </p:txBody>
      </p:sp>
      <p:sp>
        <p:nvSpPr>
          <p:cNvPr id="5" name="PlaceHolder 4"/>
          <p:cNvSpPr>
            <a:spLocks noGrp="1"/>
          </p:cNvSpPr>
          <p:nvPr>
            <p:ph type="dt" idx="12"/>
          </p:nvPr>
        </p:nvSpPr>
        <p:spPr/>
        <p:txBody>
          <a:bodyPr/>
          <a:p>
            <a:r>
              <a:rPr lang="fr-FR"/>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3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ABEB701C-E569-4328-AC69-77FE8F22B46D}" type="slidenum">
              <a:t>&lt;#&gt;</a:t>
            </a:fld>
          </a:p>
        </p:txBody>
      </p:sp>
      <p:sp>
        <p:nvSpPr>
          <p:cNvPr id="8" name="PlaceHolder 7"/>
          <p:cNvSpPr>
            <a:spLocks noGrp="1"/>
          </p:cNvSpPr>
          <p:nvPr>
            <p:ph type="dt" idx="12"/>
          </p:nvPr>
        </p:nvSpPr>
        <p:spPr/>
        <p:txBody>
          <a:bodyPr/>
          <a:p>
            <a:r>
              <a:rPr lang="fr-FR"/>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4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BE0F9096-E747-4921-93B9-105F90DE1E9C}" type="slidenum">
              <a:t>&lt;#&gt;</a:t>
            </a:fld>
          </a:p>
        </p:txBody>
      </p:sp>
      <p:sp>
        <p:nvSpPr>
          <p:cNvPr id="8" name="PlaceHolder 7"/>
          <p:cNvSpPr>
            <a:spLocks noGrp="1"/>
          </p:cNvSpPr>
          <p:nvPr>
            <p:ph type="dt" idx="12"/>
          </p:nvPr>
        </p:nvSpPr>
        <p:spPr/>
        <p:txBody>
          <a:bodyPr/>
          <a:p>
            <a:r>
              <a:rPr lang="fr-FR"/>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6891E771-782D-42F0-8929-A435D2AF2BBE}" type="slidenum">
              <a:t>&lt;#&gt;</a:t>
            </a:fld>
          </a:p>
        </p:txBody>
      </p:sp>
      <p:sp>
        <p:nvSpPr>
          <p:cNvPr id="8" name="PlaceHolder 7"/>
          <p:cNvSpPr>
            <a:spLocks noGrp="1"/>
          </p:cNvSpPr>
          <p:nvPr>
            <p:ph type="dt" idx="12"/>
          </p:nvPr>
        </p:nvSpPr>
        <p:spPr/>
        <p:txBody>
          <a:bodyPr/>
          <a:p>
            <a:r>
              <a:rPr lang="fr-FR"/>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3755F785-EF98-4471-9A07-B0EEE3F159A2}" type="slidenum">
              <a:t>&lt;#&gt;</a:t>
            </a:fld>
          </a:p>
        </p:txBody>
      </p:sp>
      <p:sp>
        <p:nvSpPr>
          <p:cNvPr id="7" name="PlaceHolder 6"/>
          <p:cNvSpPr>
            <a:spLocks noGrp="1"/>
          </p:cNvSpPr>
          <p:nvPr>
            <p:ph type="dt" idx="12"/>
          </p:nvPr>
        </p:nvSpPr>
        <p:spPr/>
        <p:txBody>
          <a:bodyPr/>
          <a:p>
            <a:r>
              <a:rPr lang="fr-FR"/>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10"/>
          </p:nvPr>
        </p:nvSpPr>
        <p:spPr/>
        <p:txBody>
          <a:bodyPr/>
          <a:p>
            <a:r>
              <a:t>Footer</a:t>
            </a:r>
          </a:p>
        </p:txBody>
      </p:sp>
      <p:sp>
        <p:nvSpPr>
          <p:cNvPr id="8" name="PlaceHolder 7"/>
          <p:cNvSpPr>
            <a:spLocks noGrp="1"/>
          </p:cNvSpPr>
          <p:nvPr>
            <p:ph type="sldNum" idx="11"/>
          </p:nvPr>
        </p:nvSpPr>
        <p:spPr/>
        <p:txBody>
          <a:bodyPr/>
          <a:p>
            <a:fld id="{7C86C1DD-8EED-44BC-8DB4-030EC030D311}" type="slidenum">
              <a:t>&lt;#&gt;</a:t>
            </a:fld>
          </a:p>
        </p:txBody>
      </p:sp>
      <p:sp>
        <p:nvSpPr>
          <p:cNvPr id="9" name="PlaceHolder 8"/>
          <p:cNvSpPr>
            <a:spLocks noGrp="1"/>
          </p:cNvSpPr>
          <p:nvPr>
            <p:ph type="dt" idx="12"/>
          </p:nvPr>
        </p:nvSpPr>
        <p:spPr/>
        <p:txBody>
          <a:bodyPr/>
          <a:p>
            <a:r>
              <a:rPr lang="fr-FR"/>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10"/>
          </p:nvPr>
        </p:nvSpPr>
        <p:spPr/>
        <p:txBody>
          <a:bodyPr/>
          <a:p>
            <a:r>
              <a:t>Footer</a:t>
            </a:r>
          </a:p>
        </p:txBody>
      </p:sp>
      <p:sp>
        <p:nvSpPr>
          <p:cNvPr id="10" name="PlaceHolder 9"/>
          <p:cNvSpPr>
            <a:spLocks noGrp="1"/>
          </p:cNvSpPr>
          <p:nvPr>
            <p:ph type="sldNum" idx="11"/>
          </p:nvPr>
        </p:nvSpPr>
        <p:spPr/>
        <p:txBody>
          <a:bodyPr/>
          <a:p>
            <a:fld id="{B03C7E45-9CD1-4508-B13D-3FA54A6FACA7}" type="slidenum">
              <a:t>&lt;#&gt;</a:t>
            </a:fld>
          </a:p>
        </p:txBody>
      </p:sp>
      <p:sp>
        <p:nvSpPr>
          <p:cNvPr id="11" name="PlaceHolder 10"/>
          <p:cNvSpPr>
            <a:spLocks noGrp="1"/>
          </p:cNvSpPr>
          <p:nvPr>
            <p:ph type="dt" idx="12"/>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7C31C140-DBFC-40CC-9CB4-C9B90B052A3A}" type="slidenum">
              <a:t>&lt;#&gt;</a:t>
            </a:fld>
          </a:p>
        </p:txBody>
      </p:sp>
      <p:sp>
        <p:nvSpPr>
          <p:cNvPr id="5" name="PlaceHolder 4"/>
          <p:cNvSpPr>
            <a:spLocks noGrp="1"/>
          </p:cNvSpPr>
          <p:nvPr>
            <p:ph type="dt" idx="3"/>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CEEDB8F6-FF00-4731-9DAB-3B3E467329AA}" type="slidenum">
              <a:t>&lt;#&gt;</a:t>
            </a:fld>
          </a:p>
        </p:txBody>
      </p:sp>
      <p:sp>
        <p:nvSpPr>
          <p:cNvPr id="5" name="PlaceHolder 4"/>
          <p:cNvSpPr>
            <a:spLocks noGrp="1"/>
          </p:cNvSpPr>
          <p:nvPr>
            <p:ph type="dt" idx="3"/>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B7743ACF-79C9-436A-9D8C-2227F765C49D}" type="slidenum">
              <a:t>&lt;#&gt;</a:t>
            </a:fld>
          </a:p>
        </p:txBody>
      </p:sp>
      <p:sp>
        <p:nvSpPr>
          <p:cNvPr id="8" name="PlaceHolder 7"/>
          <p:cNvSpPr>
            <a:spLocks noGrp="1"/>
          </p:cNvSpPr>
          <p:nvPr>
            <p:ph type="dt" idx="3"/>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2C257EEB-D558-41D9-876C-254E92B4F9AF}" type="slidenum">
              <a:t>&lt;#&gt;</a:t>
            </a:fld>
          </a:p>
        </p:txBody>
      </p:sp>
      <p:sp>
        <p:nvSpPr>
          <p:cNvPr id="8" name="PlaceHolder 7"/>
          <p:cNvSpPr>
            <a:spLocks noGrp="1"/>
          </p:cNvSpPr>
          <p:nvPr>
            <p:ph type="dt" idx="3"/>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A2E0CD7-DBB5-4A83-9E7E-45521B4B1A2E}" type="slidenum">
              <a:t>&lt;#&gt;</a:t>
            </a:fld>
          </a:p>
        </p:txBody>
      </p:sp>
      <p:sp>
        <p:nvSpPr>
          <p:cNvPr id="8" name="PlaceHolder 7"/>
          <p:cNvSpPr>
            <a:spLocks noGrp="1"/>
          </p:cNvSpPr>
          <p:nvPr>
            <p:ph type="dt" idx="3"/>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4038480" y="6356520"/>
            <a:ext cx="4111560" cy="36180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ea typeface="DejaVu Sans"/>
              </a:defRPr>
            </a:lvl1pPr>
          </a:lstStyle>
          <a:p>
            <a:pPr indent="0" algn="ctr">
              <a:lnSpc>
                <a:spcPct val="100000"/>
              </a:lnSpc>
              <a:buNone/>
              <a:tabLst>
                <a:tab algn="l" pos="0"/>
              </a:tabLst>
            </a:pPr>
            <a:r>
              <a:rPr b="0" lang="fr-FR" sz="1400" spc="-1" strike="noStrike">
                <a:solidFill>
                  <a:srgbClr val="000000"/>
                </a:solidFill>
                <a:latin typeface="Times New Roman"/>
                <a:ea typeface="DejaVu Sans"/>
              </a:rPr>
              <a:t>&lt;pied de page&gt;</a:t>
            </a:r>
            <a:endParaRPr b="0" lang="fr-FR" sz="1400" spc="-1" strike="noStrike">
              <a:solidFill>
                <a:srgbClr val="000000"/>
              </a:solidFill>
              <a:latin typeface="Times New Roman"/>
            </a:endParaRPr>
          </a:p>
        </p:txBody>
      </p:sp>
      <p:sp>
        <p:nvSpPr>
          <p:cNvPr id="1" name="PlaceHolder 2"/>
          <p:cNvSpPr>
            <a:spLocks noGrp="1"/>
          </p:cNvSpPr>
          <p:nvPr>
            <p:ph type="sldNum" idx="2"/>
          </p:nvPr>
        </p:nvSpPr>
        <p:spPr>
          <a:xfrm>
            <a:off x="8610480" y="6356520"/>
            <a:ext cx="2739960" cy="36180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ea typeface="DejaVu Sans"/>
              </a:defRPr>
            </a:lvl1pPr>
          </a:lstStyle>
          <a:p>
            <a:pPr indent="0" algn="r">
              <a:lnSpc>
                <a:spcPct val="100000"/>
              </a:lnSpc>
              <a:buNone/>
              <a:tabLst>
                <a:tab algn="l" pos="0"/>
              </a:tabLst>
            </a:pPr>
            <a:fld id="{01341949-F91E-4945-AF2B-25A9E73BD806}" type="slidenum">
              <a:rPr b="0" lang="fr-FR" sz="1200" spc="-1" strike="noStrike">
                <a:solidFill>
                  <a:srgbClr val="8b8b8b"/>
                </a:solidFill>
                <a:latin typeface="Calibri"/>
                <a:ea typeface="DejaVu Sans"/>
              </a:rPr>
              <a:t>&lt;numéro&gt;</a:t>
            </a:fld>
            <a:endParaRPr b="0" lang="fr-FR" sz="1200" spc="-1" strike="noStrike">
              <a:solidFill>
                <a:srgbClr val="000000"/>
              </a:solidFill>
              <a:latin typeface="Times New Roman"/>
            </a:endParaRPr>
          </a:p>
        </p:txBody>
      </p:sp>
      <p:sp>
        <p:nvSpPr>
          <p:cNvPr id="2" name="PlaceHolder 3"/>
          <p:cNvSpPr>
            <a:spLocks noGrp="1"/>
          </p:cNvSpPr>
          <p:nvPr>
            <p:ph type="dt" idx="3"/>
          </p:nvPr>
        </p:nvSpPr>
        <p:spPr>
          <a:xfrm>
            <a:off x="838080" y="6356520"/>
            <a:ext cx="2739960" cy="36180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1560" cy="36180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ea typeface="DejaVu Sans"/>
              </a:defRPr>
            </a:lvl1pPr>
          </a:lstStyle>
          <a:p>
            <a:pPr indent="0" algn="ctr">
              <a:lnSpc>
                <a:spcPct val="100000"/>
              </a:lnSpc>
              <a:buNone/>
              <a:tabLst>
                <a:tab algn="l" pos="0"/>
              </a:tabLst>
            </a:pPr>
            <a:r>
              <a:rPr b="0" lang="fr-FR" sz="1400" spc="-1" strike="noStrike">
                <a:solidFill>
                  <a:srgbClr val="000000"/>
                </a:solidFill>
                <a:latin typeface="Times New Roman"/>
                <a:ea typeface="DejaVu Sans"/>
              </a:rPr>
              <a:t>&lt;pied de page&gt;</a:t>
            </a:r>
            <a:endParaRPr b="0" lang="fr-FR" sz="1400" spc="-1" strike="noStrike">
              <a:solidFill>
                <a:srgbClr val="000000"/>
              </a:solidFill>
              <a:latin typeface="Times New Roman"/>
            </a:endParaRPr>
          </a:p>
        </p:txBody>
      </p:sp>
      <p:sp>
        <p:nvSpPr>
          <p:cNvPr id="42" name="PlaceHolder 2"/>
          <p:cNvSpPr>
            <a:spLocks noGrp="1"/>
          </p:cNvSpPr>
          <p:nvPr>
            <p:ph type="sldNum" idx="5"/>
          </p:nvPr>
        </p:nvSpPr>
        <p:spPr>
          <a:xfrm>
            <a:off x="8610480" y="6356520"/>
            <a:ext cx="2739960" cy="36180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ea typeface="DejaVu Sans"/>
              </a:defRPr>
            </a:lvl1pPr>
          </a:lstStyle>
          <a:p>
            <a:pPr indent="0" algn="r">
              <a:lnSpc>
                <a:spcPct val="100000"/>
              </a:lnSpc>
              <a:buNone/>
              <a:tabLst>
                <a:tab algn="l" pos="0"/>
              </a:tabLst>
            </a:pPr>
            <a:fld id="{4CD639B5-5AF6-481C-8E2F-331633D1122C}" type="slidenum">
              <a:rPr b="0" lang="fr-FR" sz="1200" spc="-1" strike="noStrike">
                <a:solidFill>
                  <a:srgbClr val="8b8b8b"/>
                </a:solidFill>
                <a:latin typeface="Calibri"/>
                <a:ea typeface="DejaVu Sans"/>
              </a:rPr>
              <a:t>&lt;numéro&gt;</a:t>
            </a:fld>
            <a:endParaRPr b="0" lang="fr-FR" sz="1200" spc="-1" strike="noStrike">
              <a:solidFill>
                <a:srgbClr val="000000"/>
              </a:solidFill>
              <a:latin typeface="Times New Roman"/>
            </a:endParaRPr>
          </a:p>
        </p:txBody>
      </p:sp>
      <p:sp>
        <p:nvSpPr>
          <p:cNvPr id="43" name="PlaceHolder 3"/>
          <p:cNvSpPr>
            <a:spLocks noGrp="1"/>
          </p:cNvSpPr>
          <p:nvPr>
            <p:ph type="dt" idx="6"/>
          </p:nvPr>
        </p:nvSpPr>
        <p:spPr>
          <a:xfrm>
            <a:off x="838080" y="6356520"/>
            <a:ext cx="2739960" cy="36180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ftr" idx="7"/>
          </p:nvPr>
        </p:nvSpPr>
        <p:spPr>
          <a:xfrm>
            <a:off x="4165200" y="6356520"/>
            <a:ext cx="3858480" cy="3632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defRPr>
            </a:lvl1pPr>
          </a:lstStyle>
          <a:p>
            <a:pPr indent="0" algn="ctr">
              <a:lnSpc>
                <a:spcPct val="100000"/>
              </a:lnSpc>
              <a:buNone/>
              <a:tabLst>
                <a:tab algn="l" pos="0"/>
              </a:tabLst>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83" name="PlaceHolder 2"/>
          <p:cNvSpPr>
            <a:spLocks noGrp="1"/>
          </p:cNvSpPr>
          <p:nvPr>
            <p:ph type="sldNum" idx="8"/>
          </p:nvPr>
        </p:nvSpPr>
        <p:spPr>
          <a:xfrm>
            <a:off x="8737200" y="6356520"/>
            <a:ext cx="2842920" cy="3632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defRPr>
            </a:lvl1pPr>
          </a:lstStyle>
          <a:p>
            <a:pPr indent="0" algn="r">
              <a:lnSpc>
                <a:spcPct val="100000"/>
              </a:lnSpc>
              <a:buNone/>
              <a:tabLst>
                <a:tab algn="l" pos="0"/>
              </a:tabLst>
            </a:pPr>
            <a:fld id="{99DF0C06-0A42-4858-AF6B-74B39844F550}" type="slidenum">
              <a:rPr b="0" lang="fr-FR" sz="1200" spc="-1" strike="noStrike">
                <a:solidFill>
                  <a:srgbClr val="8b8b8b"/>
                </a:solidFill>
                <a:latin typeface="Calibri"/>
              </a:rPr>
              <a:t>&lt;numéro&gt;</a:t>
            </a:fld>
            <a:endParaRPr b="0" lang="fr-FR" sz="1200" spc="-1" strike="noStrike">
              <a:solidFill>
                <a:srgbClr val="000000"/>
              </a:solidFill>
              <a:latin typeface="Times New Roman"/>
            </a:endParaRPr>
          </a:p>
        </p:txBody>
      </p:sp>
      <p:sp>
        <p:nvSpPr>
          <p:cNvPr id="84" name="PlaceHolder 3"/>
          <p:cNvSpPr>
            <a:spLocks noGrp="1"/>
          </p:cNvSpPr>
          <p:nvPr>
            <p:ph type="dt" idx="9"/>
          </p:nvPr>
        </p:nvSpPr>
        <p:spPr>
          <a:xfrm>
            <a:off x="609480" y="6356520"/>
            <a:ext cx="2842920" cy="36324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8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ftr" idx="10"/>
          </p:nvPr>
        </p:nvSpPr>
        <p:spPr>
          <a:xfrm>
            <a:off x="4038480" y="6356520"/>
            <a:ext cx="411048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defRPr>
            </a:lvl1pPr>
          </a:lstStyle>
          <a:p>
            <a:pPr indent="0" algn="ctr">
              <a:lnSpc>
                <a:spcPct val="100000"/>
              </a:lnSpc>
              <a:buNone/>
              <a:tabLst>
                <a:tab algn="l" pos="0"/>
              </a:tabLst>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24" name="PlaceHolder 2"/>
          <p:cNvSpPr>
            <a:spLocks noGrp="1"/>
          </p:cNvSpPr>
          <p:nvPr>
            <p:ph type="sldNum" idx="11"/>
          </p:nvPr>
        </p:nvSpPr>
        <p:spPr>
          <a:xfrm>
            <a:off x="8610480" y="6356520"/>
            <a:ext cx="273888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defRPr>
            </a:lvl1pPr>
          </a:lstStyle>
          <a:p>
            <a:pPr indent="0" algn="r">
              <a:lnSpc>
                <a:spcPct val="100000"/>
              </a:lnSpc>
              <a:buNone/>
              <a:tabLst>
                <a:tab algn="l" pos="0"/>
              </a:tabLst>
            </a:pPr>
            <a:fld id="{5FFD0695-419B-4C6C-8954-758B0047D559}" type="slidenum">
              <a:rPr b="0" lang="fr-FR" sz="1200" spc="-1" strike="noStrike">
                <a:solidFill>
                  <a:srgbClr val="8b8b8b"/>
                </a:solidFill>
                <a:latin typeface="Calibri"/>
              </a:rPr>
              <a:t>&lt;numéro&gt;</a:t>
            </a:fld>
            <a:endParaRPr b="0" lang="fr-FR" sz="1200" spc="-1" strike="noStrike">
              <a:solidFill>
                <a:srgbClr val="000000"/>
              </a:solidFill>
              <a:latin typeface="Times New Roman"/>
            </a:endParaRPr>
          </a:p>
        </p:txBody>
      </p:sp>
      <p:sp>
        <p:nvSpPr>
          <p:cNvPr id="125" name="PlaceHolder 3"/>
          <p:cNvSpPr>
            <a:spLocks noGrp="1"/>
          </p:cNvSpPr>
          <p:nvPr>
            <p:ph type="dt" idx="12"/>
          </p:nvPr>
        </p:nvSpPr>
        <p:spPr>
          <a:xfrm>
            <a:off x="838080" y="6356520"/>
            <a:ext cx="2738880" cy="36072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26"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2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jpeg"/><Relationship Id="rId3" Type="http://schemas.openxmlformats.org/officeDocument/2006/relationships/image" Target="../media/image14.png"/><Relationship Id="rId4"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hyperlink" Target="https://www.youtube.com/watch?v=VQm4jRmlQa8" TargetMode="External"/><Relationship Id="rId2" Type="http://schemas.openxmlformats.org/officeDocument/2006/relationships/hyperlink" Target="https://www.youtube.com/watch?v=fkl92oV1kMc" TargetMode="External"/><Relationship Id="rId3"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jpeg"/><Relationship Id="rId3" Type="http://schemas.openxmlformats.org/officeDocument/2006/relationships/image" Target="../media/image26.png"/><Relationship Id="rId4"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hyperlink" Target="https://www.centrepompidou.fr/fr/ressources/oeuvre/c6rgRgK&quot; /t &quot;_top" TargetMode="External"/><Relationship Id="rId3" Type="http://schemas.openxmlformats.org/officeDocument/2006/relationships/image" Target="../media/image10.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ubTitle"/>
          </p:nvPr>
        </p:nvSpPr>
        <p:spPr>
          <a:xfrm>
            <a:off x="3728160" y="1554480"/>
            <a:ext cx="4397400" cy="1652400"/>
          </a:xfrm>
          <a:prstGeom prst="rect">
            <a:avLst/>
          </a:prstGeom>
          <a:noFill/>
          <a:ln w="0">
            <a:noFill/>
          </a:ln>
        </p:spPr>
        <p:txBody>
          <a:bodyPr lIns="0" rIns="0" tIns="0" bIns="0" anchor="t">
            <a:noAutofit/>
          </a:bodyPr>
          <a:p>
            <a:pPr algn="ctr">
              <a:lnSpc>
                <a:spcPct val="90000"/>
              </a:lnSpc>
              <a:spcBef>
                <a:spcPts val="1001"/>
              </a:spcBef>
              <a:tabLst>
                <a:tab algn="l" pos="0"/>
              </a:tabLst>
            </a:pPr>
            <a:r>
              <a:rPr b="0" lang="fr-FR" sz="1800" spc="-1" strike="noStrike">
                <a:solidFill>
                  <a:srgbClr val="000000"/>
                </a:solidFill>
                <a:latin typeface="Calibri"/>
                <a:ea typeface="Calibri"/>
              </a:rPr>
              <a:t>PICASSO Pablo, </a:t>
            </a:r>
            <a:endParaRPr b="0" lang="fr-FR" sz="1800" spc="-1" strike="noStrike">
              <a:solidFill>
                <a:srgbClr val="000000"/>
              </a:solidFill>
              <a:latin typeface="Arial"/>
            </a:endParaRPr>
          </a:p>
          <a:p>
            <a:pPr algn="ctr">
              <a:lnSpc>
                <a:spcPct val="90000"/>
              </a:lnSpc>
              <a:spcBef>
                <a:spcPts val="1001"/>
              </a:spcBef>
              <a:tabLst>
                <a:tab algn="l" pos="0"/>
              </a:tabLst>
            </a:pPr>
            <a:r>
              <a:rPr b="0" i="1" lang="fr-FR" sz="1800" spc="-1" strike="noStrike">
                <a:solidFill>
                  <a:srgbClr val="000000"/>
                </a:solidFill>
                <a:latin typeface="Calibri"/>
                <a:ea typeface="Calibri"/>
              </a:rPr>
              <a:t>Tête de femme</a:t>
            </a:r>
            <a:r>
              <a:rPr b="0" lang="fr-FR" sz="1800" spc="-1" strike="noStrike">
                <a:solidFill>
                  <a:srgbClr val="000000"/>
                </a:solidFill>
                <a:latin typeface="Calibri"/>
                <a:ea typeface="Calibri"/>
              </a:rPr>
              <a:t>, </a:t>
            </a:r>
            <a:endParaRPr b="0" lang="fr-FR" sz="1800" spc="-1" strike="noStrike">
              <a:solidFill>
                <a:srgbClr val="000000"/>
              </a:solidFill>
              <a:latin typeface="Arial"/>
            </a:endParaRPr>
          </a:p>
          <a:p>
            <a:pPr algn="ctr">
              <a:lnSpc>
                <a:spcPct val="90000"/>
              </a:lnSpc>
              <a:spcBef>
                <a:spcPts val="1001"/>
              </a:spcBef>
              <a:tabLst>
                <a:tab algn="l" pos="0"/>
              </a:tabLst>
            </a:pPr>
            <a:r>
              <a:rPr b="0" lang="fr-FR" sz="1800" spc="-1" strike="noStrike">
                <a:solidFill>
                  <a:srgbClr val="000000"/>
                </a:solidFill>
                <a:latin typeface="Calibri"/>
                <a:ea typeface="Calibri"/>
              </a:rPr>
              <a:t>1957,</a:t>
            </a:r>
            <a:endParaRPr b="0" lang="fr-FR" sz="1800" spc="-1" strike="noStrike">
              <a:solidFill>
                <a:srgbClr val="000000"/>
              </a:solidFill>
              <a:latin typeface="Arial"/>
            </a:endParaRPr>
          </a:p>
          <a:p>
            <a:pPr algn="ctr">
              <a:lnSpc>
                <a:spcPct val="90000"/>
              </a:lnSpc>
              <a:spcBef>
                <a:spcPts val="1001"/>
              </a:spcBef>
              <a:tabLst>
                <a:tab algn="l" pos="0"/>
              </a:tabLst>
            </a:pPr>
            <a:r>
              <a:rPr b="0" lang="fr-FR" sz="1800" spc="-1" strike="noStrike">
                <a:solidFill>
                  <a:srgbClr val="000000"/>
                </a:solidFill>
                <a:latin typeface="Calibri"/>
                <a:ea typeface="Calibri"/>
              </a:rPr>
              <a:t> </a:t>
            </a:r>
            <a:r>
              <a:rPr b="0" lang="fr-FR" sz="1800" spc="-1" strike="noStrike">
                <a:solidFill>
                  <a:srgbClr val="000000"/>
                </a:solidFill>
                <a:latin typeface="Calibri"/>
                <a:ea typeface="Calibri"/>
              </a:rPr>
              <a:t>Bois peint </a:t>
            </a:r>
            <a:endParaRPr b="0" lang="fr-FR" sz="1800" spc="-1" strike="noStrike">
              <a:solidFill>
                <a:srgbClr val="000000"/>
              </a:solidFill>
              <a:latin typeface="Arial"/>
            </a:endParaRPr>
          </a:p>
          <a:p>
            <a:pPr algn="ctr">
              <a:lnSpc>
                <a:spcPct val="90000"/>
              </a:lnSpc>
              <a:spcBef>
                <a:spcPts val="1001"/>
              </a:spcBef>
              <a:tabLst>
                <a:tab algn="l" pos="0"/>
              </a:tabLst>
            </a:pPr>
            <a:r>
              <a:rPr b="0" lang="fr-FR" sz="1800" spc="-1" strike="noStrike">
                <a:solidFill>
                  <a:srgbClr val="000000"/>
                </a:solidFill>
                <a:latin typeface="Calibri"/>
                <a:ea typeface="Calibri"/>
              </a:rPr>
              <a:t>78,5 x 34 x 36 cm, </a:t>
            </a:r>
            <a:endParaRPr b="0" lang="fr-FR" sz="1800" spc="-1" strike="noStrike">
              <a:solidFill>
                <a:srgbClr val="000000"/>
              </a:solidFill>
              <a:latin typeface="Arial"/>
            </a:endParaRPr>
          </a:p>
          <a:p>
            <a:pPr algn="ctr">
              <a:lnSpc>
                <a:spcPct val="90000"/>
              </a:lnSpc>
              <a:spcBef>
                <a:spcPts val="1001"/>
              </a:spcBef>
              <a:tabLst>
                <a:tab algn="l" pos="0"/>
              </a:tabLst>
            </a:pPr>
            <a:r>
              <a:rPr b="0" lang="fr-FR" sz="1800" spc="-1" strike="noStrike">
                <a:solidFill>
                  <a:srgbClr val="000000"/>
                </a:solidFill>
                <a:latin typeface="Calibri"/>
                <a:ea typeface="Calibri"/>
              </a:rPr>
              <a:t>Musée Picasso, </a:t>
            </a:r>
            <a:endParaRPr b="0" lang="fr-FR" sz="1800" spc="-1" strike="noStrike">
              <a:solidFill>
                <a:srgbClr val="000000"/>
              </a:solidFill>
              <a:latin typeface="Arial"/>
            </a:endParaRPr>
          </a:p>
          <a:p>
            <a:pPr algn="ctr">
              <a:lnSpc>
                <a:spcPct val="90000"/>
              </a:lnSpc>
              <a:spcBef>
                <a:spcPts val="1001"/>
              </a:spcBef>
              <a:tabLst>
                <a:tab algn="l" pos="0"/>
              </a:tabLst>
            </a:pPr>
            <a:r>
              <a:rPr b="0" lang="fr-FR" sz="1800" spc="-1" strike="noStrike">
                <a:solidFill>
                  <a:srgbClr val="000000"/>
                </a:solidFill>
                <a:latin typeface="Calibri"/>
                <a:ea typeface="Calibri"/>
              </a:rPr>
              <a:t>Paris</a:t>
            </a:r>
            <a:endParaRPr b="0" lang="fr-FR" sz="1800" spc="-1" strike="noStrike">
              <a:solidFill>
                <a:srgbClr val="000000"/>
              </a:solidFill>
              <a:latin typeface="Arial"/>
            </a:endParaRPr>
          </a:p>
        </p:txBody>
      </p:sp>
      <p:pic>
        <p:nvPicPr>
          <p:cNvPr id="165" name="Image 1" descr=""/>
          <p:cNvPicPr/>
          <p:nvPr/>
        </p:nvPicPr>
        <p:blipFill>
          <a:blip r:embed="rId1"/>
          <a:stretch/>
        </p:blipFill>
        <p:spPr>
          <a:xfrm>
            <a:off x="228960" y="228600"/>
            <a:ext cx="3606840" cy="6188040"/>
          </a:xfrm>
          <a:prstGeom prst="rect">
            <a:avLst/>
          </a:prstGeom>
          <a:ln w="0">
            <a:noFill/>
          </a:ln>
        </p:spPr>
      </p:pic>
      <p:pic>
        <p:nvPicPr>
          <p:cNvPr id="166" name="Image 3" descr=""/>
          <p:cNvPicPr/>
          <p:nvPr/>
        </p:nvPicPr>
        <p:blipFill>
          <a:blip r:embed="rId2"/>
          <a:stretch/>
        </p:blipFill>
        <p:spPr>
          <a:xfrm>
            <a:off x="8009280" y="282960"/>
            <a:ext cx="3740040" cy="6188040"/>
          </a:xfrm>
          <a:prstGeom prst="rect">
            <a:avLst/>
          </a:prstGeom>
          <a:ln w="0">
            <a:noFill/>
          </a:ln>
        </p:spPr>
      </p:pic>
      <p:sp>
        <p:nvSpPr>
          <p:cNvPr id="167" name="PlaceHolder 2"/>
          <p:cNvSpPr>
            <a:spLocks noGrp="1"/>
          </p:cNvSpPr>
          <p:nvPr>
            <p:ph type="title"/>
          </p:nvPr>
        </p:nvSpPr>
        <p:spPr>
          <a:xfrm>
            <a:off x="2730240" y="342360"/>
            <a:ext cx="6111720" cy="637200"/>
          </a:xfrm>
          <a:prstGeom prst="rect">
            <a:avLst/>
          </a:prstGeom>
          <a:noFill/>
          <a:ln w="0">
            <a:noFill/>
          </a:ln>
        </p:spPr>
        <p:txBody>
          <a:bodyPr lIns="0" rIns="0" tIns="0" bIns="0" anchor="b">
            <a:noAutofit/>
          </a:bodyPr>
          <a:p>
            <a:pPr indent="0" algn="ctr">
              <a:lnSpc>
                <a:spcPct val="90000"/>
              </a:lnSpc>
              <a:buNone/>
              <a:tabLst>
                <a:tab algn="l" pos="0"/>
              </a:tabLst>
            </a:pPr>
            <a:r>
              <a:rPr b="1" lang="fr-FR" sz="5500" spc="-1" strike="noStrike">
                <a:solidFill>
                  <a:srgbClr val="000000"/>
                </a:solidFill>
                <a:latin typeface="Calibri"/>
                <a:ea typeface="Calibri"/>
              </a:rPr>
              <a:t>Histoire des arts</a:t>
            </a:r>
            <a:endParaRPr b="0" lang="fr-FR" sz="5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
          <p:cNvSpPr/>
          <p:nvPr/>
        </p:nvSpPr>
        <p:spPr>
          <a:xfrm>
            <a:off x="6842520" y="4609080"/>
            <a:ext cx="5057640" cy="744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Georges Seurat, </a:t>
            </a:r>
            <a:r>
              <a:rPr b="0" i="1" lang="fr-FR" sz="1800" spc="-1" strike="noStrike">
                <a:solidFill>
                  <a:srgbClr val="000000"/>
                </a:solidFill>
                <a:latin typeface="Arial"/>
                <a:ea typeface="DejaVu Sans"/>
              </a:rPr>
              <a:t>Un dimanche après-midi à l'île de la grande Jatte</a:t>
            </a:r>
            <a:r>
              <a:rPr b="0" lang="fr-FR" sz="1800" spc="-1" strike="noStrike">
                <a:solidFill>
                  <a:srgbClr val="000000"/>
                </a:solidFill>
                <a:latin typeface="Arial"/>
                <a:ea typeface="DejaVu Sans"/>
              </a:rPr>
              <a:t>, 1884, huile sur toile.</a:t>
            </a:r>
            <a:endParaRPr b="0" lang="fr-FR" sz="1800" spc="-1" strike="noStrike">
              <a:solidFill>
                <a:srgbClr val="000000"/>
              </a:solidFill>
              <a:latin typeface="Arial"/>
            </a:endParaRPr>
          </a:p>
        </p:txBody>
      </p:sp>
      <p:pic>
        <p:nvPicPr>
          <p:cNvPr id="194" name="" descr=""/>
          <p:cNvPicPr/>
          <p:nvPr/>
        </p:nvPicPr>
        <p:blipFill>
          <a:blip r:embed="rId1"/>
          <a:stretch/>
        </p:blipFill>
        <p:spPr>
          <a:xfrm>
            <a:off x="6827040" y="1244880"/>
            <a:ext cx="5061960" cy="3363480"/>
          </a:xfrm>
          <a:prstGeom prst="rect">
            <a:avLst/>
          </a:prstGeom>
          <a:ln w="0">
            <a:noFill/>
          </a:ln>
        </p:spPr>
      </p:pic>
      <p:pic>
        <p:nvPicPr>
          <p:cNvPr id="195" name="" descr=""/>
          <p:cNvPicPr/>
          <p:nvPr/>
        </p:nvPicPr>
        <p:blipFill>
          <a:blip r:embed="rId2"/>
          <a:stretch/>
        </p:blipFill>
        <p:spPr>
          <a:xfrm>
            <a:off x="338400" y="1193040"/>
            <a:ext cx="2057400" cy="3338640"/>
          </a:xfrm>
          <a:prstGeom prst="rect">
            <a:avLst/>
          </a:prstGeom>
          <a:ln w="0">
            <a:noFill/>
          </a:ln>
        </p:spPr>
      </p:pic>
      <p:pic>
        <p:nvPicPr>
          <p:cNvPr id="196" name="" descr=""/>
          <p:cNvPicPr/>
          <p:nvPr/>
        </p:nvPicPr>
        <p:blipFill>
          <a:blip r:embed="rId3"/>
          <a:stretch/>
        </p:blipFill>
        <p:spPr>
          <a:xfrm>
            <a:off x="2649600" y="1216080"/>
            <a:ext cx="3918600" cy="2926800"/>
          </a:xfrm>
          <a:prstGeom prst="rect">
            <a:avLst/>
          </a:prstGeom>
          <a:ln w="0">
            <a:noFill/>
          </a:ln>
        </p:spPr>
      </p:pic>
      <p:sp>
        <p:nvSpPr>
          <p:cNvPr id="197" name=""/>
          <p:cNvSpPr/>
          <p:nvPr/>
        </p:nvSpPr>
        <p:spPr>
          <a:xfrm>
            <a:off x="254160" y="4676400"/>
            <a:ext cx="2285280" cy="857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Georges Seurat, </a:t>
            </a:r>
            <a:endParaRPr b="0" lang="fr-FR" sz="1800" spc="-1" strike="noStrike">
              <a:solidFill>
                <a:srgbClr val="000000"/>
              </a:solidFill>
              <a:latin typeface="Arial"/>
            </a:endParaRPr>
          </a:p>
          <a:p>
            <a:pPr>
              <a:lnSpc>
                <a:spcPct val="100000"/>
              </a:lnSpc>
            </a:pPr>
            <a:r>
              <a:rPr b="0" i="1" lang="fr-FR" sz="1800" spc="-1" strike="noStrike">
                <a:solidFill>
                  <a:srgbClr val="000000"/>
                </a:solidFill>
                <a:latin typeface="Arial"/>
                <a:ea typeface="DejaVu Sans"/>
              </a:rPr>
              <a:t>La parade</a:t>
            </a:r>
            <a:r>
              <a:rPr b="0" lang="fr-FR" sz="1800" spc="-1" strike="noStrike">
                <a:solidFill>
                  <a:srgbClr val="000000"/>
                </a:solidFill>
                <a:latin typeface="Arial"/>
                <a:ea typeface="DejaVu Sans"/>
              </a:rPr>
              <a:t>, détail, 1887, huile sur toile.</a:t>
            </a:r>
            <a:endParaRPr b="0" lang="fr-FR" sz="1800" spc="-1" strike="noStrike">
              <a:solidFill>
                <a:srgbClr val="000000"/>
              </a:solidFill>
              <a:latin typeface="Arial"/>
            </a:endParaRPr>
          </a:p>
        </p:txBody>
      </p:sp>
      <p:sp>
        <p:nvSpPr>
          <p:cNvPr id="198" name=""/>
          <p:cNvSpPr/>
          <p:nvPr/>
        </p:nvSpPr>
        <p:spPr>
          <a:xfrm>
            <a:off x="2715120" y="4210200"/>
            <a:ext cx="3918600" cy="857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Georges Seurat, </a:t>
            </a:r>
            <a:r>
              <a:rPr b="0" i="1" lang="fr-FR" sz="1800" spc="-1" strike="noStrike">
                <a:solidFill>
                  <a:srgbClr val="000000"/>
                </a:solidFill>
                <a:latin typeface="Arial"/>
                <a:ea typeface="DejaVu Sans"/>
              </a:rPr>
              <a:t>Femmes au puit, </a:t>
            </a:r>
            <a:r>
              <a:rPr b="0" lang="fr-FR" sz="1800" spc="-1" strike="noStrike">
                <a:solidFill>
                  <a:srgbClr val="000000"/>
                </a:solidFill>
                <a:latin typeface="Arial"/>
                <a:ea typeface="DejaVu Sans"/>
              </a:rPr>
              <a:t>détail</a:t>
            </a:r>
            <a:r>
              <a:rPr b="0" i="1" lang="fr-FR" sz="1800" spc="-1" strike="noStrike">
                <a:solidFill>
                  <a:srgbClr val="000000"/>
                </a:solidFill>
                <a:latin typeface="Arial"/>
                <a:ea typeface="DejaVu Sans"/>
              </a:rPr>
              <a:t>, </a:t>
            </a:r>
            <a:r>
              <a:rPr b="0" lang="fr-FR" sz="1800" spc="-1" strike="noStrike">
                <a:solidFill>
                  <a:srgbClr val="000000"/>
                </a:solidFill>
                <a:latin typeface="Arial"/>
                <a:ea typeface="DejaVu Sans"/>
              </a:rPr>
              <a:t>1892, huile sur toile.</a:t>
            </a:r>
            <a:endParaRPr b="0" lang="fr-FR" sz="1800" spc="-1" strike="noStrike">
              <a:solidFill>
                <a:srgbClr val="000000"/>
              </a:solidFill>
              <a:latin typeface="Arial"/>
            </a:endParaRPr>
          </a:p>
        </p:txBody>
      </p:sp>
      <p:sp>
        <p:nvSpPr>
          <p:cNvPr id="199" name=""/>
          <p:cNvSpPr/>
          <p:nvPr/>
        </p:nvSpPr>
        <p:spPr>
          <a:xfrm>
            <a:off x="156240" y="5888160"/>
            <a:ext cx="11656080" cy="8578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800" spc="-1" strike="noStrike">
                <a:solidFill>
                  <a:srgbClr val="000080"/>
                </a:solidFill>
                <a:latin typeface="Arial"/>
                <a:ea typeface="DejaVu Sans"/>
              </a:rPr>
              <a:t>Seurat s’inspira du principe de la division des couleurs en petits points, lesquels se mélangent par effet d'optique.</a:t>
            </a:r>
            <a:endParaRPr b="0" lang="fr-FR" sz="1800" spc="-1" strike="noStrike">
              <a:solidFill>
                <a:srgbClr val="000080"/>
              </a:solidFill>
              <a:latin typeface="Arial"/>
            </a:endParaRPr>
          </a:p>
          <a:p>
            <a:pPr algn="ctr">
              <a:lnSpc>
                <a:spcPct val="100000"/>
              </a:lnSpc>
            </a:pPr>
            <a:r>
              <a:rPr b="0" lang="fr-FR" sz="1800" spc="-1" strike="noStrike">
                <a:solidFill>
                  <a:srgbClr val="000080"/>
                </a:solidFill>
                <a:latin typeface="Arial"/>
                <a:ea typeface="DejaVu Sans"/>
              </a:rPr>
              <a:t> </a:t>
            </a:r>
            <a:r>
              <a:rPr b="0" lang="fr-FR" sz="1800" spc="-1" strike="noStrike">
                <a:solidFill>
                  <a:srgbClr val="000080"/>
                </a:solidFill>
                <a:latin typeface="Arial"/>
                <a:ea typeface="DejaVu Sans"/>
              </a:rPr>
              <a:t>Ses recherches ont été grandement influencées par les travaux du chimiste Eugène Chevreul.</a:t>
            </a:r>
            <a:endParaRPr b="0" lang="fr-FR" sz="1800" spc="-1" strike="noStrike">
              <a:solidFill>
                <a:srgbClr val="000080"/>
              </a:solidFill>
              <a:latin typeface="Arial"/>
            </a:endParaRPr>
          </a:p>
        </p:txBody>
      </p:sp>
      <p:sp>
        <p:nvSpPr>
          <p:cNvPr id="200" name="Rectangle 5"/>
          <p:cNvSpPr/>
          <p:nvPr/>
        </p:nvSpPr>
        <p:spPr>
          <a:xfrm>
            <a:off x="340920" y="254880"/>
            <a:ext cx="11554560" cy="892800"/>
          </a:xfrm>
          <a:prstGeom prst="rect">
            <a:avLst/>
          </a:prstGeom>
          <a:solidFill>
            <a:schemeClr val="accent4">
              <a:lumMod val="40000"/>
              <a:lumOff val="60000"/>
            </a:schemeClr>
          </a:solidFill>
          <a:ln>
            <a:solidFill>
              <a:srgbClr val="1d3155"/>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1800" spc="-1" strike="noStrike">
              <a:solidFill>
                <a:srgbClr val="000000"/>
              </a:solidFill>
              <a:latin typeface="Arial"/>
            </a:endParaRPr>
          </a:p>
          <a:p>
            <a:pPr>
              <a:lnSpc>
                <a:spcPct val="100000"/>
              </a:lnSpc>
              <a:tabLst>
                <a:tab algn="l" pos="0"/>
              </a:tabLst>
            </a:pPr>
            <a:endParaRPr b="0" lang="fr-FR" sz="1800" spc="-1" strike="noStrike">
              <a:solidFill>
                <a:srgbClr val="000000"/>
              </a:solidFill>
              <a:latin typeface="Arial"/>
            </a:endParaRPr>
          </a:p>
          <a:p>
            <a:pPr algn="ctr">
              <a:lnSpc>
                <a:spcPct val="100000"/>
              </a:lnSpc>
              <a:tabLst>
                <a:tab algn="l" pos="0"/>
              </a:tabLst>
            </a:pPr>
            <a:endParaRPr b="0" lang="fr-FR" sz="1800" spc="-1" strike="noStrike">
              <a:solidFill>
                <a:srgbClr val="000000"/>
              </a:solidFill>
              <a:latin typeface="Arial"/>
            </a:endParaRPr>
          </a:p>
        </p:txBody>
      </p:sp>
      <p:sp>
        <p:nvSpPr>
          <p:cNvPr id="201" name=""/>
          <p:cNvSpPr txBox="1"/>
          <p:nvPr/>
        </p:nvSpPr>
        <p:spPr>
          <a:xfrm>
            <a:off x="396000" y="287640"/>
            <a:ext cx="10329120" cy="860040"/>
          </a:xfrm>
          <a:prstGeom prst="rect">
            <a:avLst/>
          </a:prstGeom>
          <a:noFill/>
          <a:ln w="0">
            <a:noFill/>
          </a:ln>
        </p:spPr>
        <p:txBody>
          <a:bodyPr lIns="90000" rIns="90000" tIns="45000" bIns="45000" anchor="t">
            <a:noAutofit/>
          </a:bodyPr>
          <a:p>
            <a:r>
              <a:rPr b="0" lang="fr-FR" sz="1600" spc="-1" strike="noStrike">
                <a:solidFill>
                  <a:srgbClr val="000000"/>
                </a:solidFill>
                <a:latin typeface="Times New Roman"/>
                <a:ea typeface="DejaVu Sans"/>
              </a:rPr>
              <a:t>-</a:t>
            </a:r>
            <a:r>
              <a:rPr b="0" lang="fr-FR" sz="1600" spc="-1" strike="noStrike">
                <a:solidFill>
                  <a:srgbClr val="000000"/>
                </a:solidFill>
                <a:latin typeface="Calibri"/>
                <a:ea typeface="DejaVu Sans"/>
              </a:rPr>
              <a:t> </a:t>
            </a:r>
            <a:r>
              <a:rPr b="0" lang="fr-FR" sz="1800" spc="-1" strike="noStrike">
                <a:solidFill>
                  <a:srgbClr val="000000"/>
                </a:solidFill>
                <a:latin typeface="Arial"/>
                <a:ea typeface="DejaVu Sans"/>
              </a:rPr>
              <a:t>le pointillisme : technique de peinture qui consistent à la juxtaposition de points de couleurs pures.</a:t>
            </a:r>
            <a:endParaRPr b="0" lang="fr-FR" sz="1800" spc="-1" strike="noStrike">
              <a:solidFill>
                <a:srgbClr val="000000"/>
              </a:solidFill>
              <a:latin typeface="Arial"/>
            </a:endParaRPr>
          </a:p>
          <a:p>
            <a:r>
              <a:rPr b="0" lang="fr-FR" sz="1800" spc="-1" strike="noStrike">
                <a:solidFill>
                  <a:srgbClr val="000000"/>
                </a:solidFill>
                <a:latin typeface="Arial"/>
                <a:ea typeface="DejaVu Sans"/>
              </a:rPr>
              <a:t>( vu de près = des points, vu de loin= une image figurative)</a:t>
            </a:r>
            <a:endParaRPr b="0" lang="fr-FR" sz="1800" spc="-1" strike="noStrike">
              <a:solidFill>
                <a:srgbClr val="000000"/>
              </a:solidFill>
              <a:latin typeface="Arial"/>
            </a:endParaRPr>
          </a:p>
          <a:p>
            <a:r>
              <a:rPr b="0" lang="fr-FR" sz="1800" spc="-1" strike="noStrike">
                <a:solidFill>
                  <a:srgbClr val="000000"/>
                </a:solidFill>
                <a:latin typeface="Arial"/>
                <a:ea typeface="DejaVu Sans"/>
              </a:rPr>
              <a:t>Plus récemment nous pouvons penser au pixel art.</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Rectangle 1"/>
          <p:cNvSpPr/>
          <p:nvPr/>
        </p:nvSpPr>
        <p:spPr>
          <a:xfrm>
            <a:off x="340920" y="254880"/>
            <a:ext cx="11554560" cy="475200"/>
          </a:xfrm>
          <a:prstGeom prst="rect">
            <a:avLst/>
          </a:prstGeom>
          <a:solidFill>
            <a:schemeClr val="accent4">
              <a:lumMod val="40000"/>
              <a:lumOff val="60000"/>
            </a:schemeClr>
          </a:solidFill>
          <a:ln>
            <a:solidFill>
              <a:srgbClr val="1d3155"/>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 Assembler des fragments pour créer un tout</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pic>
        <p:nvPicPr>
          <p:cNvPr id="203" name="" descr=""/>
          <p:cNvPicPr/>
          <p:nvPr/>
        </p:nvPicPr>
        <p:blipFill>
          <a:blip r:embed="rId1"/>
          <a:stretch/>
        </p:blipFill>
        <p:spPr>
          <a:xfrm>
            <a:off x="2993400" y="899280"/>
            <a:ext cx="2479680" cy="3714840"/>
          </a:xfrm>
          <a:prstGeom prst="rect">
            <a:avLst/>
          </a:prstGeom>
          <a:ln w="0">
            <a:noFill/>
          </a:ln>
        </p:spPr>
      </p:pic>
      <p:sp>
        <p:nvSpPr>
          <p:cNvPr id="204" name=""/>
          <p:cNvSpPr txBox="1"/>
          <p:nvPr/>
        </p:nvSpPr>
        <p:spPr>
          <a:xfrm>
            <a:off x="2931480" y="4973760"/>
            <a:ext cx="2582640" cy="1114200"/>
          </a:xfrm>
          <a:prstGeom prst="rect">
            <a:avLst/>
          </a:prstGeom>
          <a:noFill/>
          <a:ln w="0">
            <a:noFill/>
          </a:ln>
        </p:spPr>
        <p:txBody>
          <a:bodyPr lIns="90000" rIns="90000" tIns="45000" bIns="45000" anchor="t">
            <a:noAutofit/>
          </a:bodyPr>
          <a:p>
            <a:pPr algn="ctr"/>
            <a:r>
              <a:rPr b="1" lang="fr-FR" sz="1800" spc="-1" strike="noStrike">
                <a:solidFill>
                  <a:srgbClr val="000000"/>
                </a:solidFill>
                <a:latin typeface="Arial"/>
              </a:rPr>
              <a:t>Alexander Calder,</a:t>
            </a:r>
            <a:r>
              <a:rPr b="0" lang="fr-FR" sz="1800" spc="-1" strike="noStrike">
                <a:solidFill>
                  <a:srgbClr val="000000"/>
                </a:solidFill>
                <a:latin typeface="Arial"/>
              </a:rPr>
              <a:t> </a:t>
            </a:r>
            <a:r>
              <a:rPr b="0" i="1" lang="fr-FR" sz="1800" spc="-1" strike="noStrike">
                <a:solidFill>
                  <a:srgbClr val="000000"/>
                </a:solidFill>
                <a:latin typeface="Arial"/>
              </a:rPr>
              <a:t>Oiseau</a:t>
            </a:r>
            <a:r>
              <a:rPr b="0" lang="fr-FR" sz="1800" spc="-1" strike="noStrike">
                <a:solidFill>
                  <a:srgbClr val="000000"/>
                </a:solidFill>
                <a:latin typeface="Arial"/>
              </a:rPr>
              <a:t>, 1930,</a:t>
            </a:r>
            <a:endParaRPr b="0" lang="fr-FR" sz="1800" spc="-1" strike="noStrike">
              <a:solidFill>
                <a:srgbClr val="000000"/>
              </a:solidFill>
              <a:latin typeface="Arial"/>
            </a:endParaRPr>
          </a:p>
          <a:p>
            <a:pPr algn="ctr"/>
            <a:r>
              <a:rPr b="0" lang="fr-FR" sz="1800" spc="-1" strike="noStrike">
                <a:solidFill>
                  <a:srgbClr val="000000"/>
                </a:solidFill>
                <a:latin typeface="Arial"/>
              </a:rPr>
              <a:t>Tôle , bois, métal</a:t>
            </a:r>
            <a:endParaRPr b="0" lang="fr-FR" sz="1800" spc="-1" strike="noStrike">
              <a:solidFill>
                <a:srgbClr val="000000"/>
              </a:solidFill>
              <a:latin typeface="Arial"/>
            </a:endParaRPr>
          </a:p>
          <a:p>
            <a:pPr algn="ctr"/>
            <a:r>
              <a:rPr b="0" lang="fr-FR" sz="1800" spc="-1" strike="noStrike">
                <a:solidFill>
                  <a:srgbClr val="000000"/>
                </a:solidFill>
                <a:latin typeface="Arial"/>
              </a:rPr>
              <a:t>56*62,5*30cm</a:t>
            </a:r>
            <a:endParaRPr b="0" lang="fr-FR" sz="1800" spc="-1" strike="noStrike">
              <a:solidFill>
                <a:srgbClr val="000000"/>
              </a:solidFill>
              <a:latin typeface="Arial"/>
            </a:endParaRPr>
          </a:p>
        </p:txBody>
      </p:sp>
      <p:pic>
        <p:nvPicPr>
          <p:cNvPr id="205" name="" descr=""/>
          <p:cNvPicPr/>
          <p:nvPr/>
        </p:nvPicPr>
        <p:blipFill>
          <a:blip r:embed="rId2"/>
          <a:stretch/>
        </p:blipFill>
        <p:spPr>
          <a:xfrm>
            <a:off x="156600" y="897840"/>
            <a:ext cx="2762640" cy="3695400"/>
          </a:xfrm>
          <a:prstGeom prst="rect">
            <a:avLst/>
          </a:prstGeom>
          <a:ln w="0">
            <a:noFill/>
          </a:ln>
        </p:spPr>
      </p:pic>
      <p:sp>
        <p:nvSpPr>
          <p:cNvPr id="206" name=""/>
          <p:cNvSpPr txBox="1"/>
          <p:nvPr/>
        </p:nvSpPr>
        <p:spPr>
          <a:xfrm>
            <a:off x="93600" y="4921200"/>
            <a:ext cx="2848320" cy="1370160"/>
          </a:xfrm>
          <a:prstGeom prst="rect">
            <a:avLst/>
          </a:prstGeom>
          <a:noFill/>
          <a:ln w="0">
            <a:noFill/>
          </a:ln>
        </p:spPr>
        <p:txBody>
          <a:bodyPr lIns="90000" rIns="90000" tIns="45000" bIns="45000" anchor="t">
            <a:noAutofit/>
          </a:bodyPr>
          <a:p>
            <a:pPr algn="ctr"/>
            <a:r>
              <a:rPr b="1" lang="fr-FR" sz="1800" spc="-1" strike="noStrike">
                <a:solidFill>
                  <a:srgbClr val="000000"/>
                </a:solidFill>
                <a:latin typeface="Arial"/>
              </a:rPr>
              <a:t>Marcel Janco,</a:t>
            </a:r>
            <a:r>
              <a:rPr b="0" lang="fr-FR" sz="1800" spc="-1" strike="noStrike">
                <a:solidFill>
                  <a:srgbClr val="000000"/>
                </a:solidFill>
                <a:latin typeface="Arial"/>
              </a:rPr>
              <a:t> </a:t>
            </a:r>
            <a:endParaRPr b="0" lang="fr-FR" sz="1800" spc="-1" strike="noStrike">
              <a:solidFill>
                <a:srgbClr val="000000"/>
              </a:solidFill>
              <a:latin typeface="Arial"/>
            </a:endParaRPr>
          </a:p>
          <a:p>
            <a:pPr algn="ctr"/>
            <a:r>
              <a:rPr b="0" i="1" lang="fr-FR" sz="1800" spc="-1" strike="noStrike">
                <a:solidFill>
                  <a:srgbClr val="000000"/>
                </a:solidFill>
                <a:latin typeface="Arial"/>
              </a:rPr>
              <a:t>Mask</a:t>
            </a:r>
            <a:r>
              <a:rPr b="0" lang="fr-FR" sz="1800" spc="-1" strike="noStrike">
                <a:solidFill>
                  <a:srgbClr val="000000"/>
                </a:solidFill>
                <a:latin typeface="Arial"/>
              </a:rPr>
              <a:t>, 1919,</a:t>
            </a:r>
            <a:endParaRPr b="0" lang="fr-FR" sz="1800" spc="-1" strike="noStrike">
              <a:solidFill>
                <a:srgbClr val="000000"/>
              </a:solidFill>
              <a:latin typeface="Arial"/>
            </a:endParaRPr>
          </a:p>
          <a:p>
            <a:pPr algn="ctr"/>
            <a:r>
              <a:rPr b="0" lang="fr-FR" sz="1800" spc="-1" strike="noStrike">
                <a:solidFill>
                  <a:srgbClr val="000000"/>
                </a:solidFill>
                <a:latin typeface="Arial"/>
              </a:rPr>
              <a:t>Assemblage de carton, ficelle</a:t>
            </a:r>
            <a:endParaRPr b="0" lang="fr-FR" sz="1800" spc="-1" strike="noStrike">
              <a:solidFill>
                <a:srgbClr val="000000"/>
              </a:solidFill>
              <a:latin typeface="Arial"/>
            </a:endParaRPr>
          </a:p>
          <a:p>
            <a:endParaRPr b="0" lang="fr-FR" sz="1800" spc="-1" strike="noStrike">
              <a:solidFill>
                <a:srgbClr val="000000"/>
              </a:solidFill>
              <a:latin typeface="Arial"/>
            </a:endParaRPr>
          </a:p>
        </p:txBody>
      </p:sp>
      <p:pic>
        <p:nvPicPr>
          <p:cNvPr id="207" name="" descr=""/>
          <p:cNvPicPr/>
          <p:nvPr/>
        </p:nvPicPr>
        <p:blipFill>
          <a:blip r:embed="rId3"/>
          <a:stretch/>
        </p:blipFill>
        <p:spPr>
          <a:xfrm>
            <a:off x="5605200" y="898560"/>
            <a:ext cx="2829600" cy="3686760"/>
          </a:xfrm>
          <a:prstGeom prst="rect">
            <a:avLst/>
          </a:prstGeom>
          <a:ln w="0">
            <a:noFill/>
          </a:ln>
        </p:spPr>
      </p:pic>
      <p:sp>
        <p:nvSpPr>
          <p:cNvPr id="208" name=""/>
          <p:cNvSpPr txBox="1"/>
          <p:nvPr/>
        </p:nvSpPr>
        <p:spPr>
          <a:xfrm>
            <a:off x="5704560" y="4995000"/>
            <a:ext cx="2730240" cy="1370160"/>
          </a:xfrm>
          <a:prstGeom prst="rect">
            <a:avLst/>
          </a:prstGeom>
          <a:noFill/>
          <a:ln w="0">
            <a:noFill/>
          </a:ln>
        </p:spPr>
        <p:txBody>
          <a:bodyPr lIns="90000" rIns="90000" tIns="45000" bIns="45000" anchor="t">
            <a:noAutofit/>
          </a:bodyPr>
          <a:p>
            <a:pPr algn="ctr"/>
            <a:r>
              <a:rPr b="1" lang="fr-FR" sz="1800" spc="-1" strike="noStrike">
                <a:solidFill>
                  <a:srgbClr val="000000"/>
                </a:solidFill>
                <a:latin typeface="Arial"/>
              </a:rPr>
              <a:t>Vik Muniz,</a:t>
            </a:r>
            <a:r>
              <a:rPr b="0" lang="fr-FR" sz="1800" spc="-1" strike="noStrike">
                <a:solidFill>
                  <a:srgbClr val="000000"/>
                </a:solidFill>
                <a:latin typeface="Arial"/>
              </a:rPr>
              <a:t> </a:t>
            </a:r>
            <a:endParaRPr b="0" lang="fr-FR" sz="1800" spc="-1" strike="noStrike">
              <a:solidFill>
                <a:srgbClr val="000000"/>
              </a:solidFill>
              <a:latin typeface="Arial"/>
            </a:endParaRPr>
          </a:p>
          <a:p>
            <a:pPr algn="ctr"/>
            <a:r>
              <a:rPr b="0" lang="fr-FR" sz="1800" spc="-1" strike="noStrike">
                <a:solidFill>
                  <a:srgbClr val="000000"/>
                </a:solidFill>
                <a:latin typeface="Arial"/>
              </a:rPr>
              <a:t>Wast Land, 2010</a:t>
            </a:r>
            <a:endParaRPr b="0" lang="fr-FR" sz="1800" spc="-1" strike="noStrike">
              <a:solidFill>
                <a:srgbClr val="000000"/>
              </a:solidFill>
              <a:latin typeface="Arial"/>
            </a:endParaRPr>
          </a:p>
          <a:p>
            <a:pPr algn="ctr"/>
            <a:r>
              <a:rPr b="0" lang="fr-FR" sz="1800" spc="-1" strike="noStrike">
                <a:solidFill>
                  <a:srgbClr val="000000"/>
                </a:solidFill>
                <a:latin typeface="Arial"/>
              </a:rPr>
              <a:t>Déchets</a:t>
            </a:r>
            <a:endParaRPr b="0" lang="fr-FR" sz="1800" spc="-1" strike="noStrike">
              <a:solidFill>
                <a:srgbClr val="000000"/>
              </a:solidFill>
              <a:latin typeface="Arial"/>
            </a:endParaRPr>
          </a:p>
          <a:p>
            <a:endParaRPr b="0" lang="fr-FR" sz="1800" spc="-1" strike="noStrike">
              <a:solidFill>
                <a:srgbClr val="000000"/>
              </a:solidFill>
              <a:latin typeface="Arial"/>
            </a:endParaRPr>
          </a:p>
        </p:txBody>
      </p:sp>
      <p:pic>
        <p:nvPicPr>
          <p:cNvPr id="209" name="" descr=""/>
          <p:cNvPicPr/>
          <p:nvPr/>
        </p:nvPicPr>
        <p:blipFill>
          <a:blip r:embed="rId4"/>
          <a:stretch/>
        </p:blipFill>
        <p:spPr>
          <a:xfrm>
            <a:off x="8625240" y="931320"/>
            <a:ext cx="3301920" cy="3668400"/>
          </a:xfrm>
          <a:prstGeom prst="rect">
            <a:avLst/>
          </a:prstGeom>
          <a:ln w="0">
            <a:noFill/>
          </a:ln>
        </p:spPr>
      </p:pic>
      <p:sp>
        <p:nvSpPr>
          <p:cNvPr id="210" name=""/>
          <p:cNvSpPr txBox="1"/>
          <p:nvPr/>
        </p:nvSpPr>
        <p:spPr>
          <a:xfrm>
            <a:off x="8636040" y="4942440"/>
            <a:ext cx="3312360" cy="1428480"/>
          </a:xfrm>
          <a:prstGeom prst="rect">
            <a:avLst/>
          </a:prstGeom>
          <a:noFill/>
          <a:ln w="0">
            <a:noFill/>
          </a:ln>
        </p:spPr>
        <p:txBody>
          <a:bodyPr lIns="90000" rIns="90000" tIns="45000" bIns="45000" anchor="t">
            <a:noAutofit/>
          </a:bodyPr>
          <a:p>
            <a:pPr algn="ctr"/>
            <a:r>
              <a:rPr b="1" lang="fr-FR" sz="1800" spc="-1" strike="noStrike">
                <a:solidFill>
                  <a:srgbClr val="000000"/>
                </a:solidFill>
                <a:latin typeface="Arial"/>
              </a:rPr>
              <a:t>Tim Noble et Sue Webster,</a:t>
            </a:r>
            <a:endParaRPr b="0" lang="fr-FR" sz="1800" spc="-1" strike="noStrike">
              <a:solidFill>
                <a:srgbClr val="000000"/>
              </a:solidFill>
              <a:latin typeface="Arial"/>
            </a:endParaRPr>
          </a:p>
          <a:p>
            <a:pPr algn="ctr"/>
            <a:r>
              <a:rPr b="0" lang="fr-FR" sz="1800" spc="-1" strike="noStrike">
                <a:solidFill>
                  <a:srgbClr val="000000"/>
                </a:solidFill>
                <a:latin typeface="Arial"/>
              </a:rPr>
              <a:t>Self imposed misery, 2010</a:t>
            </a:r>
            <a:endParaRPr b="0" lang="fr-FR" sz="1800" spc="-1" strike="noStrike">
              <a:solidFill>
                <a:srgbClr val="000000"/>
              </a:solidFill>
              <a:latin typeface="Arial"/>
            </a:endParaRPr>
          </a:p>
          <a:p>
            <a:pPr algn="ctr"/>
            <a:r>
              <a:rPr b="0" lang="fr-FR" sz="1800" spc="-1" strike="noStrike">
                <a:solidFill>
                  <a:srgbClr val="000000"/>
                </a:solidFill>
                <a:latin typeface="Arial"/>
              </a:rPr>
              <a:t>1 escabeau en bois, bois de rebut, projecteur lumineux</a:t>
            </a:r>
            <a:endParaRPr b="0" lang="fr-FR" sz="1800" spc="-1" strike="noStrike">
              <a:solidFill>
                <a:srgbClr val="000000"/>
              </a:solidFill>
              <a:latin typeface="Arial"/>
            </a:endParaRPr>
          </a:p>
          <a:p>
            <a:pPr algn="ctr"/>
            <a:r>
              <a:rPr b="0" lang="fr-FR" sz="1800" spc="-1" strike="noStrike">
                <a:solidFill>
                  <a:srgbClr val="000000"/>
                </a:solidFill>
                <a:latin typeface="Arial"/>
              </a:rPr>
              <a:t>78.5 x 403.5 x 224 cm</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
          <p:cNvSpPr/>
          <p:nvPr/>
        </p:nvSpPr>
        <p:spPr>
          <a:xfrm>
            <a:off x="329760" y="326160"/>
            <a:ext cx="11671560" cy="6288480"/>
          </a:xfrm>
          <a:prstGeom prst="rect">
            <a:avLst/>
          </a:prstGeom>
          <a:solidFill>
            <a:srgbClr val="aadfaa"/>
          </a:solidFill>
          <a:ln w="0">
            <a:solidFill>
              <a:srgbClr val="aadfaa"/>
            </a:solidFill>
          </a:ln>
        </p:spPr>
        <p:style>
          <a:lnRef idx="0"/>
          <a:fillRef idx="0"/>
          <a:effectRef idx="0"/>
          <a:fontRef idx="minor"/>
        </p:style>
        <p:txBody>
          <a:bodyPr lIns="90000" rIns="90000" tIns="45000" bIns="45000" anchor="ctr">
            <a:noAutofit/>
          </a:bodyPr>
          <a:p>
            <a:pPr algn="ctr"/>
            <a:r>
              <a:rPr b="0" lang="fr-FR" sz="1800" spc="-1" strike="noStrike">
                <a:solidFill>
                  <a:srgbClr val="000000"/>
                </a:solidFill>
                <a:latin typeface="Arial"/>
              </a:rPr>
              <a:t> </a:t>
            </a: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endParaRPr b="0" lang="fr-FR" sz="1800" spc="-1" strike="noStrike">
              <a:solidFill>
                <a:srgbClr val="000000"/>
              </a:solidFill>
              <a:latin typeface="Arial"/>
            </a:endParaRPr>
          </a:p>
          <a:p>
            <a:endParaRPr b="0" lang="fr-FR" sz="1800" spc="-1" strike="noStrike">
              <a:solidFill>
                <a:srgbClr val="000000"/>
              </a:solidFill>
              <a:latin typeface="Arial"/>
            </a:endParaRPr>
          </a:p>
          <a:p>
            <a:endParaRPr b="0" lang="fr-FR" sz="1800" spc="-1" strike="noStrike">
              <a:solidFill>
                <a:srgbClr val="000000"/>
              </a:solidFill>
              <a:latin typeface="Arial"/>
            </a:endParaRPr>
          </a:p>
          <a:p>
            <a:endParaRPr b="0" lang="fr-FR" sz="1800" spc="-1" strike="noStrike">
              <a:solidFill>
                <a:srgbClr val="000000"/>
              </a:solidFill>
              <a:latin typeface="Arial"/>
            </a:endParaRPr>
          </a:p>
        </p:txBody>
      </p:sp>
      <p:sp>
        <p:nvSpPr>
          <p:cNvPr id="212" name=""/>
          <p:cNvSpPr/>
          <p:nvPr/>
        </p:nvSpPr>
        <p:spPr>
          <a:xfrm>
            <a:off x="329760" y="259920"/>
            <a:ext cx="11593800" cy="62697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500" spc="-1" strike="noStrike">
                <a:solidFill>
                  <a:srgbClr val="000000"/>
                </a:solidFill>
                <a:latin typeface="Arial"/>
                <a:ea typeface="DejaVu Sans"/>
              </a:rPr>
              <a:t> </a:t>
            </a:r>
            <a:endParaRPr b="0" lang="fr-FR" sz="1500" spc="-1" strike="noStrike">
              <a:solidFill>
                <a:srgbClr val="000000"/>
              </a:solidFill>
              <a:latin typeface="Arial"/>
            </a:endParaRPr>
          </a:p>
          <a:p>
            <a:pPr algn="just">
              <a:lnSpc>
                <a:spcPct val="100000"/>
              </a:lnSpc>
            </a:pPr>
            <a:r>
              <a:rPr b="0" lang="fr-FR" sz="1800" spc="-1" strike="noStrike" u="sng">
                <a:solidFill>
                  <a:srgbClr val="000000"/>
                </a:solidFill>
                <a:uFillTx/>
                <a:latin typeface="Arial"/>
                <a:ea typeface="DejaVu Sans"/>
              </a:rPr>
              <a:t>Mathématiques : </a:t>
            </a:r>
            <a:r>
              <a:rPr b="0" lang="fr-FR" sz="1800" spc="-1" strike="noStrike">
                <a:solidFill>
                  <a:srgbClr val="000000"/>
                </a:solidFill>
                <a:latin typeface="Arial"/>
                <a:ea typeface="DejaVu Sans"/>
              </a:rPr>
              <a:t>étude des formes géométriques utilisées par Picasso</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Notion de symétrie, d’asymétrie</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Déconstruction de figures en géométrie</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Le patron des solides</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Approche des volumes dans l’espace</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u="sng">
                <a:solidFill>
                  <a:srgbClr val="000000"/>
                </a:solidFill>
                <a:uFillTx/>
                <a:latin typeface="Arial"/>
                <a:ea typeface="DejaVu Sans"/>
              </a:rPr>
              <a:t>Musique</a:t>
            </a:r>
            <a:r>
              <a:rPr b="0" lang="fr-FR" sz="1800" spc="-1" strike="noStrike">
                <a:solidFill>
                  <a:srgbClr val="000000"/>
                </a:solidFill>
                <a:latin typeface="Arial"/>
                <a:ea typeface="DejaVu Sans"/>
              </a:rPr>
              <a:t> : cette déconstruction/reconstruction du sujet par le répertoire formel existe aussi en amont en  musique.</a:t>
            </a: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DejaVu Sans"/>
              </a:rPr>
              <a:t>Alban Berg, Arnold Schoenberg, A.Webern : rechercher et écouter la musique dodécaphonique puis la musique sérielle. </a:t>
            </a:r>
            <a:endParaRPr b="0" lang="fr-FR" sz="1800" spc="-1" strike="noStrike">
              <a:solidFill>
                <a:srgbClr val="000000"/>
              </a:solidFill>
              <a:latin typeface="Arial"/>
            </a:endParaRPr>
          </a:p>
          <a:p>
            <a:pPr algn="just">
              <a:lnSpc>
                <a:spcPct val="100000"/>
              </a:lnSpc>
            </a:pPr>
            <a:r>
              <a:rPr b="0" i="1" lang="fr-FR" sz="1800" spc="-1" strike="noStrike" u="sng">
                <a:solidFill>
                  <a:srgbClr val="0000ff"/>
                </a:solidFill>
                <a:uFillTx/>
                <a:latin typeface="Arial"/>
                <a:ea typeface="DejaVu Sans"/>
                <a:hlinkClick r:id="rId1"/>
              </a:rPr>
              <a:t>https://www.youtube.com/watch?v=VQm4jRmlQa8</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u="sng">
                <a:solidFill>
                  <a:srgbClr val="000000"/>
                </a:solidFill>
                <a:uFillTx/>
                <a:latin typeface="Arial"/>
                <a:ea typeface="DejaVu Sans"/>
              </a:rPr>
              <a:t>Théâtre</a:t>
            </a:r>
            <a:r>
              <a:rPr b="0" lang="fr-FR" sz="1800" spc="-1" strike="noStrike">
                <a:solidFill>
                  <a:srgbClr val="000000"/>
                </a:solidFill>
                <a:latin typeface="Arial"/>
                <a:ea typeface="DejaVu Sans"/>
              </a:rPr>
              <a:t> : avec le mouvement « Dada » et Tristan Tzara, Hugo Ball au cabaret Voltaire de Zurich, on assiste à la déstructuration du langage :</a:t>
            </a:r>
            <a:endParaRPr b="0" lang="fr-FR" sz="1800" spc="-1" strike="noStrike">
              <a:solidFill>
                <a:srgbClr val="000000"/>
              </a:solidFill>
              <a:latin typeface="Arial"/>
            </a:endParaRPr>
          </a:p>
          <a:p>
            <a:pPr algn="just">
              <a:lnSpc>
                <a:spcPct val="100000"/>
              </a:lnSpc>
            </a:pPr>
            <a:r>
              <a:rPr b="0" i="1" lang="fr-FR" sz="1800" spc="-1" strike="noStrike" u="sng">
                <a:solidFill>
                  <a:srgbClr val="0000ff"/>
                </a:solidFill>
                <a:uFillTx/>
                <a:latin typeface="Arial"/>
                <a:ea typeface="DejaVu Sans"/>
                <a:hlinkClick r:id="rId2"/>
              </a:rPr>
              <a:t>https://www.youtube.com/watch?v=fkl92oV1kMc</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u="sng">
                <a:solidFill>
                  <a:srgbClr val="000000"/>
                </a:solidFill>
                <a:uFillTx/>
                <a:latin typeface="Arial"/>
                <a:ea typeface="DejaVu Sans"/>
              </a:rPr>
              <a:t>Sciences :</a:t>
            </a:r>
            <a:r>
              <a:rPr b="0" lang="fr-FR" sz="1800" spc="-1" strike="noStrike">
                <a:solidFill>
                  <a:srgbClr val="000000"/>
                </a:solidFill>
                <a:latin typeface="Arial"/>
                <a:ea typeface="DejaVu Sans"/>
              </a:rPr>
              <a:t> le recyclage // utilisation de morceaux de bois</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u="sng">
                <a:solidFill>
                  <a:srgbClr val="000000"/>
                </a:solidFill>
                <a:uFillTx/>
                <a:latin typeface="Arial"/>
                <a:ea typeface="DejaVu Sans"/>
              </a:rPr>
              <a:t>Poésie :</a:t>
            </a:r>
            <a:r>
              <a:rPr b="0" lang="fr-FR" sz="1800" spc="-1" strike="noStrike">
                <a:solidFill>
                  <a:srgbClr val="000000"/>
                </a:solidFill>
                <a:latin typeface="Arial"/>
                <a:ea typeface="DejaVu Sans"/>
              </a:rPr>
              <a:t> Guillaume Apollinaire avec ses calligrammes, il modifie la lecture classique du poème.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
          <p:cNvSpPr/>
          <p:nvPr/>
        </p:nvSpPr>
        <p:spPr>
          <a:xfrm>
            <a:off x="163440" y="234000"/>
            <a:ext cx="11910960" cy="5692680"/>
          </a:xfrm>
          <a:prstGeom prst="rect">
            <a:avLst/>
          </a:prstGeom>
          <a:solidFill>
            <a:srgbClr val="aadfaa"/>
          </a:solidFill>
          <a:ln w="0">
            <a:solidFill>
              <a:srgbClr val="aadfaa"/>
            </a:solidFill>
          </a:ln>
        </p:spPr>
        <p:style>
          <a:lnRef idx="0"/>
          <a:fillRef idx="0"/>
          <a:effectRef idx="0"/>
          <a:fontRef idx="minor"/>
        </p:style>
        <p:txBody>
          <a:bodyPr lIns="90000" rIns="90000" tIns="45000" bIns="45000" anchor="ctr">
            <a:noAutofit/>
          </a:bodyPr>
          <a:p>
            <a:pPr algn="ctr"/>
            <a:r>
              <a:rPr b="0" lang="fr-FR" sz="1800" spc="-1" strike="noStrike">
                <a:solidFill>
                  <a:srgbClr val="000000"/>
                </a:solidFill>
                <a:latin typeface="Arial"/>
              </a:rPr>
              <a:t> </a:t>
            </a: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pPr algn="ctr"/>
            <a:endParaRPr b="0" lang="fr-FR" sz="1800" spc="-1" strike="noStrike">
              <a:solidFill>
                <a:srgbClr val="000000"/>
              </a:solidFill>
              <a:latin typeface="Arial"/>
            </a:endParaRPr>
          </a:p>
          <a:p>
            <a:endParaRPr b="0" lang="fr-FR" sz="1800" spc="-1" strike="noStrike">
              <a:solidFill>
                <a:srgbClr val="000000"/>
              </a:solidFill>
              <a:latin typeface="Arial"/>
            </a:endParaRPr>
          </a:p>
          <a:p>
            <a:endParaRPr b="0" lang="fr-FR" sz="1800" spc="-1" strike="noStrike">
              <a:solidFill>
                <a:srgbClr val="000000"/>
              </a:solidFill>
              <a:latin typeface="Arial"/>
            </a:endParaRPr>
          </a:p>
          <a:p>
            <a:endParaRPr b="0" lang="fr-FR" sz="1800" spc="-1" strike="noStrike">
              <a:solidFill>
                <a:srgbClr val="000000"/>
              </a:solidFill>
              <a:latin typeface="Arial"/>
            </a:endParaRPr>
          </a:p>
          <a:p>
            <a:endParaRPr b="0" lang="fr-FR" sz="1800" spc="-1" strike="noStrike">
              <a:solidFill>
                <a:srgbClr val="000000"/>
              </a:solidFill>
              <a:latin typeface="Arial"/>
            </a:endParaRPr>
          </a:p>
          <a:p>
            <a:endParaRPr b="0" lang="fr-FR" sz="1800" spc="-1" strike="noStrike">
              <a:solidFill>
                <a:srgbClr val="000000"/>
              </a:solidFill>
              <a:latin typeface="Arial"/>
            </a:endParaRPr>
          </a:p>
        </p:txBody>
      </p:sp>
      <p:pic>
        <p:nvPicPr>
          <p:cNvPr id="214" name="" descr=""/>
          <p:cNvPicPr/>
          <p:nvPr/>
        </p:nvPicPr>
        <p:blipFill>
          <a:blip r:embed="rId1"/>
          <a:stretch/>
        </p:blipFill>
        <p:spPr>
          <a:xfrm>
            <a:off x="1116720" y="948240"/>
            <a:ext cx="3826800" cy="3826800"/>
          </a:xfrm>
          <a:prstGeom prst="rect">
            <a:avLst/>
          </a:prstGeom>
          <a:ln w="0">
            <a:noFill/>
          </a:ln>
        </p:spPr>
      </p:pic>
      <p:sp>
        <p:nvSpPr>
          <p:cNvPr id="215" name=""/>
          <p:cNvSpPr/>
          <p:nvPr/>
        </p:nvSpPr>
        <p:spPr>
          <a:xfrm>
            <a:off x="2008800" y="4940640"/>
            <a:ext cx="1858680" cy="514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Tristan Tzara </a:t>
            </a:r>
            <a:endParaRPr b="0" lang="fr-FR" sz="1800" spc="-1" strike="noStrike">
              <a:solidFill>
                <a:srgbClr val="000000"/>
              </a:solidFill>
              <a:latin typeface="Arial"/>
            </a:endParaRPr>
          </a:p>
        </p:txBody>
      </p:sp>
      <p:pic>
        <p:nvPicPr>
          <p:cNvPr id="216" name="" descr=""/>
          <p:cNvPicPr/>
          <p:nvPr/>
        </p:nvPicPr>
        <p:blipFill>
          <a:blip r:embed="rId2"/>
          <a:srcRect l="0" t="0" r="0" b="16100"/>
          <a:stretch/>
        </p:blipFill>
        <p:spPr>
          <a:xfrm>
            <a:off x="7213320" y="963000"/>
            <a:ext cx="3648960" cy="4154760"/>
          </a:xfrm>
          <a:prstGeom prst="rect">
            <a:avLst/>
          </a:prstGeom>
          <a:ln w="0">
            <a:noFill/>
          </a:ln>
        </p:spPr>
      </p:pic>
      <p:sp>
        <p:nvSpPr>
          <p:cNvPr id="217" name=""/>
          <p:cNvSpPr txBox="1"/>
          <p:nvPr/>
        </p:nvSpPr>
        <p:spPr>
          <a:xfrm>
            <a:off x="7725600" y="5503320"/>
            <a:ext cx="2804760" cy="346320"/>
          </a:xfrm>
          <a:prstGeom prst="rect">
            <a:avLst/>
          </a:prstGeom>
          <a:noFill/>
          <a:ln w="0">
            <a:noFill/>
          </a:ln>
        </p:spPr>
        <p:txBody>
          <a:bodyPr lIns="90000" rIns="90000" tIns="45000" bIns="45000" anchor="t">
            <a:noAutofit/>
          </a:bodyPr>
          <a:p>
            <a:r>
              <a:rPr b="0" lang="fr-FR" sz="1800" spc="-1" strike="noStrike">
                <a:solidFill>
                  <a:srgbClr val="000000"/>
                </a:solidFill>
                <a:latin typeface="Arial"/>
              </a:rPr>
              <a:t>Guillaume Apollinaire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
          <p:cNvSpPr/>
          <p:nvPr/>
        </p:nvSpPr>
        <p:spPr>
          <a:xfrm>
            <a:off x="0" y="0"/>
            <a:ext cx="12005640" cy="4959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     </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sp>
        <p:nvSpPr>
          <p:cNvPr id="219" name=""/>
          <p:cNvSpPr/>
          <p:nvPr/>
        </p:nvSpPr>
        <p:spPr>
          <a:xfrm>
            <a:off x="3492360" y="317520"/>
            <a:ext cx="4936320" cy="88596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La multiplicité des points de vue </a:t>
            </a:r>
            <a:endParaRPr b="0" lang="fr-FR" sz="1800" spc="-1" strike="noStrike">
              <a:solidFill>
                <a:srgbClr val="000000"/>
              </a:solidFill>
              <a:latin typeface="Arial"/>
            </a:endParaRPr>
          </a:p>
        </p:txBody>
      </p:sp>
      <p:pic>
        <p:nvPicPr>
          <p:cNvPr id="220" name="" descr=""/>
          <p:cNvPicPr/>
          <p:nvPr/>
        </p:nvPicPr>
        <p:blipFill>
          <a:blip r:embed="rId1"/>
          <a:stretch/>
        </p:blipFill>
        <p:spPr>
          <a:xfrm>
            <a:off x="235800" y="1944720"/>
            <a:ext cx="3008880" cy="2964240"/>
          </a:xfrm>
          <a:prstGeom prst="rect">
            <a:avLst/>
          </a:prstGeom>
          <a:ln w="0">
            <a:noFill/>
          </a:ln>
        </p:spPr>
      </p:pic>
      <p:pic>
        <p:nvPicPr>
          <p:cNvPr id="221" name="" descr=""/>
          <p:cNvPicPr/>
          <p:nvPr/>
        </p:nvPicPr>
        <p:blipFill>
          <a:blip r:embed="rId2"/>
          <a:srcRect l="45987" t="0" r="0" b="0"/>
          <a:stretch/>
        </p:blipFill>
        <p:spPr>
          <a:xfrm>
            <a:off x="3245400" y="1944720"/>
            <a:ext cx="3349440" cy="2917440"/>
          </a:xfrm>
          <a:prstGeom prst="rect">
            <a:avLst/>
          </a:prstGeom>
          <a:ln w="0">
            <a:noFill/>
          </a:ln>
        </p:spPr>
      </p:pic>
      <p:pic>
        <p:nvPicPr>
          <p:cNvPr id="222" name="" descr=""/>
          <p:cNvPicPr/>
          <p:nvPr/>
        </p:nvPicPr>
        <p:blipFill>
          <a:blip r:embed="rId3"/>
          <a:stretch/>
        </p:blipFill>
        <p:spPr>
          <a:xfrm>
            <a:off x="6807960" y="1949400"/>
            <a:ext cx="5119200" cy="2881800"/>
          </a:xfrm>
          <a:prstGeom prst="rect">
            <a:avLst/>
          </a:prstGeom>
          <a:ln w="0">
            <a:noFill/>
          </a:ln>
        </p:spPr>
      </p:pic>
      <p:sp>
        <p:nvSpPr>
          <p:cNvPr id="223" name=""/>
          <p:cNvSpPr/>
          <p:nvPr/>
        </p:nvSpPr>
        <p:spPr>
          <a:xfrm>
            <a:off x="588600" y="5060160"/>
            <a:ext cx="5238000" cy="345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Holbein, </a:t>
            </a:r>
            <a:r>
              <a:rPr b="0" i="1" lang="fr-FR" sz="1800" spc="-1" strike="noStrike">
                <a:solidFill>
                  <a:srgbClr val="000000"/>
                </a:solidFill>
                <a:latin typeface="Arial"/>
                <a:ea typeface="DejaVu Sans"/>
              </a:rPr>
              <a:t>Les ambassadeurs</a:t>
            </a:r>
            <a:r>
              <a:rPr b="0" lang="fr-FR" sz="1800" spc="-1" strike="noStrike">
                <a:solidFill>
                  <a:srgbClr val="000000"/>
                </a:solidFill>
                <a:latin typeface="Arial"/>
                <a:ea typeface="DejaVu Sans"/>
              </a:rPr>
              <a:t>,1533 , huile sur toile. </a:t>
            </a:r>
            <a:endParaRPr b="0" lang="fr-FR" sz="1800" spc="-1" strike="noStrike">
              <a:solidFill>
                <a:srgbClr val="000000"/>
              </a:solidFill>
              <a:latin typeface="Arial"/>
            </a:endParaRPr>
          </a:p>
        </p:txBody>
      </p:sp>
      <p:sp>
        <p:nvSpPr>
          <p:cNvPr id="224" name=""/>
          <p:cNvSpPr/>
          <p:nvPr/>
        </p:nvSpPr>
        <p:spPr>
          <a:xfrm>
            <a:off x="6749280" y="4959720"/>
            <a:ext cx="5442120" cy="857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800" spc="-1" strike="noStrike">
                <a:solidFill>
                  <a:srgbClr val="000080"/>
                </a:solidFill>
                <a:latin typeface="Arial"/>
                <a:ea typeface="DejaVu Sans"/>
              </a:rPr>
              <a:t>Georges Rousse crée des anamorphoses dans des espaces réels (3D) en donnant l'illusion d'une image plane (2D).</a:t>
            </a:r>
            <a:endParaRPr b="0" lang="fr-FR" sz="1800" spc="-1" strike="noStrike">
              <a:solidFill>
                <a:srgbClr val="000080"/>
              </a:solidFill>
              <a:latin typeface="Arial"/>
            </a:endParaRPr>
          </a:p>
        </p:txBody>
      </p:sp>
      <p:sp>
        <p:nvSpPr>
          <p:cNvPr id="225" name="Rectangle 3"/>
          <p:cNvSpPr/>
          <p:nvPr/>
        </p:nvSpPr>
        <p:spPr>
          <a:xfrm>
            <a:off x="268200" y="1379520"/>
            <a:ext cx="11642760" cy="390960"/>
          </a:xfrm>
          <a:prstGeom prst="rect">
            <a:avLst/>
          </a:prstGeom>
          <a:solidFill>
            <a:schemeClr val="accent4">
              <a:lumMod val="40000"/>
              <a:lumOff val="60000"/>
            </a:schemeClr>
          </a:solidFill>
          <a:ln>
            <a:solidFill>
              <a:srgbClr val="1d3155"/>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1800" spc="-1" strike="noStrike">
              <a:solidFill>
                <a:srgbClr val="000000"/>
              </a:solidFill>
              <a:latin typeface="Arial"/>
            </a:endParaRPr>
          </a:p>
          <a:p>
            <a:pPr>
              <a:lnSpc>
                <a:spcPct val="100000"/>
              </a:lnSpc>
              <a:tabLst>
                <a:tab algn="l" pos="0"/>
              </a:tabLst>
            </a:pPr>
            <a:r>
              <a:rPr b="0" lang="fr-FR" sz="1600" spc="-1" strike="noStrike">
                <a:solidFill>
                  <a:srgbClr val="000000"/>
                </a:solidFill>
                <a:latin typeface="Times New Roman"/>
                <a:ea typeface="DejaVu Sans"/>
              </a:rPr>
              <a:t>-</a:t>
            </a:r>
            <a:r>
              <a:rPr b="0" lang="fr-FR" sz="1600" spc="-1" strike="noStrike">
                <a:solidFill>
                  <a:srgbClr val="000000"/>
                </a:solidFill>
                <a:latin typeface="Calibri"/>
                <a:ea typeface="DejaVu Sans"/>
              </a:rPr>
              <a:t> </a:t>
            </a:r>
            <a:r>
              <a:rPr b="0" lang="fr-FR" sz="1800" spc="-1" strike="noStrike">
                <a:solidFill>
                  <a:srgbClr val="000000"/>
                </a:solidFill>
                <a:latin typeface="Arial"/>
                <a:ea typeface="DejaVu Sans"/>
              </a:rPr>
              <a:t>l'anamorphose : apparition d'une image à un point de vue précis.</a:t>
            </a:r>
            <a:endParaRPr b="0" lang="fr-FR" sz="1800" spc="-1" strike="noStrike">
              <a:solidFill>
                <a:srgbClr val="000000"/>
              </a:solidFill>
              <a:latin typeface="Arial"/>
            </a:endParaRPr>
          </a:p>
          <a:p>
            <a:pPr algn="ctr">
              <a:lnSpc>
                <a:spcPct val="100000"/>
              </a:lnSpc>
              <a:tabLst>
                <a:tab algn="l" pos="0"/>
              </a:tabLst>
            </a:pP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Rectangle 4"/>
          <p:cNvSpPr/>
          <p:nvPr/>
        </p:nvSpPr>
        <p:spPr>
          <a:xfrm>
            <a:off x="684360" y="405000"/>
            <a:ext cx="10635480" cy="843840"/>
          </a:xfrm>
          <a:prstGeom prst="rect">
            <a:avLst/>
          </a:prstGeom>
          <a:solidFill>
            <a:schemeClr val="accent4">
              <a:lumMod val="40000"/>
              <a:lumOff val="60000"/>
            </a:schemeClr>
          </a:solidFill>
          <a:ln>
            <a:solidFill>
              <a:srgbClr val="1d3155"/>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1800" spc="-1" strike="noStrike">
              <a:solidFill>
                <a:srgbClr val="000000"/>
              </a:solidFill>
              <a:latin typeface="Arial"/>
            </a:endParaRPr>
          </a:p>
          <a:p>
            <a:pPr>
              <a:lnSpc>
                <a:spcPct val="100000"/>
              </a:lnSpc>
              <a:tabLst>
                <a:tab algn="l" pos="0"/>
              </a:tabLst>
            </a:pPr>
            <a:r>
              <a:rPr b="0" lang="fr-FR" sz="1800" spc="-1" strike="noStrike">
                <a:solidFill>
                  <a:srgbClr val="000000"/>
                </a:solidFill>
                <a:latin typeface="Arial"/>
                <a:ea typeface="DejaVu Sans"/>
              </a:rPr>
              <a:t>-  La prise en compte du spectateur : induire le déplacement du spectateur</a:t>
            </a:r>
            <a:endParaRPr b="0" lang="fr-FR" sz="1800" spc="-1" strike="noStrike">
              <a:solidFill>
                <a:srgbClr val="000000"/>
              </a:solidFill>
              <a:latin typeface="Arial"/>
            </a:endParaRPr>
          </a:p>
          <a:p>
            <a:pPr>
              <a:lnSpc>
                <a:spcPct val="100000"/>
              </a:lnSpc>
              <a:tabLst>
                <a:tab algn="l" pos="0"/>
              </a:tabLst>
            </a:pPr>
            <a:r>
              <a:rPr b="0" lang="fr-FR" sz="1800" spc="-1" strike="noStrike">
                <a:solidFill>
                  <a:srgbClr val="000000"/>
                </a:solidFill>
                <a:latin typeface="Arial"/>
                <a:ea typeface="DejaVu Sans"/>
              </a:rPr>
              <a:t>Tourner autour de l’œuvre pour en découvrir différentes facettes.</a:t>
            </a:r>
            <a:endParaRPr b="0" lang="fr-FR" sz="1800" spc="-1" strike="noStrike">
              <a:solidFill>
                <a:srgbClr val="000000"/>
              </a:solidFill>
              <a:latin typeface="Arial"/>
            </a:endParaRPr>
          </a:p>
          <a:p>
            <a:pPr>
              <a:lnSpc>
                <a:spcPct val="100000"/>
              </a:lnSpc>
              <a:tabLst>
                <a:tab algn="l" pos="0"/>
              </a:tabLst>
            </a:pPr>
            <a:r>
              <a:rPr b="0" lang="fr-FR" sz="1800" spc="-1" strike="noStrike">
                <a:solidFill>
                  <a:srgbClr val="000000"/>
                </a:solidFill>
                <a:latin typeface="Arial"/>
                <a:ea typeface="DejaVu Sans"/>
              </a:rPr>
              <a:t>Rendre le volume changeant selon les points de vues adoptés, rendre visible ou pas la figure.</a:t>
            </a:r>
            <a:endParaRPr b="0" lang="fr-FR" sz="1800" spc="-1" strike="noStrike">
              <a:solidFill>
                <a:srgbClr val="000000"/>
              </a:solidFill>
              <a:latin typeface="Arial"/>
            </a:endParaRPr>
          </a:p>
          <a:p>
            <a:pPr algn="ctr">
              <a:lnSpc>
                <a:spcPct val="100000"/>
              </a:lnSpc>
              <a:tabLst>
                <a:tab algn="l" pos="0"/>
              </a:tabLst>
            </a:pPr>
            <a:endParaRPr b="0" lang="fr-FR" sz="1800" spc="-1" strike="noStrike">
              <a:solidFill>
                <a:srgbClr val="000000"/>
              </a:solidFill>
              <a:latin typeface="Arial"/>
            </a:endParaRPr>
          </a:p>
        </p:txBody>
      </p:sp>
      <p:pic>
        <p:nvPicPr>
          <p:cNvPr id="227" name="Image 25" descr=""/>
          <p:cNvPicPr/>
          <p:nvPr/>
        </p:nvPicPr>
        <p:blipFill>
          <a:blip r:embed="rId1"/>
          <a:stretch/>
        </p:blipFill>
        <p:spPr>
          <a:xfrm>
            <a:off x="190440" y="1902600"/>
            <a:ext cx="3735720" cy="2479320"/>
          </a:xfrm>
          <a:prstGeom prst="rect">
            <a:avLst/>
          </a:prstGeom>
          <a:ln w="0">
            <a:noFill/>
          </a:ln>
        </p:spPr>
      </p:pic>
      <p:pic>
        <p:nvPicPr>
          <p:cNvPr id="228" name="Image 26" descr=""/>
          <p:cNvPicPr/>
          <p:nvPr/>
        </p:nvPicPr>
        <p:blipFill>
          <a:blip r:embed="rId2"/>
          <a:stretch/>
        </p:blipFill>
        <p:spPr>
          <a:xfrm>
            <a:off x="3995280" y="1924200"/>
            <a:ext cx="4122000" cy="2424960"/>
          </a:xfrm>
          <a:prstGeom prst="rect">
            <a:avLst/>
          </a:prstGeom>
          <a:ln w="0">
            <a:noFill/>
          </a:ln>
        </p:spPr>
      </p:pic>
      <p:sp>
        <p:nvSpPr>
          <p:cNvPr id="229" name="ZoneTexte 24"/>
          <p:cNvSpPr/>
          <p:nvPr/>
        </p:nvSpPr>
        <p:spPr>
          <a:xfrm>
            <a:off x="190440" y="1481400"/>
            <a:ext cx="5492880" cy="639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it-IT" sz="1800" spc="-1" strike="noStrike">
                <a:solidFill>
                  <a:srgbClr val="000000"/>
                </a:solidFill>
                <a:latin typeface="Arial"/>
                <a:ea typeface="DejaVu Sans"/>
              </a:rPr>
              <a:t>Marco Cianfanelli</a:t>
            </a:r>
            <a:r>
              <a:rPr b="0" lang="it-IT" sz="1800" spc="-1" strike="noStrike">
                <a:solidFill>
                  <a:srgbClr val="000000"/>
                </a:solidFill>
                <a:latin typeface="Arial"/>
                <a:ea typeface="DejaVu Sans"/>
              </a:rPr>
              <a:t>, </a:t>
            </a:r>
            <a:r>
              <a:rPr b="0" i="1" lang="it-IT" sz="1800" spc="-1" strike="noStrike">
                <a:solidFill>
                  <a:srgbClr val="000000"/>
                </a:solidFill>
                <a:latin typeface="Arial"/>
                <a:ea typeface="DejaVu Sans"/>
              </a:rPr>
              <a:t>Release </a:t>
            </a:r>
            <a:r>
              <a:rPr b="0" lang="it-IT" sz="1800" spc="-1" strike="noStrike">
                <a:solidFill>
                  <a:srgbClr val="000000"/>
                </a:solidFill>
                <a:latin typeface="Arial"/>
                <a:ea typeface="DejaVu Sans"/>
              </a:rPr>
              <a:t>, 2012</a:t>
            </a:r>
            <a:r>
              <a:rPr b="0" lang="fr-FR" sz="1800" spc="-1" strike="noStrike">
                <a:solidFill>
                  <a:srgbClr val="000000"/>
                </a:solidFill>
                <a:latin typeface="Calibri"/>
                <a:ea typeface="DejaVu Sans"/>
              </a:rPr>
              <a:t> </a:t>
            </a:r>
            <a:r>
              <a:rPr b="0" lang="fr-FR" sz="1800" spc="-1" strike="noStrike">
                <a:solidFill>
                  <a:srgbClr val="ff0000"/>
                </a:solidFill>
                <a:latin typeface="Calibri"/>
                <a:ea typeface="DejaVu Sans"/>
              </a:rPr>
              <a:t>         </a:t>
            </a:r>
            <a:endParaRPr b="0" lang="fr-FR" sz="1800" spc="-1" strike="noStrike">
              <a:solidFill>
                <a:srgbClr val="000000"/>
              </a:solidFill>
              <a:latin typeface="Arial"/>
            </a:endParaRPr>
          </a:p>
          <a:p>
            <a:pPr>
              <a:lnSpc>
                <a:spcPct val="100000"/>
              </a:lnSpc>
            </a:pPr>
            <a:r>
              <a:rPr b="0" lang="fr-FR" sz="1800" spc="-1" strike="noStrike">
                <a:solidFill>
                  <a:srgbClr val="ff0000"/>
                </a:solidFill>
                <a:latin typeface="Calibri"/>
                <a:ea typeface="DejaVu Sans"/>
              </a:rPr>
              <a:t> </a:t>
            </a:r>
            <a:endParaRPr b="0" lang="fr-FR" sz="1800" spc="-1" strike="noStrike">
              <a:solidFill>
                <a:srgbClr val="000000"/>
              </a:solidFill>
              <a:latin typeface="Arial"/>
            </a:endParaRPr>
          </a:p>
        </p:txBody>
      </p:sp>
      <p:pic>
        <p:nvPicPr>
          <p:cNvPr id="230" name="" descr=""/>
          <p:cNvPicPr/>
          <p:nvPr/>
        </p:nvPicPr>
        <p:blipFill>
          <a:blip r:embed="rId3"/>
          <a:stretch/>
        </p:blipFill>
        <p:spPr>
          <a:xfrm>
            <a:off x="8181000" y="1920960"/>
            <a:ext cx="3655440" cy="2432520"/>
          </a:xfrm>
          <a:prstGeom prst="rect">
            <a:avLst/>
          </a:prstGeom>
          <a:ln w="0">
            <a:noFill/>
          </a:ln>
        </p:spPr>
      </p:pic>
      <p:sp>
        <p:nvSpPr>
          <p:cNvPr id="231" name=""/>
          <p:cNvSpPr txBox="1"/>
          <p:nvPr/>
        </p:nvSpPr>
        <p:spPr>
          <a:xfrm>
            <a:off x="252000" y="4518720"/>
            <a:ext cx="11717640" cy="2138400"/>
          </a:xfrm>
          <a:prstGeom prst="rect">
            <a:avLst/>
          </a:prstGeom>
          <a:noFill/>
          <a:ln w="0">
            <a:noFill/>
          </a:ln>
        </p:spPr>
        <p:txBody>
          <a:bodyPr lIns="90000" rIns="90000" tIns="45000" bIns="45000" anchor="t">
            <a:noAutofit/>
          </a:bodyPr>
          <a:p>
            <a:pPr algn="just"/>
            <a:r>
              <a:rPr b="0" lang="fr-FR" sz="1800" spc="-1" strike="noStrike">
                <a:solidFill>
                  <a:srgbClr val="000080"/>
                </a:solidFill>
                <a:latin typeface="Arial"/>
              </a:rPr>
              <a:t>L‘œuvre Release (Libération en français) est une sculpture monumentale et une installation qui rend hommage à Nelson Mandela.</a:t>
            </a:r>
            <a:endParaRPr b="0" lang="fr-FR" sz="1800" spc="-1" strike="noStrike">
              <a:solidFill>
                <a:srgbClr val="000000"/>
              </a:solidFill>
              <a:latin typeface="Arial"/>
            </a:endParaRPr>
          </a:p>
          <a:p>
            <a:pPr algn="just"/>
            <a:r>
              <a:rPr b="0" lang="fr-FR" sz="1800" spc="-1" strike="noStrike">
                <a:solidFill>
                  <a:srgbClr val="000080"/>
                </a:solidFill>
                <a:latin typeface="Arial"/>
              </a:rPr>
              <a:t>Composée de 50 colonnes d’acier qui représentent les barreaux de la prison, cette œuvre s’étend sur près de 9 mètres de long et 6,50 mètres de hauteur.</a:t>
            </a:r>
            <a:endParaRPr b="0" lang="fr-FR" sz="1800" spc="-1" strike="noStrike">
              <a:solidFill>
                <a:srgbClr val="000000"/>
              </a:solidFill>
              <a:latin typeface="Arial"/>
            </a:endParaRPr>
          </a:p>
          <a:p>
            <a:pPr algn="just"/>
            <a:r>
              <a:rPr b="0" lang="fr-FR" sz="1800" spc="-1" strike="noStrike">
                <a:solidFill>
                  <a:srgbClr val="000080"/>
                </a:solidFill>
                <a:latin typeface="Arial"/>
              </a:rPr>
              <a:t>Le spectateur peut déambuler à l’intérieur, mais en prenant du recul, il pourra aussi trouver le bon point de vue pour recomposer et reconnaître le visage de Mandela.</a:t>
            </a:r>
            <a:endParaRPr b="0" lang="fr-FR" sz="1800" spc="-1" strike="noStrike">
              <a:solidFill>
                <a:srgbClr val="000000"/>
              </a:solidFill>
              <a:latin typeface="Arial"/>
            </a:endParaRPr>
          </a:p>
          <a:p>
            <a:pPr algn="just"/>
            <a:r>
              <a:rPr b="0" lang="fr-FR" sz="1800" spc="-1" strike="noStrike">
                <a:solidFill>
                  <a:srgbClr val="000080"/>
                </a:solidFill>
                <a:latin typeface="Arial"/>
              </a:rPr>
              <a:t>La sculpture est installée dans un paysage qui s’étend à l’infini, afin de rappeler que Nelson Mandela a toujours été un homme libre</a:t>
            </a:r>
            <a:r>
              <a:rPr b="0" lang="fr-FR" sz="1800" spc="-1" strike="noStrike">
                <a:solidFill>
                  <a:srgbClr val="000000"/>
                </a:solidFill>
                <a:latin typeface="Arial"/>
              </a:rPr>
              <a:t>.</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 descr=""/>
          <p:cNvPicPr/>
          <p:nvPr/>
        </p:nvPicPr>
        <p:blipFill>
          <a:blip r:embed="rId1"/>
          <a:stretch/>
        </p:blipFill>
        <p:spPr>
          <a:xfrm>
            <a:off x="1133280" y="459000"/>
            <a:ext cx="9238320" cy="6045120"/>
          </a:xfrm>
          <a:prstGeom prst="rect">
            <a:avLst/>
          </a:prstGeom>
          <a:ln w="0">
            <a:noFill/>
          </a:ln>
        </p:spPr>
      </p:pic>
      <p:sp>
        <p:nvSpPr>
          <p:cNvPr id="233" name=""/>
          <p:cNvSpPr txBox="1"/>
          <p:nvPr/>
        </p:nvSpPr>
        <p:spPr>
          <a:xfrm>
            <a:off x="1300680" y="207720"/>
            <a:ext cx="2795040" cy="602280"/>
          </a:xfrm>
          <a:prstGeom prst="rect">
            <a:avLst/>
          </a:prstGeom>
          <a:noFill/>
          <a:ln w="0">
            <a:noFill/>
          </a:ln>
        </p:spPr>
        <p:txBody>
          <a:bodyPr lIns="90000" rIns="90000" tIns="45000" bIns="45000" anchor="t">
            <a:noAutofit/>
          </a:bodyPr>
          <a:p>
            <a:r>
              <a:rPr b="1" lang="fr-FR" sz="1800" spc="-1" strike="noStrike">
                <a:solidFill>
                  <a:srgbClr val="000000"/>
                </a:solidFill>
                <a:latin typeface="Arial"/>
              </a:rPr>
              <a:t>MARKUS RAETZ</a:t>
            </a:r>
            <a:endParaRPr b="1"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
          <p:cNvSpPr txBox="1"/>
          <p:nvPr/>
        </p:nvSpPr>
        <p:spPr>
          <a:xfrm>
            <a:off x="469800" y="296280"/>
            <a:ext cx="8039160" cy="1114200"/>
          </a:xfrm>
          <a:prstGeom prst="rect">
            <a:avLst/>
          </a:prstGeom>
          <a:noFill/>
          <a:ln w="0">
            <a:noFill/>
          </a:ln>
        </p:spPr>
        <p:txBody>
          <a:bodyPr lIns="90000" rIns="90000" tIns="45000" bIns="45000" anchor="t">
            <a:noAutofit/>
          </a:bodyPr>
          <a:p>
            <a:r>
              <a:rPr b="1" lang="fr-FR" sz="1800" spc="-1" strike="noStrike">
                <a:solidFill>
                  <a:srgbClr val="000000"/>
                </a:solidFill>
                <a:latin typeface="Arial"/>
              </a:rPr>
              <a:t>Matthieu Robert-Ortis,</a:t>
            </a:r>
            <a:r>
              <a:rPr b="0" lang="fr-FR" sz="1800" spc="-1" strike="noStrike">
                <a:solidFill>
                  <a:srgbClr val="000000"/>
                </a:solidFill>
                <a:latin typeface="Arial"/>
              </a:rPr>
              <a:t> sculptures en câble d’acier sur socle</a:t>
            </a:r>
            <a:r>
              <a:rPr b="0" lang="fr-FR" sz="1800" spc="-1" strike="noStrike">
                <a:solidFill>
                  <a:srgbClr val="000000"/>
                </a:solidFill>
                <a:latin typeface="Arial"/>
              </a:rPr>
              <a:t>.</a:t>
            </a:r>
            <a:endParaRPr b="0" lang="fr-FR" sz="1800" spc="-1" strike="noStrike">
              <a:solidFill>
                <a:srgbClr val="000000"/>
              </a:solidFill>
              <a:latin typeface="Arial"/>
            </a:endParaRPr>
          </a:p>
        </p:txBody>
      </p:sp>
      <p:sp>
        <p:nvSpPr>
          <p:cNvPr id="235" name=""/>
          <p:cNvSpPr txBox="1"/>
          <p:nvPr/>
        </p:nvSpPr>
        <p:spPr>
          <a:xfrm>
            <a:off x="2937600" y="5968440"/>
            <a:ext cx="6020640" cy="346680"/>
          </a:xfrm>
          <a:prstGeom prst="rect">
            <a:avLst/>
          </a:prstGeom>
          <a:noFill/>
          <a:ln w="0">
            <a:noFill/>
          </a:ln>
        </p:spPr>
        <p:txBody>
          <a:bodyPr lIns="90000" rIns="90000" tIns="45000" bIns="45000" anchor="t">
            <a:noAutofit/>
          </a:bodyPr>
          <a:p>
            <a:r>
              <a:rPr b="0" i="1" lang="fr-FR" sz="1800" spc="-1" strike="noStrike" u="sng">
                <a:solidFill>
                  <a:srgbClr val="0000ff"/>
                </a:solidFill>
                <a:uFillTx/>
                <a:latin typeface="Arial"/>
              </a:rPr>
              <a:t>https://www.youtube.com/watch?v=vwF7AHTQaoc&amp;t=22s</a:t>
            </a:r>
            <a:endParaRPr b="0" i="1" lang="fr-FR" sz="1800" spc="-1" strike="noStrike" u="sng">
              <a:solidFill>
                <a:srgbClr val="0000ff"/>
              </a:solidFill>
              <a:uFillTx/>
              <a:latin typeface="Arial"/>
            </a:endParaRPr>
          </a:p>
        </p:txBody>
      </p:sp>
      <p:pic>
        <p:nvPicPr>
          <p:cNvPr id="236" name="" descr=""/>
          <p:cNvPicPr/>
          <p:nvPr/>
        </p:nvPicPr>
        <p:blipFill>
          <a:blip r:embed="rId1"/>
          <a:stretch/>
        </p:blipFill>
        <p:spPr>
          <a:xfrm>
            <a:off x="2307600" y="761760"/>
            <a:ext cx="7619760" cy="52066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7" name="" descr=""/>
          <p:cNvPicPr/>
          <p:nvPr/>
        </p:nvPicPr>
        <p:blipFill>
          <a:blip r:embed="rId1"/>
          <a:stretch/>
        </p:blipFill>
        <p:spPr>
          <a:xfrm>
            <a:off x="1117080" y="892800"/>
            <a:ext cx="3973320" cy="2646000"/>
          </a:xfrm>
          <a:prstGeom prst="rect">
            <a:avLst/>
          </a:prstGeom>
          <a:ln w="0">
            <a:noFill/>
          </a:ln>
        </p:spPr>
      </p:pic>
      <p:sp>
        <p:nvSpPr>
          <p:cNvPr id="238" name=""/>
          <p:cNvSpPr/>
          <p:nvPr/>
        </p:nvSpPr>
        <p:spPr>
          <a:xfrm>
            <a:off x="1000440" y="5848560"/>
            <a:ext cx="4363920" cy="601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Les géoglyphe de Nasca au Pérou, -200 </a:t>
            </a:r>
            <a:endParaRPr b="0" lang="fr-FR" sz="1800" spc="-1" strike="noStrike">
              <a:solidFill>
                <a:srgbClr val="000000"/>
              </a:solidFill>
              <a:latin typeface="Arial"/>
            </a:endParaRPr>
          </a:p>
        </p:txBody>
      </p:sp>
      <p:pic>
        <p:nvPicPr>
          <p:cNvPr id="239" name="" descr=""/>
          <p:cNvPicPr/>
          <p:nvPr/>
        </p:nvPicPr>
        <p:blipFill>
          <a:blip r:embed="rId2"/>
          <a:stretch/>
        </p:blipFill>
        <p:spPr>
          <a:xfrm>
            <a:off x="1127880" y="3522600"/>
            <a:ext cx="3973320" cy="2270880"/>
          </a:xfrm>
          <a:prstGeom prst="rect">
            <a:avLst/>
          </a:prstGeom>
          <a:ln w="0">
            <a:noFill/>
          </a:ln>
        </p:spPr>
      </p:pic>
      <p:sp>
        <p:nvSpPr>
          <p:cNvPr id="240" name=""/>
          <p:cNvSpPr/>
          <p:nvPr/>
        </p:nvSpPr>
        <p:spPr>
          <a:xfrm>
            <a:off x="6273360" y="5946840"/>
            <a:ext cx="5539320" cy="111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800" spc="-1" strike="noStrike">
                <a:solidFill>
                  <a:srgbClr val="000000"/>
                </a:solidFill>
                <a:latin typeface="Arial"/>
                <a:ea typeface="DejaVu Sans"/>
              </a:rPr>
              <a:t>Robert Smithson, </a:t>
            </a:r>
            <a:r>
              <a:rPr b="0" i="1" lang="fr-FR" sz="1800" spc="-1" strike="noStrike">
                <a:solidFill>
                  <a:srgbClr val="000000"/>
                </a:solidFill>
                <a:latin typeface="Arial"/>
                <a:ea typeface="DejaVu Sans"/>
              </a:rPr>
              <a:t>Spiral Jetty </a:t>
            </a:r>
            <a:r>
              <a:rPr b="0" lang="fr-FR" sz="1800" spc="-1" strike="noStrike">
                <a:solidFill>
                  <a:srgbClr val="000000"/>
                </a:solidFill>
                <a:latin typeface="Arial"/>
                <a:ea typeface="DejaVu Sans"/>
              </a:rPr>
              <a:t>, 1970, </a:t>
            </a:r>
            <a:endParaRPr b="0" lang="fr-FR" sz="1800" spc="-1" strike="noStrike">
              <a:solidFill>
                <a:srgbClr val="000000"/>
              </a:solidFill>
              <a:latin typeface="Arial"/>
            </a:endParaRPr>
          </a:p>
          <a:p>
            <a:pPr algn="ctr">
              <a:lnSpc>
                <a:spcPct val="100000"/>
              </a:lnSpc>
            </a:pPr>
            <a:r>
              <a:rPr b="0" lang="fr-FR" sz="1800" spc="-1" strike="noStrike">
                <a:solidFill>
                  <a:srgbClr val="000000"/>
                </a:solidFill>
                <a:latin typeface="Arial"/>
                <a:ea typeface="DejaVu Sans"/>
              </a:rPr>
              <a:t>Installation Land art, Grand lac salé États Unis</a:t>
            </a:r>
            <a:endParaRPr b="0" lang="fr-FR" sz="1800" spc="-1" strike="noStrike">
              <a:solidFill>
                <a:srgbClr val="000000"/>
              </a:solidFill>
              <a:latin typeface="Arial"/>
            </a:endParaRPr>
          </a:p>
        </p:txBody>
      </p:sp>
      <p:sp>
        <p:nvSpPr>
          <p:cNvPr id="241" name="Rectangle 6"/>
          <p:cNvSpPr/>
          <p:nvPr/>
        </p:nvSpPr>
        <p:spPr>
          <a:xfrm>
            <a:off x="684360" y="405000"/>
            <a:ext cx="10635480" cy="390960"/>
          </a:xfrm>
          <a:prstGeom prst="rect">
            <a:avLst/>
          </a:prstGeom>
          <a:solidFill>
            <a:schemeClr val="accent4">
              <a:lumMod val="40000"/>
              <a:lumOff val="60000"/>
            </a:schemeClr>
          </a:solidFill>
          <a:ln>
            <a:solidFill>
              <a:srgbClr val="1d3155"/>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1800" spc="-1" strike="noStrike">
              <a:solidFill>
                <a:srgbClr val="000000"/>
              </a:solidFill>
              <a:latin typeface="Arial"/>
            </a:endParaRPr>
          </a:p>
          <a:p>
            <a:pPr>
              <a:lnSpc>
                <a:spcPct val="100000"/>
              </a:lnSpc>
              <a:tabLst>
                <a:tab algn="l" pos="0"/>
              </a:tabLst>
            </a:pPr>
            <a:r>
              <a:rPr b="0" lang="fr-FR" sz="1800" spc="-1" strike="noStrike">
                <a:solidFill>
                  <a:srgbClr val="000000"/>
                </a:solidFill>
                <a:latin typeface="Arial"/>
                <a:ea typeface="DejaVu Sans"/>
              </a:rPr>
              <a:t>-   les installations vues du ciel</a:t>
            </a:r>
            <a:endParaRPr b="0" lang="fr-FR" sz="1800" spc="-1" strike="noStrike">
              <a:solidFill>
                <a:srgbClr val="000000"/>
              </a:solidFill>
              <a:latin typeface="Arial"/>
            </a:endParaRPr>
          </a:p>
          <a:p>
            <a:pPr algn="ctr">
              <a:lnSpc>
                <a:spcPct val="100000"/>
              </a:lnSpc>
              <a:tabLst>
                <a:tab algn="l" pos="0"/>
              </a:tabLst>
            </a:pPr>
            <a:endParaRPr b="0" lang="fr-FR" sz="1800" spc="-1" strike="noStrike">
              <a:solidFill>
                <a:srgbClr val="000000"/>
              </a:solidFill>
              <a:latin typeface="Arial"/>
            </a:endParaRPr>
          </a:p>
        </p:txBody>
      </p:sp>
      <p:pic>
        <p:nvPicPr>
          <p:cNvPr id="242" name="" descr=""/>
          <p:cNvPicPr/>
          <p:nvPr/>
        </p:nvPicPr>
        <p:blipFill>
          <a:blip r:embed="rId3"/>
          <a:stretch/>
        </p:blipFill>
        <p:spPr>
          <a:xfrm>
            <a:off x="7028280" y="851760"/>
            <a:ext cx="3868920" cy="2595240"/>
          </a:xfrm>
          <a:prstGeom prst="rect">
            <a:avLst/>
          </a:prstGeom>
          <a:ln w="0">
            <a:noFill/>
          </a:ln>
        </p:spPr>
      </p:pic>
      <p:pic>
        <p:nvPicPr>
          <p:cNvPr id="243" name="" descr=""/>
          <p:cNvPicPr/>
          <p:nvPr/>
        </p:nvPicPr>
        <p:blipFill>
          <a:blip r:embed="rId4"/>
          <a:stretch/>
        </p:blipFill>
        <p:spPr>
          <a:xfrm>
            <a:off x="7039440" y="3447720"/>
            <a:ext cx="3857760" cy="250632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 descr=""/>
          <p:cNvPicPr/>
          <p:nvPr/>
        </p:nvPicPr>
        <p:blipFill>
          <a:blip r:embed="rId1"/>
          <a:stretch/>
        </p:blipFill>
        <p:spPr>
          <a:xfrm>
            <a:off x="7324200" y="381240"/>
            <a:ext cx="3908160" cy="4500000"/>
          </a:xfrm>
          <a:prstGeom prst="rect">
            <a:avLst/>
          </a:prstGeom>
          <a:ln w="0">
            <a:noFill/>
          </a:ln>
        </p:spPr>
      </p:pic>
      <p:sp>
        <p:nvSpPr>
          <p:cNvPr id="245" name=""/>
          <p:cNvSpPr/>
          <p:nvPr/>
        </p:nvSpPr>
        <p:spPr>
          <a:xfrm>
            <a:off x="6109200" y="4992480"/>
            <a:ext cx="6009840" cy="17182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en-GB" sz="1800" spc="-1" strike="noStrike">
                <a:solidFill>
                  <a:srgbClr val="000080"/>
                </a:solidFill>
                <a:latin typeface="Arial"/>
                <a:ea typeface="Microsoft YaHei"/>
              </a:rPr>
              <a:t>Joey Lee (géographe) associé à Benedikt Gross (designer) ont créé un outil permettant de repérer sur une photo satellite les architectures en forme de lettre.</a:t>
            </a:r>
            <a:endParaRPr b="0" lang="fr-FR" sz="1800" spc="-1" strike="noStrike">
              <a:solidFill>
                <a:srgbClr val="000080"/>
              </a:solidFill>
              <a:latin typeface="Arial"/>
            </a:endParaRPr>
          </a:p>
          <a:p>
            <a:pPr algn="just">
              <a:lnSpc>
                <a:spcPct val="100000"/>
              </a:lnSpc>
            </a:pPr>
            <a:r>
              <a:rPr b="0" lang="en-GB" sz="1800" spc="-1" strike="noStrike">
                <a:solidFill>
                  <a:srgbClr val="000080"/>
                </a:solidFill>
                <a:latin typeface="Arial"/>
                <a:ea typeface="Microsoft YaHei"/>
              </a:rPr>
              <a:t>En utilisant des photos aériennes de bâtiments réels, les créateurs de ce nouvel alphabet baptisé «Aerial Bold», ont identifié des milliers de lettres.</a:t>
            </a:r>
            <a:endParaRPr b="0" lang="fr-FR" sz="1800" spc="-1" strike="noStrike">
              <a:solidFill>
                <a:srgbClr val="000080"/>
              </a:solidFill>
              <a:latin typeface="Arial"/>
            </a:endParaRPr>
          </a:p>
        </p:txBody>
      </p:sp>
      <p:pic>
        <p:nvPicPr>
          <p:cNvPr id="246" name="" descr=""/>
          <p:cNvPicPr/>
          <p:nvPr/>
        </p:nvPicPr>
        <p:blipFill>
          <a:blip r:embed="rId2"/>
          <a:stretch/>
        </p:blipFill>
        <p:spPr>
          <a:xfrm>
            <a:off x="326160" y="284400"/>
            <a:ext cx="5882040" cy="3907800"/>
          </a:xfrm>
          <a:prstGeom prst="rect">
            <a:avLst/>
          </a:prstGeom>
          <a:ln w="0">
            <a:noFill/>
          </a:ln>
        </p:spPr>
      </p:pic>
      <p:sp>
        <p:nvSpPr>
          <p:cNvPr id="247" name=""/>
          <p:cNvSpPr/>
          <p:nvPr/>
        </p:nvSpPr>
        <p:spPr>
          <a:xfrm>
            <a:off x="872640" y="4316040"/>
            <a:ext cx="5567400" cy="345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JR- bidonville de Nairobi – Kenya – 2008</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838080" y="365040"/>
            <a:ext cx="10512360" cy="1322280"/>
          </a:xfrm>
          <a:prstGeom prst="rect">
            <a:avLst/>
          </a:prstGeom>
          <a:noFill/>
          <a:ln w="0">
            <a:noFill/>
          </a:ln>
        </p:spPr>
        <p:txBody>
          <a:bodyPr lIns="90000" rIns="90000" tIns="45000" bIns="45000" anchor="ctr">
            <a:noAutofit/>
          </a:bodyPr>
          <a:p>
            <a:pPr indent="0">
              <a:lnSpc>
                <a:spcPct val="90000"/>
              </a:lnSpc>
              <a:buNone/>
              <a:tabLst>
                <a:tab algn="l" pos="0"/>
              </a:tabLst>
            </a:pPr>
            <a:r>
              <a:rPr b="0" lang="fr-FR" sz="2200" spc="-1" strike="noStrike">
                <a:solidFill>
                  <a:srgbClr val="000000"/>
                </a:solidFill>
                <a:latin typeface="Calibri"/>
                <a:ea typeface="Calibri"/>
              </a:rPr>
              <a:t>PICASSO Pablo, </a:t>
            </a:r>
            <a:r>
              <a:rPr b="0" i="1" lang="fr-FR" sz="2200" spc="-1" strike="noStrike">
                <a:solidFill>
                  <a:srgbClr val="000000"/>
                </a:solidFill>
                <a:latin typeface="Calibri"/>
                <a:ea typeface="Calibri"/>
              </a:rPr>
              <a:t>Tête de femme</a:t>
            </a:r>
            <a:r>
              <a:rPr b="0" lang="fr-FR" sz="2200" spc="-1" strike="noStrike">
                <a:solidFill>
                  <a:srgbClr val="000000"/>
                </a:solidFill>
                <a:latin typeface="Calibri"/>
                <a:ea typeface="Calibri"/>
              </a:rPr>
              <a:t>, 1957, Bois peint 78,5 x 34 x 36 cm, Musée Picasso, Paris</a:t>
            </a:r>
            <a:endParaRPr b="0" lang="fr-FR" sz="2200" spc="-1" strike="noStrike">
              <a:solidFill>
                <a:srgbClr val="000000"/>
              </a:solidFill>
              <a:latin typeface="Arial"/>
            </a:endParaRPr>
          </a:p>
        </p:txBody>
      </p:sp>
      <p:pic>
        <p:nvPicPr>
          <p:cNvPr id="169" name="Espace réservé du contenu 4" descr=""/>
          <p:cNvPicPr/>
          <p:nvPr/>
        </p:nvPicPr>
        <p:blipFill>
          <a:blip r:embed="rId1"/>
          <a:stretch/>
        </p:blipFill>
        <p:spPr>
          <a:xfrm>
            <a:off x="415800" y="2023560"/>
            <a:ext cx="2627640" cy="4348080"/>
          </a:xfrm>
          <a:prstGeom prst="rect">
            <a:avLst/>
          </a:prstGeom>
          <a:ln w="0">
            <a:noFill/>
          </a:ln>
        </p:spPr>
      </p:pic>
      <p:pic>
        <p:nvPicPr>
          <p:cNvPr id="170" name="Image 8" descr=""/>
          <p:cNvPicPr/>
          <p:nvPr/>
        </p:nvPicPr>
        <p:blipFill>
          <a:blip r:embed="rId2"/>
          <a:stretch/>
        </p:blipFill>
        <p:spPr>
          <a:xfrm>
            <a:off x="3177000" y="2023560"/>
            <a:ext cx="2560680" cy="4348080"/>
          </a:xfrm>
          <a:prstGeom prst="rect">
            <a:avLst/>
          </a:prstGeom>
          <a:ln w="0">
            <a:noFill/>
          </a:ln>
        </p:spPr>
      </p:pic>
      <p:pic>
        <p:nvPicPr>
          <p:cNvPr id="171" name="Image 10" descr=""/>
          <p:cNvPicPr/>
          <p:nvPr/>
        </p:nvPicPr>
        <p:blipFill>
          <a:blip r:embed="rId3"/>
          <a:stretch/>
        </p:blipFill>
        <p:spPr>
          <a:xfrm>
            <a:off x="5870880" y="2023560"/>
            <a:ext cx="2534040" cy="4348080"/>
          </a:xfrm>
          <a:prstGeom prst="rect">
            <a:avLst/>
          </a:prstGeom>
          <a:ln w="0">
            <a:noFill/>
          </a:ln>
        </p:spPr>
      </p:pic>
      <p:pic>
        <p:nvPicPr>
          <p:cNvPr id="172" name="Image 12" descr=""/>
          <p:cNvPicPr/>
          <p:nvPr/>
        </p:nvPicPr>
        <p:blipFill>
          <a:blip r:embed="rId4"/>
          <a:stretch/>
        </p:blipFill>
        <p:spPr>
          <a:xfrm>
            <a:off x="8564760" y="2023560"/>
            <a:ext cx="2534040" cy="434808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
          <p:cNvSpPr/>
          <p:nvPr/>
        </p:nvSpPr>
        <p:spPr>
          <a:xfrm>
            <a:off x="3722040" y="6286320"/>
            <a:ext cx="2572560" cy="857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 </a:t>
            </a:r>
            <a:endParaRPr b="0" lang="fr-FR" sz="1800" spc="-1" strike="noStrike">
              <a:solidFill>
                <a:srgbClr val="000000"/>
              </a:solidFill>
              <a:latin typeface="Arial"/>
            </a:endParaRPr>
          </a:p>
        </p:txBody>
      </p:sp>
      <p:sp>
        <p:nvSpPr>
          <p:cNvPr id="249" name=""/>
          <p:cNvSpPr/>
          <p:nvPr/>
        </p:nvSpPr>
        <p:spPr>
          <a:xfrm>
            <a:off x="933840" y="1093320"/>
            <a:ext cx="8463600" cy="1668960"/>
          </a:xfrm>
          <a:prstGeom prst="rect">
            <a:avLst/>
          </a:prstGeom>
          <a:solidFill>
            <a:srgbClr val="aadfaa"/>
          </a:solidFill>
          <a:ln w="0">
            <a:solidFill>
              <a:srgbClr val="203864"/>
            </a:solidFill>
          </a:ln>
        </p:spPr>
        <p:style>
          <a:lnRef idx="0"/>
          <a:fillRef idx="0"/>
          <a:effectRef idx="0"/>
          <a:fontRef idx="minor"/>
        </p:style>
        <p:txBody>
          <a:bodyPr lIns="90000" rIns="90000" tIns="45000" bIns="45000" anchor="ctr">
            <a:noAutofit/>
          </a:bodyPr>
          <a:p>
            <a:pPr algn="ctr"/>
            <a:r>
              <a:rPr b="0" lang="fr-FR" sz="1800" spc="-1" strike="noStrike">
                <a:solidFill>
                  <a:srgbClr val="000000"/>
                </a:solidFill>
                <a:latin typeface="Arial"/>
              </a:rPr>
              <a:t> </a:t>
            </a:r>
            <a:endParaRPr b="0" lang="fr-FR" sz="1800" spc="-1" strike="noStrike">
              <a:solidFill>
                <a:srgbClr val="000000"/>
              </a:solidFill>
              <a:latin typeface="Arial"/>
            </a:endParaRPr>
          </a:p>
        </p:txBody>
      </p:sp>
      <p:sp>
        <p:nvSpPr>
          <p:cNvPr id="250" name=""/>
          <p:cNvSpPr/>
          <p:nvPr/>
        </p:nvSpPr>
        <p:spPr>
          <a:xfrm>
            <a:off x="1109880" y="964440"/>
            <a:ext cx="11593800" cy="62697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500" spc="-1" strike="noStrike">
                <a:solidFill>
                  <a:srgbClr val="000000"/>
                </a:solidFill>
                <a:latin typeface="Arial"/>
                <a:ea typeface="DejaVu Sans"/>
              </a:rPr>
              <a:t> </a:t>
            </a:r>
            <a:endParaRPr b="0" lang="fr-FR" sz="1500" spc="-1" strike="noStrike">
              <a:solidFill>
                <a:srgbClr val="000000"/>
              </a:solidFill>
              <a:latin typeface="Arial"/>
            </a:endParaRPr>
          </a:p>
          <a:p>
            <a:pPr algn="just">
              <a:lnSpc>
                <a:spcPct val="100000"/>
              </a:lnSpc>
            </a:pPr>
            <a:r>
              <a:rPr b="0" lang="fr-FR" sz="1800" spc="-1" strike="noStrike" u="sng">
                <a:solidFill>
                  <a:srgbClr val="000000"/>
                </a:solidFill>
                <a:uFillTx/>
                <a:latin typeface="Arial"/>
                <a:ea typeface="DejaVu Sans"/>
              </a:rPr>
              <a:t>Français :</a:t>
            </a:r>
            <a:r>
              <a:rPr b="0" lang="fr-FR" sz="1800" spc="-1" strike="noStrike">
                <a:solidFill>
                  <a:srgbClr val="000000"/>
                </a:solidFill>
                <a:latin typeface="Arial"/>
                <a:ea typeface="DejaVu Sans"/>
              </a:rPr>
              <a:t> La question du point du vue.</a:t>
            </a: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DejaVu Sans"/>
              </a:rPr>
              <a:t>Le théatre : acteur/spectateur</a:t>
            </a: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DejaVu Sans"/>
              </a:rPr>
              <a:t>Angles de vue (cinéma, photographie, BD)</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u="sng">
                <a:solidFill>
                  <a:srgbClr val="000000"/>
                </a:solidFill>
                <a:uFillTx/>
                <a:latin typeface="Arial"/>
                <a:ea typeface="DejaVu Sans"/>
              </a:rPr>
              <a:t>EPS </a:t>
            </a:r>
            <a:r>
              <a:rPr b="0" lang="fr-FR" sz="1800" spc="-1" strike="noStrike">
                <a:solidFill>
                  <a:srgbClr val="000000"/>
                </a:solidFill>
                <a:latin typeface="Arial"/>
                <a:ea typeface="DejaVu Sans"/>
              </a:rPr>
              <a:t>: Mobilité et déplacement du corps dans l’espace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
          <p:cNvSpPr/>
          <p:nvPr/>
        </p:nvSpPr>
        <p:spPr>
          <a:xfrm>
            <a:off x="3852000" y="131040"/>
            <a:ext cx="4936320" cy="88596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Le portrait féminin</a:t>
            </a:r>
            <a:endParaRPr b="0" lang="fr-FR" sz="1800" spc="-1" strike="noStrike">
              <a:solidFill>
                <a:srgbClr val="000000"/>
              </a:solidFill>
              <a:latin typeface="Arial"/>
            </a:endParaRPr>
          </a:p>
        </p:txBody>
      </p:sp>
      <p:sp>
        <p:nvSpPr>
          <p:cNvPr id="252" name=""/>
          <p:cNvSpPr/>
          <p:nvPr/>
        </p:nvSpPr>
        <p:spPr>
          <a:xfrm>
            <a:off x="171000" y="947520"/>
            <a:ext cx="11889360" cy="1279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Arial"/>
                <a:ea typeface="DejaVu Sans"/>
              </a:rPr>
              <a:t>Les élèves aborderont les caractéristiques du portrait, les traits physiques, l’évocation de la personnalité, le rapport du personnage à son environnement (créé par l’artiste dans le portrait peint mais changeant selon l’exposition de la sculpture dans un lieu).</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sp>
        <p:nvSpPr>
          <p:cNvPr id="253" name=""/>
          <p:cNvSpPr/>
          <p:nvPr/>
        </p:nvSpPr>
        <p:spPr>
          <a:xfrm>
            <a:off x="5072040" y="5752800"/>
            <a:ext cx="2563920" cy="8571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800" spc="-1" strike="noStrike">
                <a:solidFill>
                  <a:srgbClr val="000000"/>
                </a:solidFill>
                <a:latin typeface="Arial"/>
                <a:ea typeface="DejaVu Sans"/>
              </a:rPr>
              <a:t>Léonard de Vinci,</a:t>
            </a:r>
            <a:r>
              <a:rPr b="0" i="1" lang="fr-FR" sz="1800" spc="-1" strike="noStrike">
                <a:solidFill>
                  <a:srgbClr val="000000"/>
                </a:solidFill>
                <a:latin typeface="Arial"/>
                <a:ea typeface="DejaVu Sans"/>
              </a:rPr>
              <a:t> </a:t>
            </a:r>
            <a:endParaRPr b="0" lang="fr-FR" sz="1800" spc="-1" strike="noStrike">
              <a:solidFill>
                <a:srgbClr val="000000"/>
              </a:solidFill>
              <a:latin typeface="Arial"/>
            </a:endParaRPr>
          </a:p>
          <a:p>
            <a:pPr algn="ctr">
              <a:lnSpc>
                <a:spcPct val="100000"/>
              </a:lnSpc>
            </a:pPr>
            <a:r>
              <a:rPr b="0" i="1" lang="fr-FR" sz="1800" spc="-1" strike="noStrike">
                <a:solidFill>
                  <a:srgbClr val="000000"/>
                </a:solidFill>
                <a:latin typeface="Arial"/>
                <a:ea typeface="DejaVu Sans"/>
              </a:rPr>
              <a:t>La joconde</a:t>
            </a:r>
            <a:r>
              <a:rPr b="0" lang="fr-FR" sz="1800" spc="-1" strike="noStrike">
                <a:solidFill>
                  <a:srgbClr val="000000"/>
                </a:solidFill>
                <a:latin typeface="Arial"/>
                <a:ea typeface="DejaVu Sans"/>
              </a:rPr>
              <a:t>, 1503, </a:t>
            </a:r>
            <a:endParaRPr b="0" lang="fr-FR" sz="1800" spc="-1" strike="noStrike">
              <a:solidFill>
                <a:srgbClr val="000000"/>
              </a:solidFill>
              <a:latin typeface="Arial"/>
            </a:endParaRPr>
          </a:p>
          <a:p>
            <a:pPr algn="ctr">
              <a:lnSpc>
                <a:spcPct val="100000"/>
              </a:lnSpc>
            </a:pPr>
            <a:r>
              <a:rPr b="0" lang="fr-FR" sz="1800" spc="-1" strike="noStrike">
                <a:solidFill>
                  <a:srgbClr val="000000"/>
                </a:solidFill>
                <a:latin typeface="Arial"/>
                <a:ea typeface="DejaVu Sans"/>
              </a:rPr>
              <a:t>huile sur bois</a:t>
            </a:r>
            <a:endParaRPr b="0" lang="fr-FR" sz="1800" spc="-1" strike="noStrike">
              <a:solidFill>
                <a:srgbClr val="000000"/>
              </a:solidFill>
              <a:latin typeface="Arial"/>
            </a:endParaRPr>
          </a:p>
        </p:txBody>
      </p:sp>
      <p:pic>
        <p:nvPicPr>
          <p:cNvPr id="254" name="" descr=""/>
          <p:cNvPicPr/>
          <p:nvPr/>
        </p:nvPicPr>
        <p:blipFill>
          <a:blip r:embed="rId1"/>
          <a:stretch/>
        </p:blipFill>
        <p:spPr>
          <a:xfrm>
            <a:off x="5072040" y="1933920"/>
            <a:ext cx="2563920" cy="381816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
          <p:cNvSpPr/>
          <p:nvPr/>
        </p:nvSpPr>
        <p:spPr>
          <a:xfrm>
            <a:off x="6462000" y="5676840"/>
            <a:ext cx="7130520" cy="1113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6" name="Rectangle 2"/>
          <p:cNvSpPr/>
          <p:nvPr/>
        </p:nvSpPr>
        <p:spPr>
          <a:xfrm>
            <a:off x="268200" y="372240"/>
            <a:ext cx="11642760" cy="622800"/>
          </a:xfrm>
          <a:prstGeom prst="rect">
            <a:avLst/>
          </a:prstGeom>
          <a:solidFill>
            <a:schemeClr val="accent4">
              <a:lumMod val="40000"/>
              <a:lumOff val="60000"/>
            </a:schemeClr>
          </a:solidFill>
          <a:ln>
            <a:solidFill>
              <a:srgbClr val="1d3155"/>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1800" spc="-1" strike="noStrike">
              <a:solidFill>
                <a:srgbClr val="000000"/>
              </a:solidFill>
              <a:latin typeface="Arial"/>
            </a:endParaRPr>
          </a:p>
          <a:p>
            <a:pPr>
              <a:lnSpc>
                <a:spcPct val="100000"/>
              </a:lnSpc>
              <a:tabLst>
                <a:tab algn="l" pos="0"/>
              </a:tabLst>
            </a:pPr>
            <a:r>
              <a:rPr b="0" lang="fr-FR" sz="1600" spc="-1" strike="noStrike">
                <a:solidFill>
                  <a:srgbClr val="000000"/>
                </a:solidFill>
                <a:latin typeface="Times New Roman"/>
                <a:ea typeface="DejaVu Sans"/>
              </a:rPr>
              <a:t>- simplification, écart avec le référent</a:t>
            </a:r>
            <a:endParaRPr b="0" lang="fr-FR" sz="1600" spc="-1" strike="noStrike">
              <a:solidFill>
                <a:srgbClr val="000000"/>
              </a:solidFill>
              <a:latin typeface="Arial"/>
            </a:endParaRPr>
          </a:p>
          <a:p>
            <a:pPr algn="ctr">
              <a:lnSpc>
                <a:spcPct val="100000"/>
              </a:lnSpc>
              <a:tabLst>
                <a:tab algn="l" pos="0"/>
              </a:tabLst>
            </a:pPr>
            <a:endParaRPr b="0" lang="fr-FR" sz="1800" spc="-1" strike="noStrike">
              <a:solidFill>
                <a:srgbClr val="000000"/>
              </a:solidFill>
              <a:latin typeface="Arial"/>
            </a:endParaRPr>
          </a:p>
        </p:txBody>
      </p:sp>
      <p:sp>
        <p:nvSpPr>
          <p:cNvPr id="257" name=""/>
          <p:cNvSpPr/>
          <p:nvPr/>
        </p:nvSpPr>
        <p:spPr>
          <a:xfrm>
            <a:off x="164520" y="5575320"/>
            <a:ext cx="2758320" cy="8575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500" spc="-1" strike="noStrike">
                <a:solidFill>
                  <a:srgbClr val="000000"/>
                </a:solidFill>
                <a:latin typeface="Arial"/>
                <a:ea typeface="DejaVu Sans"/>
              </a:rPr>
              <a:t>Statuette de femme enceinte, Côte d’ivoire </a:t>
            </a:r>
            <a:endParaRPr b="0" lang="fr-FR" sz="1500" spc="-1" strike="noStrike">
              <a:solidFill>
                <a:srgbClr val="000000"/>
              </a:solidFill>
              <a:latin typeface="Arial"/>
            </a:endParaRPr>
          </a:p>
          <a:p>
            <a:pPr algn="ctr">
              <a:lnSpc>
                <a:spcPct val="100000"/>
              </a:lnSpc>
            </a:pPr>
            <a:r>
              <a:rPr b="0" lang="fr-FR" sz="1500" spc="-1" strike="noStrike">
                <a:solidFill>
                  <a:srgbClr val="000000"/>
                </a:solidFill>
                <a:latin typeface="Arial"/>
                <a:ea typeface="DejaVu Sans"/>
              </a:rPr>
              <a:t>Musée du quai Branly</a:t>
            </a:r>
            <a:endParaRPr b="0" lang="fr-FR" sz="1500" spc="-1" strike="noStrike">
              <a:solidFill>
                <a:srgbClr val="000000"/>
              </a:solidFill>
              <a:latin typeface="Arial"/>
            </a:endParaRPr>
          </a:p>
        </p:txBody>
      </p:sp>
      <p:pic>
        <p:nvPicPr>
          <p:cNvPr id="258" name="" descr=""/>
          <p:cNvPicPr/>
          <p:nvPr/>
        </p:nvPicPr>
        <p:blipFill>
          <a:blip r:embed="rId1"/>
          <a:stretch/>
        </p:blipFill>
        <p:spPr>
          <a:xfrm>
            <a:off x="180000" y="1111320"/>
            <a:ext cx="2786400" cy="4376880"/>
          </a:xfrm>
          <a:prstGeom prst="rect">
            <a:avLst/>
          </a:prstGeom>
          <a:ln w="0">
            <a:noFill/>
          </a:ln>
        </p:spPr>
      </p:pic>
      <p:pic>
        <p:nvPicPr>
          <p:cNvPr id="259" name="" descr=""/>
          <p:cNvPicPr/>
          <p:nvPr/>
        </p:nvPicPr>
        <p:blipFill>
          <a:blip r:embed="rId2"/>
          <a:stretch/>
        </p:blipFill>
        <p:spPr>
          <a:xfrm>
            <a:off x="2944800" y="1179720"/>
            <a:ext cx="2974320" cy="4184280"/>
          </a:xfrm>
          <a:prstGeom prst="rect">
            <a:avLst/>
          </a:prstGeom>
          <a:ln w="0">
            <a:noFill/>
          </a:ln>
        </p:spPr>
      </p:pic>
      <p:sp>
        <p:nvSpPr>
          <p:cNvPr id="260" name=""/>
          <p:cNvSpPr/>
          <p:nvPr/>
        </p:nvSpPr>
        <p:spPr>
          <a:xfrm>
            <a:off x="3166200" y="5627160"/>
            <a:ext cx="2683440" cy="7668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600" spc="-1" strike="noStrike">
                <a:solidFill>
                  <a:srgbClr val="000000"/>
                </a:solidFill>
                <a:latin typeface="Arial"/>
                <a:ea typeface="DejaVu Sans"/>
              </a:rPr>
              <a:t>Pablo Picasso, </a:t>
            </a:r>
            <a:endParaRPr b="0" lang="fr-FR" sz="1600" spc="-1" strike="noStrike">
              <a:solidFill>
                <a:srgbClr val="000000"/>
              </a:solidFill>
              <a:latin typeface="Arial"/>
            </a:endParaRPr>
          </a:p>
          <a:p>
            <a:pPr algn="ctr">
              <a:lnSpc>
                <a:spcPct val="100000"/>
              </a:lnSpc>
            </a:pPr>
            <a:r>
              <a:rPr b="0" i="1" lang="fr-FR" sz="1600" spc="-1" strike="noStrike">
                <a:solidFill>
                  <a:srgbClr val="000000"/>
                </a:solidFill>
                <a:latin typeface="Arial"/>
                <a:ea typeface="DejaVu Sans"/>
              </a:rPr>
              <a:t>Portrait de Dora Maa</a:t>
            </a:r>
            <a:r>
              <a:rPr b="0" lang="fr-FR" sz="1600" spc="-1" strike="noStrike">
                <a:solidFill>
                  <a:srgbClr val="000000"/>
                </a:solidFill>
                <a:latin typeface="Arial"/>
                <a:ea typeface="DejaVu Sans"/>
              </a:rPr>
              <a:t>r, 1937, huile sur toile</a:t>
            </a:r>
            <a:endParaRPr b="0" lang="fr-FR" sz="1600" spc="-1" strike="noStrike">
              <a:solidFill>
                <a:srgbClr val="000000"/>
              </a:solidFill>
              <a:latin typeface="Arial"/>
            </a:endParaRPr>
          </a:p>
        </p:txBody>
      </p:sp>
      <p:pic>
        <p:nvPicPr>
          <p:cNvPr id="261" name="" descr=""/>
          <p:cNvPicPr/>
          <p:nvPr/>
        </p:nvPicPr>
        <p:blipFill>
          <a:blip r:embed="rId3"/>
          <a:stretch/>
        </p:blipFill>
        <p:spPr>
          <a:xfrm>
            <a:off x="8841240" y="1215000"/>
            <a:ext cx="3078360" cy="4106880"/>
          </a:xfrm>
          <a:prstGeom prst="rect">
            <a:avLst/>
          </a:prstGeom>
          <a:ln w="0">
            <a:noFill/>
          </a:ln>
        </p:spPr>
      </p:pic>
      <p:sp>
        <p:nvSpPr>
          <p:cNvPr id="262" name=""/>
          <p:cNvSpPr/>
          <p:nvPr/>
        </p:nvSpPr>
        <p:spPr>
          <a:xfrm>
            <a:off x="8884440" y="5634000"/>
            <a:ext cx="3111480" cy="7668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600" spc="-1" strike="noStrike">
                <a:solidFill>
                  <a:srgbClr val="111111"/>
                </a:solidFill>
                <a:latin typeface="Arial"/>
                <a:ea typeface="DejaVu Sans"/>
              </a:rPr>
              <a:t>Henri Matisse</a:t>
            </a:r>
            <a:endParaRPr b="0" lang="fr-FR" sz="1600" spc="-1" strike="noStrike">
              <a:solidFill>
                <a:srgbClr val="000000"/>
              </a:solidFill>
              <a:latin typeface="Arial"/>
            </a:endParaRPr>
          </a:p>
          <a:p>
            <a:pPr algn="ctr">
              <a:lnSpc>
                <a:spcPct val="100000"/>
              </a:lnSpc>
            </a:pPr>
            <a:r>
              <a:rPr b="0" i="1" lang="fr-FR" sz="1600" spc="-1" strike="noStrike">
                <a:solidFill>
                  <a:srgbClr val="111111"/>
                </a:solidFill>
                <a:latin typeface="Arial"/>
                <a:ea typeface="DejaVu Sans"/>
              </a:rPr>
              <a:t>Portrait de Lydia Delectorskaya</a:t>
            </a:r>
            <a:endParaRPr b="0" lang="fr-FR" sz="1600" spc="-1" strike="noStrike">
              <a:solidFill>
                <a:srgbClr val="000000"/>
              </a:solidFill>
              <a:latin typeface="Arial"/>
            </a:endParaRPr>
          </a:p>
          <a:p>
            <a:pPr algn="ctr">
              <a:lnSpc>
                <a:spcPct val="100000"/>
              </a:lnSpc>
            </a:pPr>
            <a:r>
              <a:rPr b="0" lang="fr-FR" sz="1600" spc="-1" strike="noStrike">
                <a:solidFill>
                  <a:srgbClr val="111111"/>
                </a:solidFill>
                <a:latin typeface="Arial"/>
                <a:ea typeface="DejaVu Sans"/>
              </a:rPr>
              <a:t>Impression lithographique, 1947</a:t>
            </a:r>
            <a:endParaRPr b="0" lang="fr-FR" sz="1600" spc="-1" strike="noStrike">
              <a:solidFill>
                <a:srgbClr val="000000"/>
              </a:solidFill>
              <a:latin typeface="Arial"/>
            </a:endParaRPr>
          </a:p>
        </p:txBody>
      </p:sp>
      <p:pic>
        <p:nvPicPr>
          <p:cNvPr id="263" name="" descr=""/>
          <p:cNvPicPr/>
          <p:nvPr/>
        </p:nvPicPr>
        <p:blipFill>
          <a:blip r:embed="rId4"/>
          <a:stretch/>
        </p:blipFill>
        <p:spPr>
          <a:xfrm>
            <a:off x="5997960" y="1205280"/>
            <a:ext cx="2778120" cy="4244760"/>
          </a:xfrm>
          <a:prstGeom prst="rect">
            <a:avLst/>
          </a:prstGeom>
          <a:ln w="0">
            <a:noFill/>
          </a:ln>
        </p:spPr>
      </p:pic>
      <p:sp>
        <p:nvSpPr>
          <p:cNvPr id="264" name=""/>
          <p:cNvSpPr/>
          <p:nvPr/>
        </p:nvSpPr>
        <p:spPr>
          <a:xfrm>
            <a:off x="6017760" y="5676840"/>
            <a:ext cx="2656440" cy="7668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600" spc="-1" strike="noStrike">
                <a:solidFill>
                  <a:srgbClr val="000000"/>
                </a:solidFill>
                <a:latin typeface="Arial"/>
                <a:ea typeface="DejaVu Sans"/>
              </a:rPr>
              <a:t>Amedeo Modigliani, </a:t>
            </a:r>
            <a:endParaRPr b="0" lang="fr-FR" sz="1600" spc="-1" strike="noStrike">
              <a:solidFill>
                <a:srgbClr val="000000"/>
              </a:solidFill>
              <a:latin typeface="Arial"/>
            </a:endParaRPr>
          </a:p>
          <a:p>
            <a:pPr algn="ctr">
              <a:lnSpc>
                <a:spcPct val="100000"/>
              </a:lnSpc>
            </a:pPr>
            <a:r>
              <a:rPr b="0" i="1" lang="fr-FR" sz="1600" spc="-1" strike="noStrike">
                <a:solidFill>
                  <a:srgbClr val="000000"/>
                </a:solidFill>
                <a:latin typeface="Arial"/>
                <a:ea typeface="DejaVu Sans"/>
              </a:rPr>
              <a:t>La femme aux yeux bleus</a:t>
            </a:r>
            <a:r>
              <a:rPr b="0" lang="fr-FR" sz="1600" spc="-1" strike="noStrike">
                <a:solidFill>
                  <a:srgbClr val="000000"/>
                </a:solidFill>
                <a:latin typeface="Arial"/>
                <a:ea typeface="DejaVu Sans"/>
              </a:rPr>
              <a:t>, huile sur toile, 1918</a:t>
            </a: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
          <p:cNvSpPr/>
          <p:nvPr/>
        </p:nvSpPr>
        <p:spPr>
          <a:xfrm>
            <a:off x="352080" y="1142640"/>
            <a:ext cx="11585880" cy="4263840"/>
          </a:xfrm>
          <a:prstGeom prst="rect">
            <a:avLst/>
          </a:prstGeom>
          <a:solidFill>
            <a:srgbClr val="aadfaa"/>
          </a:solidFill>
          <a:ln w="0">
            <a:solidFill>
              <a:srgbClr val="203864"/>
            </a:solidFill>
          </a:ln>
        </p:spPr>
        <p:style>
          <a:lnRef idx="0"/>
          <a:fillRef idx="0"/>
          <a:effectRef idx="0"/>
          <a:fontRef idx="minor"/>
        </p:style>
        <p:txBody>
          <a:bodyPr lIns="90000" rIns="90000" tIns="45000" bIns="45000" anchor="ctr">
            <a:noAutofit/>
          </a:bodyPr>
          <a:p>
            <a:pPr algn="ctr"/>
            <a:r>
              <a:rPr b="0" lang="fr-FR" sz="1800" spc="-1" strike="noStrike">
                <a:solidFill>
                  <a:srgbClr val="000000"/>
                </a:solidFill>
                <a:latin typeface="Arial"/>
              </a:rPr>
              <a:t> </a:t>
            </a:r>
            <a:endParaRPr b="0" lang="fr-FR" sz="1800" spc="-1" strike="noStrike">
              <a:solidFill>
                <a:srgbClr val="000000"/>
              </a:solidFill>
              <a:latin typeface="Arial"/>
            </a:endParaRPr>
          </a:p>
        </p:txBody>
      </p:sp>
      <p:sp>
        <p:nvSpPr>
          <p:cNvPr id="266" name=""/>
          <p:cNvSpPr/>
          <p:nvPr/>
        </p:nvSpPr>
        <p:spPr>
          <a:xfrm>
            <a:off x="288720" y="1362960"/>
            <a:ext cx="11619360" cy="26496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800" spc="-1" strike="noStrike" u="sng">
                <a:solidFill>
                  <a:srgbClr val="000000"/>
                </a:solidFill>
                <a:uFillTx/>
                <a:latin typeface="Arial"/>
                <a:ea typeface="DejaVu Sans"/>
              </a:rPr>
              <a:t>Français</a:t>
            </a:r>
            <a:r>
              <a:rPr b="0" lang="fr-FR" sz="1800" spc="-1" strike="noStrike">
                <a:solidFill>
                  <a:srgbClr val="000000"/>
                </a:solidFill>
                <a:latin typeface="Arial"/>
                <a:ea typeface="DejaVu Sans"/>
              </a:rPr>
              <a:t> : Un rapprochement pourrait être fait avec un texte littéraire qui présente le portrait d’un personnage féminin, par exemple :</a:t>
            </a: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DejaVu Sans"/>
              </a:rPr>
              <a:t>- Le portrait de Chloé dans « L’écume des Jours » (1946) de Boris Vian, à l’occasion de la scène de la première rencontre entre Colin et Chloé.</a:t>
            </a: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DejaVu Sans"/>
              </a:rPr>
              <a:t>- Le portrait de l’une des deux femmes héroïnes du roman de Stendhal Le rouge et le noir (1830) </a:t>
            </a: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DejaVu Sans"/>
              </a:rPr>
              <a:t>- Un portrait de femme tracé par Balzac, dans « Le lys dans la vallée (1836)</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DejaVu Sans"/>
              </a:rPr>
              <a:t>On pourrait comparer une description qui passe par des mots et une description qui utilise des moyens plastiques ; rapprocher les effets produits par le lecteur ou le spectateur, évoquer ce que les élèves peuvent imaginer à partir de l’un ou l’autre des portraits.</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u="sng">
                <a:solidFill>
                  <a:srgbClr val="000000"/>
                </a:solidFill>
                <a:uFillTx/>
                <a:latin typeface="Arial"/>
                <a:ea typeface="Microsoft YaHei"/>
              </a:rPr>
              <a:t>Histoire :</a:t>
            </a:r>
            <a:r>
              <a:rPr b="0" lang="fr-FR" sz="1800" spc="-1" strike="noStrike">
                <a:solidFill>
                  <a:srgbClr val="000000"/>
                </a:solidFill>
                <a:latin typeface="Arial"/>
                <a:ea typeface="Microsoft YaHei"/>
              </a:rPr>
              <a:t> </a:t>
            </a:r>
            <a:r>
              <a:rPr b="0" lang="fr-FR" sz="1800" spc="-1" strike="noStrike">
                <a:solidFill>
                  <a:srgbClr val="000000"/>
                </a:solidFill>
                <a:latin typeface="Arial"/>
                <a:ea typeface="DejaVu Sans"/>
              </a:rPr>
              <a:t>Un rapprochement pourrait être fait avec une autre sculpture de femme apparentée à une période différente, à une tradition différente, et/ou à une autre culture qu’occidentale.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
          <p:cNvSpPr/>
          <p:nvPr/>
        </p:nvSpPr>
        <p:spPr>
          <a:xfrm>
            <a:off x="8462880" y="5506920"/>
            <a:ext cx="3513960" cy="11314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DejaVu Sans"/>
              </a:rPr>
              <a:t>Miguel Barcelo, </a:t>
            </a:r>
            <a:r>
              <a:rPr b="0" i="1" lang="fr-FR" sz="1600" spc="-1" strike="noStrike">
                <a:solidFill>
                  <a:srgbClr val="000000"/>
                </a:solidFill>
                <a:latin typeface="Arial"/>
                <a:ea typeface="DejaVu Sans"/>
              </a:rPr>
              <a:t>Gran Elefant dret  </a:t>
            </a:r>
            <a:endParaRPr b="0" lang="fr-FR" sz="1600" spc="-1" strike="noStrike">
              <a:solidFill>
                <a:srgbClr val="000000"/>
              </a:solidFill>
              <a:latin typeface="Arial"/>
            </a:endParaRPr>
          </a:p>
          <a:p>
            <a:pPr algn="just">
              <a:lnSpc>
                <a:spcPct val="100000"/>
              </a:lnSpc>
            </a:pPr>
            <a:r>
              <a:rPr b="0" i="1" lang="fr-FR" sz="1600" spc="-1" strike="noStrike">
                <a:solidFill>
                  <a:srgbClr val="000000"/>
                </a:solidFill>
                <a:latin typeface="Arial"/>
                <a:ea typeface="DejaVu Sans"/>
              </a:rPr>
              <a:t>(« grand éléphant droit » en catalan)</a:t>
            </a:r>
            <a:r>
              <a:rPr b="0" lang="fr-FR" sz="1600" spc="-1" strike="noStrike">
                <a:solidFill>
                  <a:srgbClr val="000000"/>
                </a:solidFill>
                <a:latin typeface="Arial"/>
                <a:ea typeface="DejaVu Sans"/>
              </a:rPr>
              <a:t>, 2009, bronze, 8m de hauteur.</a:t>
            </a:r>
            <a:endParaRPr b="0" lang="fr-FR" sz="16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sp>
        <p:nvSpPr>
          <p:cNvPr id="268" name=""/>
          <p:cNvSpPr/>
          <p:nvPr/>
        </p:nvSpPr>
        <p:spPr>
          <a:xfrm>
            <a:off x="2452680" y="492480"/>
            <a:ext cx="7542360" cy="88596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La verticalité et la question de l’équilibre</a:t>
            </a:r>
            <a:endParaRPr b="0" lang="fr-FR" sz="1800" spc="-1" strike="noStrike">
              <a:solidFill>
                <a:srgbClr val="000000"/>
              </a:solidFill>
              <a:latin typeface="Arial"/>
            </a:endParaRPr>
          </a:p>
        </p:txBody>
      </p:sp>
      <p:pic>
        <p:nvPicPr>
          <p:cNvPr id="269" name="" descr=""/>
          <p:cNvPicPr/>
          <p:nvPr/>
        </p:nvPicPr>
        <p:blipFill>
          <a:blip r:embed="rId1"/>
          <a:stretch/>
        </p:blipFill>
        <p:spPr>
          <a:xfrm>
            <a:off x="4885200" y="1500120"/>
            <a:ext cx="2795400" cy="4192200"/>
          </a:xfrm>
          <a:prstGeom prst="rect">
            <a:avLst/>
          </a:prstGeom>
          <a:ln w="0">
            <a:noFill/>
          </a:ln>
        </p:spPr>
      </p:pic>
      <p:sp>
        <p:nvSpPr>
          <p:cNvPr id="270" name=""/>
          <p:cNvSpPr/>
          <p:nvPr/>
        </p:nvSpPr>
        <p:spPr>
          <a:xfrm>
            <a:off x="4565520" y="5704200"/>
            <a:ext cx="3491640" cy="12603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100" spc="-1" strike="noStrike">
                <a:solidFill>
                  <a:srgbClr val="000000"/>
                </a:solidFill>
                <a:latin typeface="Comic Sans MS"/>
                <a:ea typeface="DejaVu Sans"/>
              </a:rPr>
              <a:t>Constantin Brancusi, </a:t>
            </a:r>
            <a:r>
              <a:rPr b="0" i="1" lang="fr-FR" sz="1100" spc="-1" strike="noStrike">
                <a:solidFill>
                  <a:srgbClr val="000000"/>
                </a:solidFill>
                <a:latin typeface="Comic Sans MS"/>
                <a:ea typeface="DejaVu Sans"/>
              </a:rPr>
              <a:t>La colonne sans fin</a:t>
            </a:r>
            <a:r>
              <a:rPr b="0" lang="fr-FR" sz="1100" spc="-1" strike="noStrike">
                <a:solidFill>
                  <a:srgbClr val="000000"/>
                </a:solidFill>
                <a:latin typeface="Comic Sans MS"/>
                <a:ea typeface="DejaVu Sans"/>
              </a:rPr>
              <a:t>, 1938, fonte, 29,43m, Allée des Héros, parc de la colonne sans fin, Roumanie.</a:t>
            </a:r>
            <a:endParaRPr b="0" lang="fr-FR" sz="1100" spc="-1" strike="noStrike">
              <a:solidFill>
                <a:srgbClr val="000000"/>
              </a:solidFill>
              <a:latin typeface="Arial"/>
            </a:endParaRPr>
          </a:p>
          <a:p>
            <a:pPr algn="just">
              <a:lnSpc>
                <a:spcPct val="100000"/>
              </a:lnSpc>
            </a:pPr>
            <a:r>
              <a:rPr b="0" lang="fr-FR" sz="1100" spc="-1" strike="noStrike">
                <a:solidFill>
                  <a:srgbClr val="000000"/>
                </a:solidFill>
                <a:latin typeface="Comic Sans MS"/>
                <a:ea typeface="DejaVu Sans"/>
              </a:rPr>
              <a:t>Plusieurs Colonnes sans fin sont aussi visibles dans l’atelier Brancusi sur le parvis du Centre Pompidou à Paris.</a:t>
            </a:r>
            <a:endParaRPr b="0" lang="fr-FR" sz="1100" spc="-1" strike="noStrike">
              <a:solidFill>
                <a:srgbClr val="000000"/>
              </a:solidFill>
              <a:latin typeface="Arial"/>
            </a:endParaRPr>
          </a:p>
        </p:txBody>
      </p:sp>
      <p:pic>
        <p:nvPicPr>
          <p:cNvPr id="271" name="" descr=""/>
          <p:cNvPicPr/>
          <p:nvPr/>
        </p:nvPicPr>
        <p:blipFill>
          <a:blip r:embed="rId2"/>
          <a:stretch/>
        </p:blipFill>
        <p:spPr>
          <a:xfrm>
            <a:off x="8561520" y="1482840"/>
            <a:ext cx="3141360" cy="4187520"/>
          </a:xfrm>
          <a:prstGeom prst="rect">
            <a:avLst/>
          </a:prstGeom>
          <a:ln w="0">
            <a:noFill/>
          </a:ln>
        </p:spPr>
      </p:pic>
      <p:pic>
        <p:nvPicPr>
          <p:cNvPr id="272" name="" descr=""/>
          <p:cNvPicPr/>
          <p:nvPr/>
        </p:nvPicPr>
        <p:blipFill>
          <a:blip r:embed="rId3"/>
          <a:stretch/>
        </p:blipFill>
        <p:spPr>
          <a:xfrm>
            <a:off x="1269000" y="1483200"/>
            <a:ext cx="2475360" cy="4367880"/>
          </a:xfrm>
          <a:prstGeom prst="rect">
            <a:avLst/>
          </a:prstGeom>
          <a:ln w="0">
            <a:noFill/>
          </a:ln>
        </p:spPr>
      </p:pic>
      <p:sp>
        <p:nvSpPr>
          <p:cNvPr id="273" name=""/>
          <p:cNvSpPr/>
          <p:nvPr/>
        </p:nvSpPr>
        <p:spPr>
          <a:xfrm>
            <a:off x="372240" y="5901120"/>
            <a:ext cx="3393360" cy="8312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500" spc="-1" strike="noStrike">
                <a:solidFill>
                  <a:srgbClr val="000000"/>
                </a:solidFill>
                <a:latin typeface="Arial"/>
                <a:ea typeface="DejaVu Sans"/>
              </a:rPr>
              <a:t>Obélisque , XIIème siècle avant notre ère érigé depuis 1836 au centre de la place de la concorde à Paris</a:t>
            </a:r>
            <a:endParaRPr b="0" lang="fr-FR" sz="1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4" name="" descr=""/>
          <p:cNvPicPr/>
          <p:nvPr/>
        </p:nvPicPr>
        <p:blipFill>
          <a:blip r:embed="rId1"/>
          <a:stretch/>
        </p:blipFill>
        <p:spPr>
          <a:xfrm>
            <a:off x="1847880" y="437400"/>
            <a:ext cx="9088920" cy="5112360"/>
          </a:xfrm>
          <a:prstGeom prst="rect">
            <a:avLst/>
          </a:prstGeom>
          <a:ln w="0">
            <a:noFill/>
          </a:ln>
        </p:spPr>
      </p:pic>
      <p:sp>
        <p:nvSpPr>
          <p:cNvPr id="275" name=""/>
          <p:cNvSpPr/>
          <p:nvPr/>
        </p:nvSpPr>
        <p:spPr>
          <a:xfrm>
            <a:off x="3361320" y="5748480"/>
            <a:ext cx="6775920" cy="601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pc="-1" strike="noStrike">
                <a:solidFill>
                  <a:srgbClr val="000000"/>
                </a:solidFill>
                <a:latin typeface="Arial"/>
                <a:ea typeface="DejaVu Sans"/>
              </a:rPr>
              <a:t>Moaï, statues de l’Île de Pâques, XIII-XVème siècle, Polynésie </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
          <p:cNvSpPr/>
          <p:nvPr/>
        </p:nvSpPr>
        <p:spPr>
          <a:xfrm>
            <a:off x="1052280" y="879840"/>
            <a:ext cx="8463600" cy="1406160"/>
          </a:xfrm>
          <a:prstGeom prst="rect">
            <a:avLst/>
          </a:prstGeom>
          <a:solidFill>
            <a:srgbClr val="aadfaa"/>
          </a:solidFill>
          <a:ln w="0">
            <a:solidFill>
              <a:srgbClr val="203864"/>
            </a:solidFill>
          </a:ln>
        </p:spPr>
        <p:style>
          <a:lnRef idx="0"/>
          <a:fillRef idx="0"/>
          <a:effectRef idx="0"/>
          <a:fontRef idx="minor"/>
        </p:style>
        <p:txBody>
          <a:bodyPr lIns="90000" rIns="90000" tIns="45000" bIns="45000" anchor="ctr">
            <a:noAutofit/>
          </a:bodyPr>
          <a:p>
            <a:r>
              <a:rPr b="0" lang="fr-FR" sz="1800" spc="-1" strike="noStrike" u="sng">
                <a:solidFill>
                  <a:srgbClr val="000000"/>
                </a:solidFill>
                <a:uFillTx/>
                <a:latin typeface="Arial"/>
                <a:ea typeface="DejaVu Sans"/>
              </a:rPr>
              <a:t>Technologie : </a:t>
            </a:r>
            <a:r>
              <a:rPr b="0" lang="fr-FR" sz="1800" spc="-1" strike="noStrike">
                <a:solidFill>
                  <a:srgbClr val="000000"/>
                </a:solidFill>
                <a:latin typeface="Arial"/>
                <a:ea typeface="DejaVu Sans"/>
              </a:rPr>
              <a:t>imbrication, superposition, assemblage de formes</a:t>
            </a:r>
            <a:endParaRPr b="0" lang="fr-FR" sz="1800" spc="-1" strike="noStrike">
              <a:solidFill>
                <a:srgbClr val="000000"/>
              </a:solidFill>
              <a:latin typeface="Arial"/>
            </a:endParaRPr>
          </a:p>
          <a:p>
            <a:endParaRPr b="0" lang="fr-FR" sz="1800" spc="-1" strike="noStrike">
              <a:solidFill>
                <a:srgbClr val="000000"/>
              </a:solidFill>
              <a:latin typeface="Arial"/>
            </a:endParaRPr>
          </a:p>
          <a:p>
            <a:r>
              <a:rPr b="0" lang="fr-FR" sz="1800" spc="-1" strike="noStrike" u="sng">
                <a:solidFill>
                  <a:srgbClr val="000000"/>
                </a:solidFill>
                <a:uFillTx/>
                <a:latin typeface="Arial"/>
                <a:ea typeface="DejaVu Sans"/>
              </a:rPr>
              <a:t>EPS </a:t>
            </a:r>
            <a:r>
              <a:rPr b="0" lang="fr-FR" sz="1800" spc="-1" strike="noStrike">
                <a:solidFill>
                  <a:srgbClr val="000000"/>
                </a:solidFill>
                <a:latin typeface="Arial"/>
                <a:ea typeface="DejaVu Sans"/>
              </a:rPr>
              <a:t>: Travail sur la posture, l’équilibre, acrogym </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ZoneTexte 1"/>
          <p:cNvSpPr/>
          <p:nvPr/>
        </p:nvSpPr>
        <p:spPr>
          <a:xfrm flipH="1">
            <a:off x="731520" y="2918160"/>
            <a:ext cx="207000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endParaRPr b="0" lang="fr-FR" sz="1800" spc="-1" strike="noStrike">
              <a:solidFill>
                <a:srgbClr val="000000"/>
              </a:solidFill>
              <a:latin typeface="Arial"/>
            </a:endParaRPr>
          </a:p>
          <a:p>
            <a:pPr>
              <a:lnSpc>
                <a:spcPct val="100000"/>
              </a:lnSpc>
              <a:tabLst>
                <a:tab algn="l" pos="0"/>
              </a:tabLst>
            </a:pPr>
            <a:endParaRPr b="0" lang="fr-FR" sz="1800" spc="-1" strike="noStrike">
              <a:solidFill>
                <a:srgbClr val="000000"/>
              </a:solidFill>
              <a:latin typeface="Arial"/>
            </a:endParaRPr>
          </a:p>
          <a:p>
            <a:pPr>
              <a:lnSpc>
                <a:spcPct val="100000"/>
              </a:lnSpc>
              <a:tabLst>
                <a:tab algn="l" pos="0"/>
              </a:tabLst>
            </a:pPr>
            <a:endParaRPr b="0" lang="fr-FR" sz="1800" spc="-1" strike="noStrike">
              <a:solidFill>
                <a:srgbClr val="000000"/>
              </a:solidFill>
              <a:latin typeface="Arial"/>
            </a:endParaRPr>
          </a:p>
        </p:txBody>
      </p:sp>
      <p:sp>
        <p:nvSpPr>
          <p:cNvPr id="278" name=""/>
          <p:cNvSpPr/>
          <p:nvPr/>
        </p:nvSpPr>
        <p:spPr>
          <a:xfrm>
            <a:off x="2114280" y="270000"/>
            <a:ext cx="7542360" cy="88596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La peinture-sculpture</a:t>
            </a:r>
            <a:endParaRPr b="0" lang="fr-FR" sz="1800" spc="-1" strike="noStrike">
              <a:solidFill>
                <a:srgbClr val="000000"/>
              </a:solidFill>
              <a:latin typeface="Arial"/>
            </a:endParaRPr>
          </a:p>
          <a:p>
            <a:pPr algn="ctr">
              <a:lnSpc>
                <a:spcPct val="100000"/>
              </a:lnSpc>
            </a:pPr>
            <a:r>
              <a:rPr b="0" lang="fr-FR" sz="1800" spc="-1" strike="noStrike">
                <a:solidFill>
                  <a:srgbClr val="000000"/>
                </a:solidFill>
                <a:latin typeface="Arial"/>
                <a:ea typeface="DejaVu Sans"/>
              </a:rPr>
              <a:t>Peindre sur un volume et en modifier sa perception</a:t>
            </a:r>
            <a:endParaRPr b="0" lang="fr-FR" sz="1800" spc="-1" strike="noStrike">
              <a:solidFill>
                <a:srgbClr val="000000"/>
              </a:solidFill>
              <a:latin typeface="Arial"/>
            </a:endParaRPr>
          </a:p>
        </p:txBody>
      </p:sp>
      <p:sp>
        <p:nvSpPr>
          <p:cNvPr id="279" name=""/>
          <p:cNvSpPr/>
          <p:nvPr/>
        </p:nvSpPr>
        <p:spPr>
          <a:xfrm>
            <a:off x="3636360" y="4567320"/>
            <a:ext cx="3792960" cy="601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i="1" lang="fr-FR" sz="1800" spc="-1" strike="noStrike">
                <a:solidFill>
                  <a:srgbClr val="000000"/>
                </a:solidFill>
                <a:latin typeface="Arial"/>
                <a:ea typeface="DejaVu Sans"/>
              </a:rPr>
              <a:t>Samuel Buri, </a:t>
            </a:r>
            <a:endParaRPr b="0" lang="fr-FR" sz="1800" spc="-1" strike="noStrike">
              <a:solidFill>
                <a:srgbClr val="000000"/>
              </a:solidFill>
              <a:latin typeface="Arial"/>
            </a:endParaRPr>
          </a:p>
          <a:p>
            <a:pPr algn="ctr">
              <a:lnSpc>
                <a:spcPct val="100000"/>
              </a:lnSpc>
            </a:pPr>
            <a:r>
              <a:rPr b="0" i="1" lang="fr-FR" sz="1800" spc="-1" strike="noStrike">
                <a:solidFill>
                  <a:srgbClr val="000000"/>
                </a:solidFill>
                <a:latin typeface="Arial"/>
                <a:ea typeface="DejaVu Sans"/>
              </a:rPr>
              <a:t>Vache-paysage, 1971, </a:t>
            </a:r>
            <a:endParaRPr b="0" lang="fr-FR" sz="1800" spc="-1" strike="noStrike">
              <a:solidFill>
                <a:srgbClr val="000000"/>
              </a:solidFill>
              <a:latin typeface="Arial"/>
            </a:endParaRPr>
          </a:p>
          <a:p>
            <a:pPr algn="ctr">
              <a:lnSpc>
                <a:spcPct val="100000"/>
              </a:lnSpc>
            </a:pPr>
            <a:r>
              <a:rPr b="0" i="1" lang="fr-FR" sz="1800" spc="-1" strike="noStrike">
                <a:solidFill>
                  <a:srgbClr val="000000"/>
                </a:solidFill>
                <a:latin typeface="Arial"/>
                <a:ea typeface="DejaVu Sans"/>
              </a:rPr>
              <a:t>Peinture acrylique sur polyester, </a:t>
            </a:r>
            <a:endParaRPr b="0" lang="fr-FR" sz="1800" spc="-1" strike="noStrike">
              <a:solidFill>
                <a:srgbClr val="000000"/>
              </a:solidFill>
              <a:latin typeface="Arial"/>
            </a:endParaRPr>
          </a:p>
          <a:p>
            <a:pPr algn="ctr">
              <a:lnSpc>
                <a:spcPct val="100000"/>
              </a:lnSpc>
            </a:pPr>
            <a:r>
              <a:rPr b="0" i="1" lang="fr-FR" sz="1800" spc="-1" strike="noStrike">
                <a:solidFill>
                  <a:srgbClr val="000000"/>
                </a:solidFill>
                <a:latin typeface="Arial"/>
                <a:ea typeface="DejaVu Sans"/>
              </a:rPr>
              <a:t>135x220x90 cm</a:t>
            </a:r>
            <a:endParaRPr b="0" lang="fr-FR" sz="1800" spc="-1" strike="noStrike">
              <a:solidFill>
                <a:srgbClr val="000000"/>
              </a:solidFill>
              <a:latin typeface="Arial"/>
            </a:endParaRPr>
          </a:p>
        </p:txBody>
      </p:sp>
      <p:pic>
        <p:nvPicPr>
          <p:cNvPr id="280" name="" descr=""/>
          <p:cNvPicPr/>
          <p:nvPr/>
        </p:nvPicPr>
        <p:blipFill>
          <a:blip r:embed="rId1"/>
          <a:stretch/>
        </p:blipFill>
        <p:spPr>
          <a:xfrm>
            <a:off x="3201480" y="1293840"/>
            <a:ext cx="4651200" cy="3102120"/>
          </a:xfrm>
          <a:prstGeom prst="rect">
            <a:avLst/>
          </a:prstGeom>
          <a:ln w="0">
            <a:noFill/>
          </a:ln>
        </p:spPr>
      </p:pic>
      <p:pic>
        <p:nvPicPr>
          <p:cNvPr id="281" name="" descr=""/>
          <p:cNvPicPr/>
          <p:nvPr/>
        </p:nvPicPr>
        <p:blipFill>
          <a:blip r:embed="rId2"/>
          <a:srcRect l="5372" t="0" r="0" b="0"/>
          <a:stretch/>
        </p:blipFill>
        <p:spPr>
          <a:xfrm>
            <a:off x="7937280" y="1314720"/>
            <a:ext cx="3917160" cy="4590000"/>
          </a:xfrm>
          <a:prstGeom prst="rect">
            <a:avLst/>
          </a:prstGeom>
          <a:ln w="0">
            <a:noFill/>
          </a:ln>
        </p:spPr>
      </p:pic>
      <p:sp>
        <p:nvSpPr>
          <p:cNvPr id="282" name=""/>
          <p:cNvSpPr/>
          <p:nvPr/>
        </p:nvSpPr>
        <p:spPr>
          <a:xfrm>
            <a:off x="7975440" y="5971320"/>
            <a:ext cx="3623760" cy="601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800" spc="-1" strike="noStrike">
                <a:solidFill>
                  <a:srgbClr val="000000"/>
                </a:solidFill>
                <a:latin typeface="Arial"/>
                <a:ea typeface="DejaVu Sans"/>
              </a:rPr>
              <a:t>Niki de Saint Phalle,</a:t>
            </a:r>
            <a:r>
              <a:rPr b="0" i="1" lang="fr-FR" sz="1800" spc="-1" strike="noStrike">
                <a:solidFill>
                  <a:srgbClr val="000000"/>
                </a:solidFill>
                <a:latin typeface="Arial"/>
                <a:ea typeface="DejaVu Sans"/>
              </a:rPr>
              <a:t> </a:t>
            </a:r>
            <a:endParaRPr b="0" lang="fr-FR" sz="1800" spc="-1" strike="noStrike">
              <a:solidFill>
                <a:srgbClr val="000000"/>
              </a:solidFill>
              <a:latin typeface="Arial"/>
            </a:endParaRPr>
          </a:p>
          <a:p>
            <a:pPr algn="ctr">
              <a:lnSpc>
                <a:spcPct val="100000"/>
              </a:lnSpc>
            </a:pPr>
            <a:r>
              <a:rPr b="0" i="1" lang="fr-FR" sz="1800" spc="-1" strike="noStrike">
                <a:solidFill>
                  <a:srgbClr val="000000"/>
                </a:solidFill>
                <a:latin typeface="Arial"/>
                <a:ea typeface="DejaVu Sans"/>
              </a:rPr>
              <a:t>L’Arbre-serpents</a:t>
            </a:r>
            <a:r>
              <a:rPr b="0" lang="fr-FR" sz="1800" spc="-1" strike="noStrike">
                <a:solidFill>
                  <a:srgbClr val="000000"/>
                </a:solidFill>
                <a:latin typeface="Arial"/>
                <a:ea typeface="DejaVu Sans"/>
              </a:rPr>
              <a:t>, 1992, Angers.</a:t>
            </a:r>
            <a:endParaRPr b="0" lang="fr-FR" sz="1800" spc="-1" strike="noStrike">
              <a:solidFill>
                <a:srgbClr val="000000"/>
              </a:solidFill>
              <a:latin typeface="Arial"/>
            </a:endParaRPr>
          </a:p>
        </p:txBody>
      </p:sp>
      <p:pic>
        <p:nvPicPr>
          <p:cNvPr id="283" name="" descr=""/>
          <p:cNvPicPr/>
          <p:nvPr/>
        </p:nvPicPr>
        <p:blipFill>
          <a:blip r:embed="rId3"/>
          <a:stretch/>
        </p:blipFill>
        <p:spPr>
          <a:xfrm>
            <a:off x="189360" y="1290960"/>
            <a:ext cx="2892600" cy="4000680"/>
          </a:xfrm>
          <a:prstGeom prst="rect">
            <a:avLst/>
          </a:prstGeom>
          <a:ln w="0">
            <a:noFill/>
          </a:ln>
        </p:spPr>
      </p:pic>
      <p:sp>
        <p:nvSpPr>
          <p:cNvPr id="284" name=""/>
          <p:cNvSpPr txBox="1"/>
          <p:nvPr/>
        </p:nvSpPr>
        <p:spPr>
          <a:xfrm>
            <a:off x="189360" y="5291640"/>
            <a:ext cx="3027960" cy="1444680"/>
          </a:xfrm>
          <a:prstGeom prst="rect">
            <a:avLst/>
          </a:prstGeom>
          <a:noFill/>
          <a:ln w="0">
            <a:noFill/>
          </a:ln>
        </p:spPr>
        <p:txBody>
          <a:bodyPr lIns="90000" rIns="90000" tIns="45000" bIns="45000" anchor="t">
            <a:noAutofit/>
          </a:bodyPr>
          <a:p>
            <a:pPr algn="ctr"/>
            <a:r>
              <a:rPr b="0" lang="fr-FR" sz="1600" spc="-1" strike="noStrike">
                <a:solidFill>
                  <a:srgbClr val="000000"/>
                </a:solidFill>
                <a:latin typeface="Arial"/>
              </a:rPr>
              <a:t>Robert Rauschenberg, </a:t>
            </a:r>
            <a:endParaRPr b="0" lang="fr-FR" sz="1600" spc="-1" strike="noStrike">
              <a:solidFill>
                <a:srgbClr val="000000"/>
              </a:solidFill>
              <a:latin typeface="Arial"/>
            </a:endParaRPr>
          </a:p>
          <a:p>
            <a:pPr algn="ctr"/>
            <a:r>
              <a:rPr b="0" i="1" lang="fr-FR" sz="1600" spc="-1" strike="noStrike">
                <a:solidFill>
                  <a:srgbClr val="000000"/>
                </a:solidFill>
                <a:latin typeface="Arial"/>
              </a:rPr>
              <a:t>Pilgrim (Pèlerin</a:t>
            </a:r>
            <a:r>
              <a:rPr b="0" lang="fr-FR" sz="1600" spc="-1" strike="noStrike">
                <a:solidFill>
                  <a:srgbClr val="000000"/>
                </a:solidFill>
                <a:latin typeface="Arial"/>
              </a:rPr>
              <a:t>), 1960, </a:t>
            </a:r>
            <a:endParaRPr b="0" lang="fr-FR" sz="1600" spc="-1" strike="noStrike">
              <a:solidFill>
                <a:srgbClr val="000000"/>
              </a:solidFill>
              <a:latin typeface="Arial"/>
            </a:endParaRPr>
          </a:p>
          <a:p>
            <a:pPr algn="ctr"/>
            <a:r>
              <a:rPr b="0" lang="fr-FR" sz="1600" spc="-1" strike="noStrike">
                <a:solidFill>
                  <a:srgbClr val="000000"/>
                </a:solidFill>
                <a:latin typeface="Arial"/>
              </a:rPr>
              <a:t>Huile sur toile, collages sur papier et tissu, verni sur bois, </a:t>
            </a:r>
            <a:endParaRPr b="0" lang="fr-FR" sz="1600" spc="-1" strike="noStrike">
              <a:solidFill>
                <a:srgbClr val="000000"/>
              </a:solidFill>
              <a:latin typeface="Arial"/>
            </a:endParaRPr>
          </a:p>
          <a:p>
            <a:pPr algn="ctr"/>
            <a:r>
              <a:rPr b="0" lang="fr-FR" sz="1600" spc="-1" strike="noStrike">
                <a:solidFill>
                  <a:srgbClr val="000000"/>
                </a:solidFill>
                <a:latin typeface="Arial"/>
              </a:rPr>
              <a:t>2*1,37*0,48cm</a:t>
            </a:r>
            <a:endParaRPr b="0" lang="fr-FR" sz="1600" spc="-1" strike="noStrike">
              <a:solidFill>
                <a:srgbClr val="000000"/>
              </a:solidFill>
              <a:latin typeface="Arial"/>
            </a:endParaRPr>
          </a:p>
          <a:p>
            <a:pPr algn="ctr"/>
            <a:r>
              <a:rPr b="0" lang="fr-FR" sz="1600" spc="-1" strike="noStrike">
                <a:solidFill>
                  <a:srgbClr val="000000"/>
                </a:solidFill>
                <a:latin typeface="Arial"/>
              </a:rPr>
              <a:t>= Combine painting</a:t>
            </a: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
          <p:cNvSpPr/>
          <p:nvPr/>
        </p:nvSpPr>
        <p:spPr>
          <a:xfrm>
            <a:off x="1676520" y="879840"/>
            <a:ext cx="8463600" cy="1406160"/>
          </a:xfrm>
          <a:prstGeom prst="rect">
            <a:avLst/>
          </a:prstGeom>
          <a:solidFill>
            <a:srgbClr val="aadfaa"/>
          </a:solidFill>
          <a:ln w="0">
            <a:solidFill>
              <a:srgbClr val="203864"/>
            </a:solidFill>
          </a:ln>
        </p:spPr>
        <p:style>
          <a:lnRef idx="0"/>
          <a:fillRef idx="0"/>
          <a:effectRef idx="0"/>
          <a:fontRef idx="minor"/>
        </p:style>
        <p:txBody>
          <a:bodyPr lIns="90000" rIns="90000" tIns="45000" bIns="45000" anchor="ctr">
            <a:noAutofit/>
          </a:bodyPr>
          <a:p>
            <a:r>
              <a:rPr b="0" lang="fr-FR" sz="1800" spc="-1" strike="noStrike" u="sng">
                <a:solidFill>
                  <a:srgbClr val="000000"/>
                </a:solidFill>
                <a:uFillTx/>
                <a:latin typeface="Arial"/>
              </a:rPr>
              <a:t>Mathématiques</a:t>
            </a:r>
            <a:r>
              <a:rPr b="0" lang="fr-FR" sz="1800" spc="-1" strike="noStrike">
                <a:solidFill>
                  <a:srgbClr val="000000"/>
                </a:solidFill>
                <a:latin typeface="Arial"/>
              </a:rPr>
              <a:t> : Planéité / Volume </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
          <p:cNvSpPr/>
          <p:nvPr/>
        </p:nvSpPr>
        <p:spPr>
          <a:xfrm>
            <a:off x="1806840" y="3307320"/>
            <a:ext cx="7542360" cy="88596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L</a:t>
            </a:r>
            <a:r>
              <a:rPr b="0" lang="fr-FR" sz="1800" spc="-1" strike="noStrike">
                <a:solidFill>
                  <a:srgbClr val="000000"/>
                </a:solidFill>
                <a:latin typeface="Arial"/>
                <a:ea typeface="Mangal"/>
              </a:rPr>
              <a:t>’original / la réplique</a:t>
            </a:r>
            <a:endParaRPr b="0" lang="fr-FR" sz="1800" spc="-1" strike="noStrike">
              <a:solidFill>
                <a:srgbClr val="000000"/>
              </a:solidFill>
              <a:latin typeface="Arial"/>
            </a:endParaRPr>
          </a:p>
        </p:txBody>
      </p:sp>
      <p:sp>
        <p:nvSpPr>
          <p:cNvPr id="287" name=""/>
          <p:cNvSpPr txBox="1"/>
          <p:nvPr/>
        </p:nvSpPr>
        <p:spPr>
          <a:xfrm>
            <a:off x="2590200" y="193680"/>
            <a:ext cx="7611840" cy="1209240"/>
          </a:xfrm>
          <a:prstGeom prst="rect">
            <a:avLst/>
          </a:prstGeom>
          <a:noFill/>
          <a:ln w="0">
            <a:noFill/>
          </a:ln>
        </p:spPr>
        <p:txBody>
          <a:bodyPr lIns="90000" rIns="90000" tIns="45000" bIns="45000" anchor="t">
            <a:noAutofit/>
          </a:bodyPr>
          <a:p>
            <a:r>
              <a:rPr b="0" lang="fr-FR" sz="4400" spc="-1" strike="noStrike">
                <a:solidFill>
                  <a:srgbClr val="000000"/>
                </a:solidFill>
                <a:latin typeface="Calibri"/>
              </a:rPr>
              <a:t>AUTRES PISTES POSSIBLES</a:t>
            </a:r>
            <a:endParaRPr b="0" lang="fr-FR" sz="4400" spc="-1" strike="noStrike">
              <a:solidFill>
                <a:srgbClr val="000000"/>
              </a:solidFill>
              <a:latin typeface="Arial"/>
            </a:endParaRPr>
          </a:p>
        </p:txBody>
      </p:sp>
      <p:sp>
        <p:nvSpPr>
          <p:cNvPr id="288" name=""/>
          <p:cNvSpPr/>
          <p:nvPr/>
        </p:nvSpPr>
        <p:spPr>
          <a:xfrm>
            <a:off x="1817640" y="969120"/>
            <a:ext cx="7542360" cy="59724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Le changement d’échelle</a:t>
            </a:r>
            <a:endParaRPr b="0" lang="fr-FR" sz="1800" spc="-1" strike="noStrike">
              <a:solidFill>
                <a:srgbClr val="000000"/>
              </a:solidFill>
              <a:latin typeface="Arial"/>
            </a:endParaRPr>
          </a:p>
        </p:txBody>
      </p:sp>
      <p:sp>
        <p:nvSpPr>
          <p:cNvPr id="289" name=""/>
          <p:cNvSpPr/>
          <p:nvPr/>
        </p:nvSpPr>
        <p:spPr>
          <a:xfrm>
            <a:off x="1817640" y="1530360"/>
            <a:ext cx="7521840" cy="1406160"/>
          </a:xfrm>
          <a:prstGeom prst="rect">
            <a:avLst/>
          </a:prstGeom>
          <a:solidFill>
            <a:srgbClr val="aadfaa"/>
          </a:solidFill>
          <a:ln w="0">
            <a:solidFill>
              <a:srgbClr val="203864"/>
            </a:solidFill>
          </a:ln>
        </p:spPr>
        <p:style>
          <a:lnRef idx="0"/>
          <a:fillRef idx="0"/>
          <a:effectRef idx="0"/>
          <a:fontRef idx="minor"/>
        </p:style>
        <p:txBody>
          <a:bodyPr lIns="90000" rIns="90000" tIns="45000" bIns="45000" anchor="ctr">
            <a:noAutofit/>
          </a:bodyPr>
          <a:p>
            <a:pPr algn="ctr"/>
            <a:r>
              <a:rPr b="0" lang="fr-FR" sz="1800" spc="-1" strike="noStrike">
                <a:solidFill>
                  <a:srgbClr val="000000"/>
                </a:solidFill>
                <a:latin typeface="Arial"/>
              </a:rPr>
              <a:t> </a:t>
            </a:r>
            <a:endParaRPr b="0" lang="fr-FR" sz="1800" spc="-1" strike="noStrike">
              <a:solidFill>
                <a:srgbClr val="000000"/>
              </a:solidFill>
              <a:latin typeface="Arial"/>
            </a:endParaRPr>
          </a:p>
        </p:txBody>
      </p:sp>
      <p:sp>
        <p:nvSpPr>
          <p:cNvPr id="290" name=""/>
          <p:cNvSpPr txBox="1"/>
          <p:nvPr/>
        </p:nvSpPr>
        <p:spPr>
          <a:xfrm>
            <a:off x="1817640" y="1566360"/>
            <a:ext cx="7383960" cy="1370160"/>
          </a:xfrm>
          <a:prstGeom prst="rect">
            <a:avLst/>
          </a:prstGeom>
          <a:noFill/>
          <a:ln w="0">
            <a:noFill/>
          </a:ln>
        </p:spPr>
        <p:txBody>
          <a:bodyPr lIns="90000" rIns="90000" tIns="45000" bIns="45000" anchor="t">
            <a:noAutofit/>
          </a:bodyPr>
          <a:p>
            <a:endParaRPr b="0" lang="fr-FR" sz="1800" spc="-1" strike="noStrike">
              <a:solidFill>
                <a:srgbClr val="000000"/>
              </a:solidFill>
              <a:latin typeface="Arial"/>
            </a:endParaRPr>
          </a:p>
          <a:p>
            <a:r>
              <a:rPr b="0" lang="fr-FR" sz="1800" spc="-1" strike="noStrike" u="sng">
                <a:solidFill>
                  <a:srgbClr val="000000"/>
                </a:solidFill>
                <a:uFillTx/>
                <a:latin typeface="Arial"/>
              </a:rPr>
              <a:t>Géographie</a:t>
            </a:r>
            <a:r>
              <a:rPr b="0" lang="fr-FR" sz="1800" spc="-1" strike="noStrike">
                <a:solidFill>
                  <a:srgbClr val="000000"/>
                </a:solidFill>
                <a:latin typeface="Arial"/>
              </a:rPr>
              <a:t> : échelle des plans, lecture d’une carte</a:t>
            </a:r>
            <a:endParaRPr b="0" lang="fr-FR" sz="1800" spc="-1" strike="noStrike">
              <a:solidFill>
                <a:srgbClr val="000000"/>
              </a:solidFill>
              <a:latin typeface="Arial"/>
            </a:endParaRPr>
          </a:p>
          <a:p>
            <a:r>
              <a:rPr b="0" lang="fr-FR" sz="1800" spc="-1" strike="noStrike" u="sng">
                <a:solidFill>
                  <a:srgbClr val="000000"/>
                </a:solidFill>
                <a:uFillTx/>
                <a:latin typeface="Arial"/>
              </a:rPr>
              <a:t>Mathématiques</a:t>
            </a:r>
            <a:r>
              <a:rPr b="0" lang="fr-FR" sz="1800" spc="-1" strike="noStrike">
                <a:solidFill>
                  <a:srgbClr val="000000"/>
                </a:solidFill>
                <a:latin typeface="Arial"/>
              </a:rPr>
              <a:t> : agrandissement</a:t>
            </a:r>
            <a:endParaRPr b="0" lang="fr-FR" sz="1800" spc="-1" strike="noStrike">
              <a:solidFill>
                <a:srgbClr val="000000"/>
              </a:solidFill>
              <a:latin typeface="Arial"/>
            </a:endParaRPr>
          </a:p>
          <a:p>
            <a:r>
              <a:rPr b="0" lang="fr-FR" sz="1800" spc="-1" strike="noStrike" u="sng">
                <a:solidFill>
                  <a:srgbClr val="000000"/>
                </a:solidFill>
                <a:uFillTx/>
                <a:latin typeface="Arial"/>
              </a:rPr>
              <a:t>EPS</a:t>
            </a:r>
            <a:r>
              <a:rPr b="0" lang="fr-FR" sz="1800" spc="-1" strike="noStrike">
                <a:solidFill>
                  <a:srgbClr val="000000"/>
                </a:solidFill>
                <a:latin typeface="Arial"/>
              </a:rPr>
              <a:t> : lecture d’un plan // course d’orientation</a:t>
            </a:r>
            <a:endParaRPr b="0" lang="fr-FR" sz="1800" spc="-1" strike="noStrike">
              <a:solidFill>
                <a:srgbClr val="000000"/>
              </a:solidFill>
              <a:latin typeface="Arial"/>
            </a:endParaRPr>
          </a:p>
        </p:txBody>
      </p:sp>
      <p:sp>
        <p:nvSpPr>
          <p:cNvPr id="291" name=""/>
          <p:cNvSpPr txBox="1"/>
          <p:nvPr/>
        </p:nvSpPr>
        <p:spPr>
          <a:xfrm>
            <a:off x="1806840" y="3840840"/>
            <a:ext cx="5900040" cy="602640"/>
          </a:xfrm>
          <a:prstGeom prst="rect">
            <a:avLst/>
          </a:prstGeom>
          <a:noFill/>
          <a:ln w="0">
            <a:noFill/>
          </a:ln>
        </p:spPr>
        <p:txBody>
          <a:bodyPr lIns="90000" rIns="90000" tIns="45000" bIns="45000" anchor="t">
            <a:noAutofit/>
          </a:bodyPr>
          <a:p>
            <a:endParaRPr b="0" lang="fr-FR" sz="1800" spc="-1" strike="noStrike">
              <a:solidFill>
                <a:srgbClr val="000000"/>
              </a:solidFill>
              <a:latin typeface="Arial"/>
            </a:endParaRPr>
          </a:p>
          <a:p>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
          <p:cNvSpPr/>
          <p:nvPr/>
        </p:nvSpPr>
        <p:spPr>
          <a:xfrm>
            <a:off x="3606840" y="1635480"/>
            <a:ext cx="8289720" cy="45597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600" spc="-1" strike="noStrike">
                <a:solidFill>
                  <a:srgbClr val="000000"/>
                </a:solidFill>
                <a:latin typeface="Arial"/>
                <a:ea typeface="DejaVu Sans"/>
              </a:rPr>
              <a:t> </a:t>
            </a:r>
            <a:r>
              <a:rPr b="0" lang="fr-FR" sz="1600" spc="-1" strike="noStrike">
                <a:solidFill>
                  <a:srgbClr val="000000"/>
                </a:solidFill>
                <a:latin typeface="Arial"/>
                <a:ea typeface="Microsoft YaHei"/>
              </a:rPr>
              <a:t>→ </a:t>
            </a:r>
            <a:r>
              <a:rPr b="0" lang="fr-FR" sz="1600" spc="-1" strike="noStrike">
                <a:solidFill>
                  <a:srgbClr val="000000"/>
                </a:solidFill>
                <a:latin typeface="Arial"/>
                <a:ea typeface="Microsoft YaHei"/>
              </a:rPr>
              <a:t>Pablo Picasso est un </a:t>
            </a:r>
            <a:r>
              <a:rPr b="1" lang="fr-FR" sz="1600" spc="-1" strike="noStrike">
                <a:solidFill>
                  <a:srgbClr val="000000"/>
                </a:solidFill>
                <a:latin typeface="Arial"/>
                <a:ea typeface="Microsoft YaHei"/>
              </a:rPr>
              <a:t>artiste espagnol</a:t>
            </a:r>
            <a:r>
              <a:rPr b="0" lang="fr-FR" sz="1600" spc="-1" strike="noStrike">
                <a:solidFill>
                  <a:srgbClr val="000000"/>
                </a:solidFill>
                <a:latin typeface="Arial"/>
                <a:ea typeface="Microsoft YaHei"/>
              </a:rPr>
              <a:t> (né en 1881 à Malaga, décédé en 1973 à Mougins), mondialement réputé pour des œuvres-emblématiques telles que Guernica (1937).  </a:t>
            </a: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Il a passé la plus grande partie de sa vie en France. </a:t>
            </a:r>
            <a:endParaRPr b="0" lang="fr-FR" sz="1600" spc="-1" strike="noStrike">
              <a:solidFill>
                <a:srgbClr val="000000"/>
              </a:solidFill>
              <a:latin typeface="Arial"/>
            </a:endParaRPr>
          </a:p>
          <a:p>
            <a:pPr algn="just">
              <a:lnSpc>
                <a:spcPct val="100000"/>
              </a:lnSpc>
            </a:pP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 </a:t>
            </a:r>
            <a:r>
              <a:rPr b="0" lang="fr-FR" sz="1600" spc="-1" strike="noStrike">
                <a:solidFill>
                  <a:srgbClr val="000000"/>
                </a:solidFill>
                <a:latin typeface="Arial"/>
                <a:ea typeface="Microsoft YaHei"/>
              </a:rPr>
              <a:t>Il s’est intéressé à une </a:t>
            </a:r>
            <a:r>
              <a:rPr b="1" lang="fr-FR" sz="1600" spc="-1" strike="noStrike">
                <a:solidFill>
                  <a:srgbClr val="000000"/>
                </a:solidFill>
                <a:latin typeface="Arial"/>
                <a:ea typeface="Microsoft YaHei"/>
              </a:rPr>
              <a:t>grande variété de techniques</a:t>
            </a:r>
            <a:r>
              <a:rPr b="0" lang="fr-FR" sz="1600" spc="-1" strike="noStrike">
                <a:solidFill>
                  <a:srgbClr val="000000"/>
                </a:solidFill>
                <a:latin typeface="Arial"/>
                <a:ea typeface="Microsoft YaHei"/>
              </a:rPr>
              <a:t> : peinture, dessin, sculpture, poterie, gravure, light painting.</a:t>
            </a:r>
            <a:endParaRPr b="0" lang="fr-FR" sz="1600" spc="-1" strike="noStrike">
              <a:solidFill>
                <a:srgbClr val="000000"/>
              </a:solidFill>
              <a:latin typeface="Arial"/>
            </a:endParaRPr>
          </a:p>
          <a:p>
            <a:pPr algn="just">
              <a:lnSpc>
                <a:spcPct val="100000"/>
              </a:lnSpc>
            </a:pP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 </a:t>
            </a:r>
            <a:r>
              <a:rPr b="0" lang="fr-FR" sz="1600" spc="-1" strike="noStrike">
                <a:solidFill>
                  <a:srgbClr val="000000"/>
                </a:solidFill>
                <a:latin typeface="Arial"/>
                <a:ea typeface="Microsoft YaHei"/>
              </a:rPr>
              <a:t>Il est, avec son ami Georges Braque, un des </a:t>
            </a:r>
            <a:r>
              <a:rPr b="1" lang="fr-FR" sz="1600" spc="-1" strike="noStrike">
                <a:solidFill>
                  <a:srgbClr val="000000"/>
                </a:solidFill>
                <a:latin typeface="Arial"/>
                <a:ea typeface="Microsoft YaHei"/>
              </a:rPr>
              <a:t>fondateurs du cubisme</a:t>
            </a:r>
            <a:r>
              <a:rPr b="0" lang="fr-FR" sz="1600" spc="-1" strike="noStrike">
                <a:solidFill>
                  <a:srgbClr val="000000"/>
                </a:solidFill>
                <a:latin typeface="Arial"/>
                <a:ea typeface="Microsoft YaHei"/>
              </a:rPr>
              <a:t> (1907-1914) </a:t>
            </a:r>
            <a:endParaRPr b="0" lang="fr-FR" sz="1600" spc="-1" strike="noStrike">
              <a:solidFill>
                <a:srgbClr val="000000"/>
              </a:solidFill>
              <a:latin typeface="Arial"/>
            </a:endParaRPr>
          </a:p>
          <a:p>
            <a:pPr algn="just">
              <a:lnSpc>
                <a:spcPct val="100000"/>
              </a:lnSpc>
            </a:pP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 </a:t>
            </a:r>
            <a:r>
              <a:rPr b="0" lang="fr-FR" sz="1600" spc="-1" strike="noStrike">
                <a:solidFill>
                  <a:srgbClr val="000000"/>
                </a:solidFill>
                <a:latin typeface="Arial"/>
                <a:ea typeface="Microsoft YaHei"/>
              </a:rPr>
              <a:t>Dans les années 1950, il fabrique la «</a:t>
            </a:r>
            <a:r>
              <a:rPr b="1" lang="fr-FR" sz="1600" spc="-1" strike="noStrike">
                <a:solidFill>
                  <a:srgbClr val="000000"/>
                </a:solidFill>
                <a:latin typeface="Arial"/>
                <a:ea typeface="Microsoft YaHei"/>
              </a:rPr>
              <a:t> sculpture-mât </a:t>
            </a:r>
            <a:r>
              <a:rPr b="0" lang="fr-FR" sz="1600" spc="-1" strike="noStrike">
                <a:solidFill>
                  <a:srgbClr val="000000"/>
                </a:solidFill>
                <a:latin typeface="Arial"/>
                <a:ea typeface="Microsoft YaHei"/>
              </a:rPr>
              <a:t>» en travaillant le portrait. </a:t>
            </a: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Pour cela, il place son modèle sous des éclairages violents afin d’en accentuer les contours. Il découpe ces formes simplifiées dans des plaques de bois, puis les associe perpendiculairement dans un déploiement prenant place en haut d’un long cylindre. </a:t>
            </a:r>
            <a:endParaRPr b="0" lang="fr-FR" sz="1600" spc="-1" strike="noStrike">
              <a:solidFill>
                <a:srgbClr val="000000"/>
              </a:solidFill>
              <a:latin typeface="Arial"/>
            </a:endParaRPr>
          </a:p>
          <a:p>
            <a:pPr algn="just">
              <a:lnSpc>
                <a:spcPct val="100000"/>
              </a:lnSpc>
            </a:pPr>
            <a:endParaRPr b="0" lang="fr-FR" sz="1600" spc="-1" strike="noStrike">
              <a:solidFill>
                <a:srgbClr val="000000"/>
              </a:solidFill>
              <a:latin typeface="Arial"/>
            </a:endParaRPr>
          </a:p>
          <a:p>
            <a:pPr algn="just">
              <a:lnSpc>
                <a:spcPct val="100000"/>
              </a:lnSpc>
            </a:pPr>
            <a:r>
              <a:rPr b="0" lang="fr-FR" sz="1600" spc="-1" strike="noStrike">
                <a:solidFill>
                  <a:srgbClr val="158466"/>
                </a:solidFill>
                <a:latin typeface="Arial"/>
                <a:ea typeface="Microsoft YaHei"/>
              </a:rPr>
              <a:t>L’oeuvre « </a:t>
            </a:r>
            <a:r>
              <a:rPr b="0" i="1" lang="fr-FR" sz="1600" spc="-1" strike="noStrike">
                <a:solidFill>
                  <a:srgbClr val="158466"/>
                </a:solidFill>
                <a:latin typeface="Arial"/>
                <a:ea typeface="Microsoft YaHei"/>
              </a:rPr>
              <a:t>Tête de femme</a:t>
            </a:r>
            <a:r>
              <a:rPr b="0" lang="fr-FR" sz="1600" spc="-1" strike="noStrike">
                <a:solidFill>
                  <a:srgbClr val="158466"/>
                </a:solidFill>
                <a:latin typeface="Arial"/>
                <a:ea typeface="Microsoft YaHei"/>
              </a:rPr>
              <a:t> » est un assemblage créé dans cette décennie et s’inscrit dans la filiation du cubisme</a:t>
            </a:r>
            <a:r>
              <a:rPr b="0" lang="fr-FR" sz="1600" spc="-1" strike="noStrike">
                <a:solidFill>
                  <a:srgbClr val="000000"/>
                </a:solidFill>
                <a:latin typeface="Arial"/>
                <a:ea typeface="Microsoft YaHei"/>
              </a:rPr>
              <a:t>.</a:t>
            </a:r>
            <a:endParaRPr b="0" lang="fr-FR" sz="1600" spc="-1" strike="noStrike">
              <a:solidFill>
                <a:srgbClr val="000000"/>
              </a:solidFill>
              <a:latin typeface="Arial"/>
            </a:endParaRPr>
          </a:p>
          <a:p>
            <a:pPr algn="just">
              <a:lnSpc>
                <a:spcPct val="100000"/>
              </a:lnSpc>
            </a:pPr>
            <a:r>
              <a:rPr b="0" lang="fr-FR" sz="1500" spc="-1" strike="noStrike">
                <a:solidFill>
                  <a:srgbClr val="000000"/>
                </a:solidFill>
                <a:latin typeface="Arial"/>
                <a:ea typeface="Microsoft YaHei"/>
              </a:rPr>
              <a:t> </a:t>
            </a:r>
            <a:endParaRPr b="0" lang="fr-FR" sz="1500" spc="-1" strike="noStrike">
              <a:solidFill>
                <a:srgbClr val="000000"/>
              </a:solidFill>
              <a:latin typeface="Arial"/>
            </a:endParaRPr>
          </a:p>
          <a:p>
            <a:pPr algn="just">
              <a:lnSpc>
                <a:spcPct val="100000"/>
              </a:lnSpc>
            </a:pPr>
            <a:endParaRPr b="0" lang="fr-FR" sz="1500" spc="-1" strike="noStrike">
              <a:solidFill>
                <a:srgbClr val="000000"/>
              </a:solidFill>
              <a:latin typeface="Arial"/>
            </a:endParaRPr>
          </a:p>
        </p:txBody>
      </p:sp>
      <p:pic>
        <p:nvPicPr>
          <p:cNvPr id="174" name="" descr=""/>
          <p:cNvPicPr/>
          <p:nvPr/>
        </p:nvPicPr>
        <p:blipFill>
          <a:blip r:embed="rId1"/>
          <a:stretch/>
        </p:blipFill>
        <p:spPr>
          <a:xfrm>
            <a:off x="472320" y="1774080"/>
            <a:ext cx="3008520" cy="4125960"/>
          </a:xfrm>
          <a:prstGeom prst="rect">
            <a:avLst/>
          </a:prstGeom>
          <a:ln w="0">
            <a:noFill/>
          </a:ln>
        </p:spPr>
      </p:pic>
      <p:sp>
        <p:nvSpPr>
          <p:cNvPr id="175" name=""/>
          <p:cNvSpPr/>
          <p:nvPr/>
        </p:nvSpPr>
        <p:spPr>
          <a:xfrm>
            <a:off x="3035520" y="426240"/>
            <a:ext cx="5986080" cy="74268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PRÉSENTATION RAPIDE DE L’ARTISTE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
          <p:cNvSpPr/>
          <p:nvPr/>
        </p:nvSpPr>
        <p:spPr>
          <a:xfrm>
            <a:off x="4876560" y="1291680"/>
            <a:ext cx="7141680" cy="5456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5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  </a:t>
            </a:r>
            <a:r>
              <a:rPr b="0" lang="fr-FR" sz="1600" spc="-1" strike="noStrike">
                <a:solidFill>
                  <a:srgbClr val="000000"/>
                </a:solidFill>
                <a:latin typeface="Arial"/>
                <a:ea typeface="Microsoft YaHei"/>
              </a:rPr>
              <a:t>une </a:t>
            </a:r>
            <a:r>
              <a:rPr b="1" lang="fr-FR" sz="1600" spc="-1" strike="noStrike">
                <a:solidFill>
                  <a:srgbClr val="000000"/>
                </a:solidFill>
                <a:latin typeface="Arial"/>
                <a:ea typeface="Microsoft YaHei"/>
              </a:rPr>
              <a:t>déconstruction du réel</a:t>
            </a:r>
            <a:r>
              <a:rPr b="0" lang="fr-FR" sz="1600" spc="-1" strike="noStrike">
                <a:solidFill>
                  <a:srgbClr val="000000"/>
                </a:solidFill>
                <a:latin typeface="Arial"/>
                <a:ea typeface="DejaVu Sans"/>
              </a:rPr>
              <a:t> pour en proposer une nouvelle représentation, en associant </a:t>
            </a:r>
            <a:r>
              <a:rPr b="1" lang="fr-FR" sz="1600" spc="-1" strike="noStrike">
                <a:solidFill>
                  <a:srgbClr val="000000"/>
                </a:solidFill>
                <a:latin typeface="Arial"/>
                <a:ea typeface="DejaVu Sans"/>
              </a:rPr>
              <a:t>plusieurs points de vue de l’objet</a:t>
            </a:r>
            <a:r>
              <a:rPr b="0" lang="fr-FR" sz="1600" spc="-1" strike="noStrike">
                <a:solidFill>
                  <a:srgbClr val="000000"/>
                </a:solidFill>
                <a:latin typeface="Arial"/>
                <a:ea typeface="DejaVu Sans"/>
              </a:rPr>
              <a:t> (jamais abstrait). Impression de voir une multiplicité de facettes d'un même élément représenté (novateur puisque jusqu'à présent, une image fixe comme la peinture ou la photographie ne présentait qu'un point de vue unique)</a:t>
            </a:r>
            <a:r>
              <a:rPr b="0" lang="fr-FR" sz="1600" spc="-1" strike="noStrike">
                <a:solidFill>
                  <a:srgbClr val="000000"/>
                </a:solidFill>
                <a:latin typeface="Arial"/>
                <a:ea typeface="Microsoft YaHei"/>
              </a:rPr>
              <a:t>  </a:t>
            </a: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 </a:t>
            </a: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  </a:t>
            </a:r>
            <a:r>
              <a:rPr b="1" lang="fr-FR" sz="1600" spc="-1" strike="noStrike">
                <a:solidFill>
                  <a:srgbClr val="000000"/>
                </a:solidFill>
                <a:latin typeface="Arial"/>
                <a:ea typeface="Microsoft YaHei"/>
              </a:rPr>
              <a:t>Les sujets, souvent empruntés au quotidien</a:t>
            </a:r>
            <a:r>
              <a:rPr b="0" lang="fr-FR" sz="1600" spc="-1" strike="noStrike">
                <a:solidFill>
                  <a:srgbClr val="000000"/>
                </a:solidFill>
                <a:latin typeface="Arial"/>
                <a:ea typeface="Microsoft YaHei"/>
              </a:rPr>
              <a:t> (paysages, natures mortes, figures humaines), sont réduits à des </a:t>
            </a:r>
            <a:r>
              <a:rPr b="1" lang="fr-FR" sz="1600" spc="-1" strike="noStrike">
                <a:solidFill>
                  <a:srgbClr val="000000"/>
                </a:solidFill>
                <a:latin typeface="Arial"/>
                <a:ea typeface="Microsoft YaHei"/>
              </a:rPr>
              <a:t>formes géométriques simples</a:t>
            </a:r>
            <a:r>
              <a:rPr b="0" lang="fr-FR" sz="1600" spc="-1" strike="noStrike">
                <a:solidFill>
                  <a:srgbClr val="000000"/>
                </a:solidFill>
                <a:latin typeface="Arial"/>
                <a:ea typeface="Microsoft YaHei"/>
              </a:rPr>
              <a:t> comme « éclatées ». </a:t>
            </a: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Leur réalité n'est pas représentée de façon «mimétique », mais par combinaison de plusieurs angles de vue. La perspective traditionnelle est altérée. </a:t>
            </a:r>
            <a:endParaRPr b="0" lang="fr-FR" sz="1600" spc="-1" strike="noStrike">
              <a:solidFill>
                <a:srgbClr val="000000"/>
              </a:solidFill>
              <a:latin typeface="Arial"/>
            </a:endParaRPr>
          </a:p>
          <a:p>
            <a:pPr algn="just">
              <a:lnSpc>
                <a:spcPct val="100000"/>
              </a:lnSpc>
            </a:pP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 </a:t>
            </a:r>
            <a:r>
              <a:rPr b="0" lang="fr-FR" sz="1600" spc="-1" strike="noStrike">
                <a:solidFill>
                  <a:srgbClr val="000000"/>
                </a:solidFill>
                <a:latin typeface="Arial"/>
                <a:ea typeface="Microsoft YaHei"/>
              </a:rPr>
              <a:t>La problématique repose sur la </a:t>
            </a:r>
            <a:r>
              <a:rPr b="1" lang="fr-FR" sz="1600" spc="-1" strike="noStrike">
                <a:solidFill>
                  <a:srgbClr val="000000"/>
                </a:solidFill>
                <a:latin typeface="Arial"/>
                <a:ea typeface="Microsoft YaHei"/>
              </a:rPr>
              <a:t>transcription, dans un espace bidimensionnel, de la globalité d’éléments tridimensionnels</a:t>
            </a:r>
            <a:r>
              <a:rPr b="0" lang="fr-FR" sz="1600" spc="-1" strike="noStrike">
                <a:solidFill>
                  <a:srgbClr val="000000"/>
                </a:solidFill>
                <a:latin typeface="Arial"/>
                <a:ea typeface="Microsoft YaHei"/>
              </a:rPr>
              <a:t>. </a:t>
            </a:r>
            <a:endParaRPr b="0" lang="fr-FR" sz="1600" spc="-1" strike="noStrike">
              <a:solidFill>
                <a:srgbClr val="000000"/>
              </a:solidFill>
              <a:latin typeface="Arial"/>
            </a:endParaRPr>
          </a:p>
          <a:p>
            <a:pPr algn="just">
              <a:lnSpc>
                <a:spcPct val="100000"/>
              </a:lnSpc>
            </a:pPr>
            <a:r>
              <a:rPr b="0" lang="fr-FR" sz="1600" spc="-1" strike="noStrike">
                <a:solidFill>
                  <a:srgbClr val="000000"/>
                </a:solidFill>
                <a:latin typeface="Arial"/>
                <a:ea typeface="Microsoft YaHei"/>
              </a:rPr>
              <a:t>Comme solution plastique, Picasso décompose ainsi l'image en multiples facettes (ou cubes), d'où le nom de cubisme.</a:t>
            </a:r>
            <a:endParaRPr b="0" lang="fr-FR" sz="1600" spc="-1" strike="noStrike">
              <a:solidFill>
                <a:srgbClr val="000000"/>
              </a:solidFill>
              <a:latin typeface="Arial"/>
            </a:endParaRPr>
          </a:p>
          <a:p>
            <a:pPr algn="just">
              <a:lnSpc>
                <a:spcPct val="100000"/>
              </a:lnSpc>
            </a:pP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icrosoft YaHei"/>
              </a:rPr>
              <a:t>→  </a:t>
            </a:r>
            <a:r>
              <a:rPr b="0" lang="fr-FR" sz="1600" spc="-1" strike="noStrike">
                <a:solidFill>
                  <a:srgbClr val="000000"/>
                </a:solidFill>
                <a:latin typeface="Arial"/>
                <a:ea typeface="Microsoft YaHei"/>
              </a:rPr>
              <a:t>Les demoiselles d'Avignon est considéré comme le premier tableau cubiste.</a:t>
            </a:r>
            <a:endParaRPr b="0" lang="fr-FR" sz="1600" spc="-1" strike="noStrike">
              <a:solidFill>
                <a:srgbClr val="000000"/>
              </a:solidFill>
              <a:latin typeface="Arial"/>
            </a:endParaRPr>
          </a:p>
        </p:txBody>
      </p:sp>
      <p:sp>
        <p:nvSpPr>
          <p:cNvPr id="177" name=""/>
          <p:cNvSpPr/>
          <p:nvPr/>
        </p:nvSpPr>
        <p:spPr>
          <a:xfrm>
            <a:off x="3256920" y="326880"/>
            <a:ext cx="5686560" cy="72432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LES CARACTÉRISTIQUES DU CUBISME</a:t>
            </a:r>
            <a:endParaRPr b="0" lang="fr-FR" sz="1800" spc="-1" strike="noStrike">
              <a:solidFill>
                <a:srgbClr val="000000"/>
              </a:solidFill>
              <a:latin typeface="Arial"/>
            </a:endParaRPr>
          </a:p>
          <a:p>
            <a:pPr algn="ctr">
              <a:lnSpc>
                <a:spcPct val="100000"/>
              </a:lnSpc>
            </a:pPr>
            <a:r>
              <a:rPr b="0" lang="fr-FR" sz="1500" spc="-1" strike="noStrike">
                <a:solidFill>
                  <a:srgbClr val="000000"/>
                </a:solidFill>
                <a:latin typeface="Arial"/>
                <a:ea typeface="Microsoft YaHei"/>
              </a:rPr>
              <a:t>=  mouvement artistique du début du XXe siècle = art moderne</a:t>
            </a:r>
            <a:endParaRPr b="0" lang="fr-FR" sz="1500" spc="-1" strike="noStrike">
              <a:solidFill>
                <a:srgbClr val="000000"/>
              </a:solidFill>
              <a:latin typeface="Arial"/>
            </a:endParaRPr>
          </a:p>
        </p:txBody>
      </p:sp>
      <p:pic>
        <p:nvPicPr>
          <p:cNvPr id="178" name="" descr=""/>
          <p:cNvPicPr/>
          <p:nvPr/>
        </p:nvPicPr>
        <p:blipFill>
          <a:blip r:embed="rId1"/>
          <a:stretch/>
        </p:blipFill>
        <p:spPr>
          <a:xfrm>
            <a:off x="519480" y="1454760"/>
            <a:ext cx="4110480" cy="4343760"/>
          </a:xfrm>
          <a:prstGeom prst="rect">
            <a:avLst/>
          </a:prstGeom>
          <a:ln w="0">
            <a:noFill/>
          </a:ln>
        </p:spPr>
      </p:pic>
      <p:sp>
        <p:nvSpPr>
          <p:cNvPr id="179" name=""/>
          <p:cNvSpPr/>
          <p:nvPr/>
        </p:nvSpPr>
        <p:spPr>
          <a:xfrm>
            <a:off x="526320" y="5869080"/>
            <a:ext cx="4126320" cy="543240"/>
          </a:xfrm>
          <a:prstGeom prst="rect">
            <a:avLst/>
          </a:prstGeom>
          <a:solidFill>
            <a:srgbClr val="f9fbfd"/>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400" spc="-1" strike="noStrike">
                <a:solidFill>
                  <a:srgbClr val="000000"/>
                </a:solidFill>
                <a:latin typeface="Arial"/>
                <a:ea typeface="DejaVu Sans"/>
              </a:rPr>
              <a:t>Picasso, «</a:t>
            </a:r>
            <a:r>
              <a:rPr b="0" i="1" lang="fr-FR" sz="1400" spc="-1" strike="noStrike">
                <a:solidFill>
                  <a:srgbClr val="000000"/>
                </a:solidFill>
                <a:latin typeface="Arial"/>
                <a:ea typeface="DejaVu Sans"/>
              </a:rPr>
              <a:t> Les Demoiselles d’Avignon</a:t>
            </a:r>
            <a:r>
              <a:rPr b="0" lang="fr-FR" sz="1400" spc="-1" strike="noStrike">
                <a:solidFill>
                  <a:srgbClr val="000000"/>
                </a:solidFill>
                <a:latin typeface="Arial"/>
                <a:ea typeface="DejaVu Sans"/>
              </a:rPr>
              <a:t> » </a:t>
            </a:r>
            <a:endParaRPr b="0" lang="fr-FR" sz="1400" spc="-1" strike="noStrike">
              <a:solidFill>
                <a:srgbClr val="000000"/>
              </a:solidFill>
              <a:latin typeface="Arial"/>
            </a:endParaRPr>
          </a:p>
          <a:p>
            <a:pPr algn="ctr">
              <a:lnSpc>
                <a:spcPct val="100000"/>
              </a:lnSpc>
            </a:pPr>
            <a:r>
              <a:rPr b="0" lang="fr-FR" sz="1400" spc="-1" strike="noStrike">
                <a:solidFill>
                  <a:srgbClr val="000000"/>
                </a:solidFill>
                <a:latin typeface="Arial"/>
                <a:ea typeface="DejaVu Sans"/>
              </a:rPr>
              <a:t>1907 , huile sur toile</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
          <p:cNvSpPr/>
          <p:nvPr/>
        </p:nvSpPr>
        <p:spPr>
          <a:xfrm>
            <a:off x="525960" y="281160"/>
            <a:ext cx="11201040" cy="1623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181" name=""/>
          <p:cNvSpPr/>
          <p:nvPr/>
        </p:nvSpPr>
        <p:spPr>
          <a:xfrm>
            <a:off x="4043880" y="1588680"/>
            <a:ext cx="7648200" cy="405180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fr-FR" sz="1800" spc="-1" strike="noStrike">
                <a:solidFill>
                  <a:srgbClr val="000000"/>
                </a:solidFill>
                <a:latin typeface="Arial"/>
                <a:ea typeface="Microsoft YaHei"/>
              </a:rPr>
              <a:t>→ </a:t>
            </a:r>
            <a:r>
              <a:rPr b="0" lang="fr-FR" sz="1800" spc="-1" strike="noStrike">
                <a:solidFill>
                  <a:srgbClr val="000000"/>
                </a:solidFill>
                <a:latin typeface="Arial"/>
                <a:ea typeface="Microsoft YaHei"/>
              </a:rPr>
              <a:t>représente la dernière compagne de Picasso (Jacqueline Roque)</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Microsoft YaHei"/>
              </a:rPr>
              <a:t>→ </a:t>
            </a:r>
            <a:r>
              <a:rPr b="0" lang="fr-FR" sz="1800" spc="-1" strike="noStrike">
                <a:solidFill>
                  <a:srgbClr val="000000"/>
                </a:solidFill>
                <a:latin typeface="Arial"/>
                <a:ea typeface="Microsoft YaHei"/>
              </a:rPr>
              <a:t>utilise des formes géométriques</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Microsoft YaHei"/>
              </a:rPr>
              <a:t>→ </a:t>
            </a:r>
            <a:r>
              <a:rPr b="0" lang="fr-FR" sz="1800" spc="-1" strike="noStrike">
                <a:solidFill>
                  <a:srgbClr val="000000"/>
                </a:solidFill>
                <a:latin typeface="Arial"/>
                <a:ea typeface="Microsoft YaHei"/>
              </a:rPr>
              <a:t>associe divers points de vue</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Microsoft YaHei"/>
              </a:rPr>
              <a:t>→ </a:t>
            </a:r>
            <a:r>
              <a:rPr b="0" lang="fr-FR" sz="1800" spc="-1" strike="noStrike">
                <a:solidFill>
                  <a:srgbClr val="000000"/>
                </a:solidFill>
                <a:latin typeface="Arial"/>
                <a:ea typeface="Microsoft YaHei"/>
              </a:rPr>
              <a:t>applique une palette de couleurs réduite </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Microsoft YaHei"/>
              </a:rPr>
              <a:t>→ </a:t>
            </a:r>
            <a:r>
              <a:rPr b="0" lang="fr-FR" sz="1800" spc="-1" strike="noStrike">
                <a:solidFill>
                  <a:srgbClr val="000000"/>
                </a:solidFill>
                <a:latin typeface="Arial"/>
                <a:ea typeface="Microsoft YaHei"/>
              </a:rPr>
              <a:t>met en application le principe de la sculpture-mât</a:t>
            </a:r>
            <a:endParaRPr b="0" lang="fr-FR" sz="18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Microsoft YaHei"/>
              </a:rPr>
              <a:t>→ </a:t>
            </a:r>
            <a:r>
              <a:rPr b="0" lang="fr-FR" sz="1800" spc="-1" strike="noStrike">
                <a:solidFill>
                  <a:srgbClr val="000000"/>
                </a:solidFill>
                <a:latin typeface="Arial"/>
                <a:ea typeface="Microsoft YaHei"/>
              </a:rPr>
              <a:t>s’éloigne d’une représentation fidèle</a:t>
            </a:r>
            <a:endParaRPr b="0" lang="fr-FR" sz="1800" spc="-1" strike="noStrike">
              <a:solidFill>
                <a:srgbClr val="000000"/>
              </a:solidFill>
              <a:latin typeface="Arial"/>
            </a:endParaRPr>
          </a:p>
          <a:p>
            <a:pPr algn="just">
              <a:lnSpc>
                <a:spcPct val="100000"/>
              </a:lnSpc>
            </a:pPr>
            <a:endParaRPr b="0" lang="fr-FR" sz="1500" spc="-1" strike="noStrike">
              <a:solidFill>
                <a:srgbClr val="000000"/>
              </a:solidFill>
              <a:latin typeface="Arial"/>
            </a:endParaRPr>
          </a:p>
          <a:p>
            <a:pPr algn="just">
              <a:lnSpc>
                <a:spcPct val="100000"/>
              </a:lnSpc>
            </a:pPr>
            <a:endParaRPr b="0" lang="fr-FR" sz="1500" spc="-1" strike="noStrike">
              <a:solidFill>
                <a:srgbClr val="000000"/>
              </a:solidFill>
              <a:latin typeface="Arial"/>
            </a:endParaRPr>
          </a:p>
          <a:p>
            <a:pPr algn="just">
              <a:lnSpc>
                <a:spcPct val="100000"/>
              </a:lnSpc>
            </a:pPr>
            <a:r>
              <a:rPr b="0" lang="fr-FR" sz="1500" spc="-1" strike="noStrike">
                <a:solidFill>
                  <a:srgbClr val="000000"/>
                </a:solidFill>
                <a:latin typeface="Arial"/>
                <a:ea typeface="Microsoft YaHei"/>
              </a:rPr>
              <a:t> </a:t>
            </a:r>
            <a:endParaRPr b="0" lang="fr-FR" sz="1500" spc="-1" strike="noStrike">
              <a:solidFill>
                <a:srgbClr val="000000"/>
              </a:solidFill>
              <a:latin typeface="Arial"/>
            </a:endParaRPr>
          </a:p>
          <a:p>
            <a:pPr algn="just">
              <a:lnSpc>
                <a:spcPct val="100000"/>
              </a:lnSpc>
            </a:pPr>
            <a:endParaRPr b="0" lang="fr-FR" sz="1800" spc="-1" strike="noStrike">
              <a:solidFill>
                <a:srgbClr val="000000"/>
              </a:solidFill>
              <a:latin typeface="Arial"/>
            </a:endParaRPr>
          </a:p>
        </p:txBody>
      </p:sp>
      <p:sp>
        <p:nvSpPr>
          <p:cNvPr id="182" name=""/>
          <p:cNvSpPr/>
          <p:nvPr/>
        </p:nvSpPr>
        <p:spPr>
          <a:xfrm>
            <a:off x="2885040" y="281160"/>
            <a:ext cx="5750280" cy="72468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PRÉSENTATION RAPIDE DE L’ŒUVRE</a:t>
            </a:r>
            <a:endParaRPr b="0" lang="fr-FR" sz="1800" spc="-1" strike="noStrike">
              <a:solidFill>
                <a:srgbClr val="000000"/>
              </a:solidFill>
              <a:latin typeface="Arial"/>
            </a:endParaRPr>
          </a:p>
        </p:txBody>
      </p:sp>
      <p:pic>
        <p:nvPicPr>
          <p:cNvPr id="183" name="Image 2" descr=""/>
          <p:cNvPicPr/>
          <p:nvPr/>
        </p:nvPicPr>
        <p:blipFill>
          <a:blip r:embed="rId1"/>
          <a:stretch/>
        </p:blipFill>
        <p:spPr>
          <a:xfrm>
            <a:off x="725760" y="1080720"/>
            <a:ext cx="3110040" cy="533592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
          <p:cNvSpPr/>
          <p:nvPr/>
        </p:nvSpPr>
        <p:spPr>
          <a:xfrm>
            <a:off x="6098040" y="5024880"/>
            <a:ext cx="5194440" cy="1461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400" spc="-1" strike="noStrike">
                <a:solidFill>
                  <a:srgbClr val="000000"/>
                </a:solidFill>
                <a:latin typeface="Calibri"/>
                <a:ea typeface="Calibri"/>
              </a:rPr>
              <a:t>Pablo Picasso, "Tête de femme", 1957/1991</a:t>
            </a:r>
            <a:br>
              <a:rPr sz="1400"/>
            </a:br>
            <a:r>
              <a:rPr b="0" lang="fr-FR" sz="1400" spc="-1" strike="noStrike">
                <a:solidFill>
                  <a:srgbClr val="000000"/>
                </a:solidFill>
                <a:latin typeface="Calibri"/>
                <a:ea typeface="Calibri"/>
              </a:rPr>
              <a:t>Réplique monumentale d'une sculpture en bois de 1957</a:t>
            </a:r>
            <a:br>
              <a:rPr sz="1400"/>
            </a:br>
            <a:r>
              <a:rPr b="0" lang="fr-FR" sz="1400" spc="-1" strike="noStrike">
                <a:solidFill>
                  <a:srgbClr val="000000"/>
                </a:solidFill>
                <a:latin typeface="Calibri"/>
                <a:ea typeface="Calibri"/>
              </a:rPr>
              <a:t>Acrylique sur panneaux composites polymérisés et structure métallique, 1200 x 520 x 400 cm</a:t>
            </a:r>
            <a:br>
              <a:rPr sz="1400"/>
            </a:br>
            <a:r>
              <a:rPr b="0" lang="fr-FR" sz="1400" spc="-1" strike="noStrike">
                <a:solidFill>
                  <a:srgbClr val="000000"/>
                </a:solidFill>
                <a:latin typeface="Calibri"/>
                <a:ea typeface="Calibri"/>
              </a:rPr>
              <a:t>Mise en peinture par A. Blendea, Florence Half-Wrobel, Madeleine Hanaire, Claude Wrobel</a:t>
            </a:r>
            <a:endParaRPr b="0" lang="fr-FR" sz="1400" spc="-1" strike="noStrike">
              <a:solidFill>
                <a:srgbClr val="000000"/>
              </a:solidFill>
              <a:latin typeface="Arial"/>
            </a:endParaRPr>
          </a:p>
        </p:txBody>
      </p:sp>
      <p:pic>
        <p:nvPicPr>
          <p:cNvPr id="185" name="" descr=""/>
          <p:cNvPicPr/>
          <p:nvPr/>
        </p:nvPicPr>
        <p:blipFill>
          <a:blip r:embed="rId1"/>
          <a:stretch/>
        </p:blipFill>
        <p:spPr>
          <a:xfrm>
            <a:off x="6094080" y="339480"/>
            <a:ext cx="5761080" cy="4542120"/>
          </a:xfrm>
          <a:prstGeom prst="rect">
            <a:avLst/>
          </a:prstGeom>
          <a:ln w="0">
            <a:noFill/>
          </a:ln>
        </p:spPr>
      </p:pic>
      <p:sp>
        <p:nvSpPr>
          <p:cNvPr id="186" name=""/>
          <p:cNvSpPr/>
          <p:nvPr/>
        </p:nvSpPr>
        <p:spPr>
          <a:xfrm>
            <a:off x="186120" y="326160"/>
            <a:ext cx="5725080" cy="50810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fr-FR" sz="1800" spc="-1" strike="noStrike">
                <a:solidFill>
                  <a:srgbClr val="000000"/>
                </a:solidFill>
                <a:latin typeface="Arial"/>
                <a:ea typeface="Microsoft YaHei"/>
              </a:rPr>
              <a:t>Une reproduction de cette sculpture</a:t>
            </a:r>
            <a:r>
              <a:rPr b="0" lang="fr-FR" sz="1800" spc="-1" strike="noStrike">
                <a:solidFill>
                  <a:srgbClr val="000000"/>
                </a:solidFill>
                <a:latin typeface="Arial"/>
                <a:ea typeface="Microsoft YaHei"/>
              </a:rPr>
              <a:t> a été réalisée après la mort de l’artiste dans une </a:t>
            </a:r>
            <a:r>
              <a:rPr b="1" lang="fr-FR" sz="1800" spc="-1" strike="noStrike">
                <a:solidFill>
                  <a:srgbClr val="000000"/>
                </a:solidFill>
                <a:latin typeface="Arial"/>
                <a:ea typeface="Microsoft YaHei"/>
              </a:rPr>
              <a:t>version monumentale</a:t>
            </a:r>
            <a:r>
              <a:rPr b="0" lang="fr-FR" sz="1800" spc="-1" strike="noStrike">
                <a:solidFill>
                  <a:srgbClr val="000000"/>
                </a:solidFill>
                <a:latin typeface="Arial"/>
                <a:ea typeface="Microsoft YaHei"/>
              </a:rPr>
              <a:t> de 12 mètres de haut avec des matériaux pérennes.</a:t>
            </a:r>
            <a:endParaRPr b="0" lang="fr-FR" sz="1800" spc="-1" strike="noStrike">
              <a:solidFill>
                <a:srgbClr val="000000"/>
              </a:solidFill>
              <a:latin typeface="Arial"/>
            </a:endParaRPr>
          </a:p>
          <a:p>
            <a:pPr algn="just">
              <a:lnSpc>
                <a:spcPct val="100000"/>
              </a:lnSpc>
            </a:pPr>
            <a:r>
              <a:rPr b="0" lang="fr-FR" sz="1800" spc="-1" strike="noStrike">
                <a:solidFill>
                  <a:srgbClr val="000000"/>
                </a:solidFill>
                <a:latin typeface="Arial"/>
                <a:ea typeface="Microsoft YaHei"/>
              </a:rPr>
              <a:t>Installée en 1991 à Flaine (Haute-Savoie), l’œuvre de Picasso rejoint, au pied des pistes, d’autres réalisations magistrales comme </a:t>
            </a:r>
            <a:r>
              <a:rPr b="0" lang="fr-FR" sz="1800" spc="-1" strike="noStrike" u="sng">
                <a:solidFill>
                  <a:srgbClr val="0563c1"/>
                </a:solidFill>
                <a:uFillTx/>
                <a:latin typeface="Arial"/>
                <a:ea typeface="Microsoft YaHei"/>
                <a:hlinkClick r:id="rId2"/>
              </a:rPr>
              <a:t>Le Boqueteau de Jean Dubuffet</a:t>
            </a:r>
            <a:r>
              <a:rPr b="0" lang="fr-FR" sz="1800" spc="-1" strike="noStrike">
                <a:solidFill>
                  <a:srgbClr val="000000"/>
                </a:solidFill>
                <a:latin typeface="Arial"/>
                <a:ea typeface="Microsoft YaHei"/>
              </a:rPr>
              <a:t> (1969/1988). </a:t>
            </a:r>
            <a:endParaRPr b="0" lang="fr-FR" sz="1800" spc="-1" strike="noStrike">
              <a:solidFill>
                <a:srgbClr val="000000"/>
              </a:solidFill>
              <a:latin typeface="Arial"/>
            </a:endParaRPr>
          </a:p>
        </p:txBody>
      </p:sp>
      <p:pic>
        <p:nvPicPr>
          <p:cNvPr id="187" name="" descr=""/>
          <p:cNvPicPr/>
          <p:nvPr/>
        </p:nvPicPr>
        <p:blipFill>
          <a:blip r:embed="rId3"/>
          <a:stretch/>
        </p:blipFill>
        <p:spPr>
          <a:xfrm>
            <a:off x="302040" y="2669760"/>
            <a:ext cx="4054320" cy="398592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88" name=""/>
          <p:cNvGraphicFramePr/>
          <p:nvPr/>
        </p:nvGraphicFramePr>
        <p:xfrm>
          <a:off x="176040" y="79200"/>
          <a:ext cx="11899080" cy="6683400"/>
        </p:xfrm>
        <a:graphic>
          <a:graphicData uri="http://schemas.openxmlformats.org/drawingml/2006/table">
            <a:tbl>
              <a:tblPr/>
              <a:tblGrid>
                <a:gridCol w="3965400"/>
                <a:gridCol w="3965400"/>
                <a:gridCol w="3968640"/>
              </a:tblGrid>
              <a:tr h="375120">
                <a:tc>
                  <a:txBody>
                    <a:bodyPr lIns="36000" rIns="36000" anchor="t">
                      <a:noAutofit/>
                    </a:bodyPr>
                    <a:p>
                      <a:pPr algn="ctr">
                        <a:lnSpc>
                          <a:spcPct val="100000"/>
                        </a:lnSpc>
                      </a:pPr>
                      <a:r>
                        <a:rPr b="0" lang="fr-FR" sz="2000" spc="-1" strike="noStrike">
                          <a:solidFill>
                            <a:srgbClr val="000000"/>
                          </a:solidFill>
                          <a:latin typeface="Arial"/>
                          <a:ea typeface="Mangal"/>
                        </a:rPr>
                        <a:t>Description (ce que je vois)</a:t>
                      </a:r>
                      <a:endParaRPr b="0" lang="fr-FR" sz="2000" spc="-1" strike="noStrike">
                        <a:solidFill>
                          <a:srgbClr val="000000"/>
                        </a:solidFill>
                        <a:latin typeface="Arial"/>
                      </a:endParaRPr>
                    </a:p>
                  </a:txBody>
                  <a:tcPr anchor="t"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solidFill>
                      <a:srgbClr val="5983b0"/>
                    </a:solidFill>
                  </a:tcPr>
                </a:tc>
                <a:tc>
                  <a:txBody>
                    <a:bodyPr lIns="36000" rIns="36000" anchor="t">
                      <a:noAutofit/>
                    </a:bodyPr>
                    <a:p>
                      <a:pPr algn="ctr">
                        <a:lnSpc>
                          <a:spcPct val="100000"/>
                        </a:lnSpc>
                      </a:pPr>
                      <a:r>
                        <a:rPr b="0" lang="fr-FR" sz="2000" spc="-1" strike="noStrike">
                          <a:solidFill>
                            <a:srgbClr val="000000"/>
                          </a:solidFill>
                          <a:latin typeface="Arial"/>
                          <a:ea typeface="Mangal"/>
                        </a:rPr>
                        <a:t>Analyse</a:t>
                      </a:r>
                      <a:endParaRPr b="0" lang="fr-FR" sz="2000" spc="-1" strike="noStrike">
                        <a:solidFill>
                          <a:srgbClr val="000000"/>
                        </a:solidFill>
                        <a:latin typeface="Arial"/>
                      </a:endParaRPr>
                    </a:p>
                  </a:txBody>
                  <a:tcPr anchor="t"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solidFill>
                      <a:srgbClr val="5983b0"/>
                    </a:solidFill>
                  </a:tcPr>
                </a:tc>
                <a:tc>
                  <a:txBody>
                    <a:bodyPr lIns="36000" rIns="36000" anchor="t">
                      <a:noAutofit/>
                    </a:bodyPr>
                    <a:p>
                      <a:pPr algn="ctr">
                        <a:lnSpc>
                          <a:spcPct val="100000"/>
                        </a:lnSpc>
                      </a:pPr>
                      <a:r>
                        <a:rPr b="0" lang="fr-FR" sz="2000" spc="-1" strike="noStrike">
                          <a:solidFill>
                            <a:srgbClr val="000000"/>
                          </a:solidFill>
                          <a:latin typeface="Arial"/>
                          <a:ea typeface="Mangal"/>
                        </a:rPr>
                        <a:t>Notions clés</a:t>
                      </a:r>
                      <a:endParaRPr b="0" lang="fr-FR" sz="2000" spc="-1" strike="noStrike">
                        <a:solidFill>
                          <a:srgbClr val="000000"/>
                        </a:solidFill>
                        <a:latin typeface="Arial"/>
                      </a:endParaRPr>
                    </a:p>
                  </a:txBody>
                  <a:tcPr anchor="t"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solidFill>
                      <a:srgbClr val="5983b0"/>
                    </a:solidFill>
                  </a:tcPr>
                </a:tc>
              </a:tr>
              <a:tr h="6391080">
                <a:tc>
                  <a:txBody>
                    <a:bodyPr lIns="36000" rIns="36000" anchor="t">
                      <a:noAutofit/>
                    </a:bodyPr>
                    <a:p>
                      <a:pPr>
                        <a:lnSpc>
                          <a:spcPct val="100000"/>
                        </a:lnSpc>
                      </a:pPr>
                      <a:r>
                        <a:rPr b="0" lang="fr-FR" sz="1700" spc="-1" strike="noStrike">
                          <a:solidFill>
                            <a:srgbClr val="000000"/>
                          </a:solidFill>
                          <a:latin typeface="Arial"/>
                          <a:ea typeface="Microsoft YaHei"/>
                        </a:rPr>
                        <a:t>- Représentation d'une personne </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représente : un profil, un visage de face et les deux points de vue à la fois.</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sculpture en bois : base carrée + cylindre + pièce de bois emboîtées</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matériaux simples dits pauvres // matériaux nobles pour les sculptures plus classiques</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parties hautes : 2 plans croisés formant 4 angles, peints recto + verso et découpés.</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différence pour la forme de l’œil (rond ou en amande)</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schématisation des formes</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Les représentations sur chaque face sont réalisées à une échelle différente.</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couleurs : noirs/blanc/ocre jaune</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technique de l'aplat de couleur</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ea typeface="Microsoft YaHei"/>
                        </a:rPr>
                        <a:t>- cerne noir</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txBody>
                  <a:tcPr anchor="t"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a:lnSpc>
                          <a:spcPct val="100000"/>
                        </a:lnSpc>
                      </a:pPr>
                      <a:r>
                        <a:rPr b="0" lang="fr-FR" sz="1700" spc="-1" strike="noStrike">
                          <a:solidFill>
                            <a:srgbClr val="000000"/>
                          </a:solidFill>
                          <a:latin typeface="Arial"/>
                        </a:rPr>
                        <a:t>-  C'est un portrait</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rPr>
                        <a:t>- Figuration mais décalage entre le référent réel (le modèle) et sa représentation</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rPr>
                        <a:t>- surface plane peinte (= peinture en 2D) deviennent un volume par la technique de l'emboîtement (3D)</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rPr>
                        <a:t>= jeu sur la notion de peinture-sculpture</a:t>
                      </a: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rPr>
                        <a:t>Technique mixte</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rPr>
                        <a:t>- combinaison de divers points de vue</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rPr>
                        <a:t>- Contraste coloré</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rPr>
                        <a:t>- invitation à la déambulation autour de l’œuvre pour la découvrir</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r>
                        <a:rPr b="0" lang="fr-FR" sz="1700" spc="-1" strike="noStrike">
                          <a:solidFill>
                            <a:srgbClr val="000000"/>
                          </a:solidFill>
                          <a:latin typeface="Arial"/>
                        </a:rPr>
                        <a:t>- Agrandissement pour la réplique de 12m= modification du rapport à l'espace, du rapport au spectateur, modification des matériaux car nouvelles contraintes à respecter (en extérieur, en équilibre, poids/ contre poids</a:t>
                      </a: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p>
                      <a:pPr>
                        <a:lnSpc>
                          <a:spcPct val="100000"/>
                        </a:lnSpc>
                      </a:pPr>
                      <a:endParaRPr b="0" lang="fr-FR" sz="1700" spc="-1" strike="noStrike">
                        <a:solidFill>
                          <a:srgbClr val="000000"/>
                        </a:solidFill>
                        <a:latin typeface="Arial"/>
                      </a:endParaRPr>
                    </a:p>
                  </a:txBody>
                  <a:tcPr anchor="t"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c>
                  <a:txBody>
                    <a:bodyPr lIns="36000" rIns="36000" anchor="t">
                      <a:noAutofit/>
                    </a:bodyPr>
                    <a:p>
                      <a:pPr>
                        <a:lnSpc>
                          <a:spcPct val="100000"/>
                        </a:lnSpc>
                      </a:pPr>
                      <a:r>
                        <a:rPr b="0" lang="fr-FR" sz="1600" spc="-1" strike="noStrike">
                          <a:solidFill>
                            <a:srgbClr val="000000"/>
                          </a:solidFill>
                          <a:latin typeface="Arial"/>
                          <a:ea typeface="Mangal"/>
                        </a:rPr>
                        <a:t>- Portrait non réaliste</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écart entre le réel et la représentation</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assemblage</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équilibre</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verticalité</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simplification/schématisation</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-Transition peinture (2D) vers sculpture (3D)</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Peinture/sculpture</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planéité/volume</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Jeu 2D/3D</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Hybridation des procédés</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multiplicité des points de vue</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déconstruction/ reconstruction </a:t>
                      </a: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-fragmentation</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mobilité du spectateur</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changement d'échelle : agrandissement/amplification/monumentalité</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600" spc="-1" strike="noStrike">
                          <a:solidFill>
                            <a:srgbClr val="000000"/>
                          </a:solidFill>
                          <a:latin typeface="Arial"/>
                          <a:ea typeface="Mangal"/>
                        </a:rPr>
                        <a:t>- l’original / la réplique</a:t>
                      </a:r>
                      <a:endParaRPr b="0" lang="fr-FR" sz="1600" spc="-1" strike="noStrike">
                        <a:solidFill>
                          <a:srgbClr val="000000"/>
                        </a:solidFill>
                        <a:latin typeface="Arial"/>
                      </a:endParaRPr>
                    </a:p>
                  </a:txBody>
                  <a:tcPr anchor="t" marL="36000" marR="36000">
                    <a:lnL w="7200">
                      <a:solidFill>
                        <a:srgbClr val="000000"/>
                      </a:solidFill>
                      <a:prstDash val="solid"/>
                    </a:lnL>
                    <a:lnR w="7200">
                      <a:solidFill>
                        <a:srgbClr val="000000"/>
                      </a:solidFill>
                      <a:prstDash val="solid"/>
                    </a:lnR>
                    <a:lnT w="7200">
                      <a:solidFill>
                        <a:srgbClr val="000000"/>
                      </a:solidFill>
                      <a:prstDash val="solid"/>
                    </a:lnT>
                    <a:lnB w="7200">
                      <a:solidFill>
                        <a:srgbClr val="000000"/>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PlaceHolder 1"/>
          <p:cNvSpPr>
            <a:spLocks noGrp="1"/>
          </p:cNvSpPr>
          <p:nvPr>
            <p:ph type="title"/>
          </p:nvPr>
        </p:nvSpPr>
        <p:spPr>
          <a:xfrm>
            <a:off x="914400" y="2130480"/>
            <a:ext cx="10361160" cy="1468080"/>
          </a:xfrm>
          <a:prstGeom prst="rect">
            <a:avLst/>
          </a:prstGeom>
          <a:noFill/>
          <a:ln w="0">
            <a:noFill/>
          </a:ln>
        </p:spPr>
        <p:txBody>
          <a:bodyPr lIns="0" rIns="0" tIns="0" bIns="0" anchor="ctr">
            <a:noAutofit/>
          </a:bodyPr>
          <a:p>
            <a:pPr indent="0" algn="ctr">
              <a:lnSpc>
                <a:spcPct val="100000"/>
              </a:lnSpc>
              <a:buNone/>
              <a:tabLst>
                <a:tab algn="l" pos="0"/>
              </a:tabLst>
            </a:pPr>
            <a:r>
              <a:rPr b="0" lang="fr-FR" sz="4400" spc="-1" strike="noStrike">
                <a:solidFill>
                  <a:srgbClr val="000000"/>
                </a:solidFill>
                <a:latin typeface="Calibri"/>
              </a:rPr>
              <a:t>MISE EN RÉSEAU,</a:t>
            </a:r>
            <a:br>
              <a:rPr sz="4400"/>
            </a:br>
            <a:r>
              <a:rPr b="0" lang="fr-FR" sz="4400" spc="-1" strike="noStrike">
                <a:solidFill>
                  <a:srgbClr val="000000"/>
                </a:solidFill>
                <a:latin typeface="Calibri"/>
              </a:rPr>
              <a:t>PISTES DE RÉFLEXION</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 name="" descr=""/>
          <p:cNvPicPr/>
          <p:nvPr/>
        </p:nvPicPr>
        <p:blipFill>
          <a:blip r:embed="rId1"/>
          <a:srcRect l="0" t="5626" r="0" b="0"/>
          <a:stretch/>
        </p:blipFill>
        <p:spPr>
          <a:xfrm>
            <a:off x="1346040" y="1400040"/>
            <a:ext cx="9149400" cy="5383440"/>
          </a:xfrm>
          <a:prstGeom prst="rect">
            <a:avLst/>
          </a:prstGeom>
          <a:ln w="0">
            <a:noFill/>
          </a:ln>
        </p:spPr>
      </p:pic>
      <p:sp>
        <p:nvSpPr>
          <p:cNvPr id="191" name=""/>
          <p:cNvSpPr/>
          <p:nvPr/>
        </p:nvSpPr>
        <p:spPr>
          <a:xfrm>
            <a:off x="3722400" y="196560"/>
            <a:ext cx="4936320" cy="885960"/>
          </a:xfrm>
          <a:prstGeom prst="rect">
            <a:avLst/>
          </a:prstGeom>
          <a:solidFill>
            <a:schemeClr val="accent1"/>
          </a:solidFill>
          <a:ln w="0">
            <a:solidFill>
              <a:srgbClr val="203864"/>
            </a:solidFill>
          </a:ln>
        </p:spPr>
        <p:style>
          <a:lnRef idx="0"/>
          <a:fillRef idx="0"/>
          <a:effectRef idx="0"/>
          <a:fontRef idx="minor"/>
        </p:style>
        <p:txBody>
          <a:bodyPr lIns="90000" rIns="90000" tIns="45000" bIns="45000" anchor="ctr">
            <a:noAutofit/>
          </a:bodyPr>
          <a:p>
            <a:pPr algn="ctr">
              <a:lnSpc>
                <a:spcPct val="100000"/>
              </a:lnSpc>
            </a:pPr>
            <a:r>
              <a:rPr b="0" lang="fr-FR" sz="1800" spc="-1" strike="noStrike">
                <a:solidFill>
                  <a:srgbClr val="000000"/>
                </a:solidFill>
                <a:latin typeface="Arial"/>
                <a:ea typeface="DejaVu Sans"/>
              </a:rPr>
              <a:t>→ </a:t>
            </a:r>
            <a:r>
              <a:rPr b="0" lang="fr-FR" sz="1800" spc="-1" strike="noStrike">
                <a:solidFill>
                  <a:srgbClr val="000000"/>
                </a:solidFill>
                <a:latin typeface="Arial"/>
                <a:ea typeface="DejaVu Sans"/>
              </a:rPr>
              <a:t>Déconstruction et reconstruction de la figure</a:t>
            </a:r>
            <a:endParaRPr b="0" lang="fr-FR" sz="1800" spc="-1" strike="noStrike">
              <a:solidFill>
                <a:srgbClr val="000000"/>
              </a:solidFill>
              <a:latin typeface="Arial"/>
            </a:endParaRPr>
          </a:p>
        </p:txBody>
      </p:sp>
      <p:sp>
        <p:nvSpPr>
          <p:cNvPr id="192" name="Rectangle 7"/>
          <p:cNvSpPr/>
          <p:nvPr/>
        </p:nvSpPr>
        <p:spPr>
          <a:xfrm>
            <a:off x="1293480" y="1198080"/>
            <a:ext cx="9329040" cy="390960"/>
          </a:xfrm>
          <a:prstGeom prst="rect">
            <a:avLst/>
          </a:prstGeom>
          <a:solidFill>
            <a:schemeClr val="accent4">
              <a:lumMod val="40000"/>
              <a:lumOff val="60000"/>
            </a:schemeClr>
          </a:solidFill>
          <a:ln>
            <a:solidFill>
              <a:srgbClr val="1d3155"/>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1800" spc="-1" strike="noStrike">
              <a:solidFill>
                <a:srgbClr val="000000"/>
              </a:solidFill>
              <a:latin typeface="Arial"/>
            </a:endParaRPr>
          </a:p>
          <a:p>
            <a:pPr>
              <a:lnSpc>
                <a:spcPct val="100000"/>
              </a:lnSpc>
              <a:tabLst>
                <a:tab algn="l" pos="0"/>
              </a:tabLst>
            </a:pPr>
            <a:r>
              <a:rPr b="0" lang="fr-FR" sz="1600" spc="-1" strike="noStrike">
                <a:solidFill>
                  <a:srgbClr val="000000"/>
                </a:solidFill>
                <a:latin typeface="Times New Roman"/>
                <a:ea typeface="DejaVu Sans"/>
              </a:rPr>
              <a:t>-</a:t>
            </a:r>
            <a:r>
              <a:rPr b="0" lang="fr-FR" sz="1600" spc="-1" strike="noStrike">
                <a:solidFill>
                  <a:srgbClr val="000000"/>
                </a:solidFill>
                <a:latin typeface="Calibri"/>
                <a:ea typeface="DejaVu Sans"/>
              </a:rPr>
              <a:t> L</a:t>
            </a:r>
            <a:r>
              <a:rPr b="0" lang="fr-FR" sz="1800" spc="-1" strike="noStrike">
                <a:solidFill>
                  <a:srgbClr val="000000"/>
                </a:solidFill>
                <a:latin typeface="Arial"/>
                <a:ea typeface="DejaVu Sans"/>
              </a:rPr>
              <a:t>e Cubisme</a:t>
            </a:r>
            <a:endParaRPr b="0" lang="fr-FR" sz="1800" spc="-1" strike="noStrike">
              <a:solidFill>
                <a:srgbClr val="000000"/>
              </a:solidFill>
              <a:latin typeface="Arial"/>
            </a:endParaRPr>
          </a:p>
          <a:p>
            <a:pPr algn="ctr">
              <a:lnSpc>
                <a:spcPct val="100000"/>
              </a:lnSpc>
              <a:tabLst>
                <a:tab algn="l" pos="0"/>
              </a:tabLst>
            </a:pP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6012</TotalTime>
  <Application>LibreOffice/7.5.4.2$Windows_X86_64 LibreOffice_project/36ccfdc35048b057fd9854c757a8b67ec53977b6</Application>
  <AppVersion>15.0000</AppVersion>
  <Words>1258</Words>
  <Paragraphs>225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2024-09-24T08:05:09Z</dcterms:created>
  <dc:creator>emilie saurel</dc:creator>
  <dc:description/>
  <dc:language>fr-FR</dc:language>
  <cp:lastModifiedBy/>
  <dcterms:modified xsi:type="dcterms:W3CDTF">2025-03-30T22:32:18Z</dcterms:modified>
  <cp:revision>139</cp:revision>
  <dc:subject/>
  <dc:title>Histoire des arts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8</vt:i4>
  </property>
  <property fmtid="{D5CDD505-2E9C-101B-9397-08002B2CF9AE}" pid="3" name="PresentationFormat">
    <vt:lpwstr>Personnalisé</vt:lpwstr>
  </property>
  <property fmtid="{D5CDD505-2E9C-101B-9397-08002B2CF9AE}" pid="4" name="Slides">
    <vt:i4>25</vt:i4>
  </property>
</Properties>
</file>