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5" r:id="rId4"/>
    <p:sldId id="273" r:id="rId5"/>
    <p:sldId id="259" r:id="rId6"/>
    <p:sldId id="276" r:id="rId7"/>
    <p:sldId id="260" r:id="rId8"/>
    <p:sldId id="263" r:id="rId9"/>
    <p:sldId id="280" r:id="rId10"/>
    <p:sldId id="265" r:id="rId11"/>
    <p:sldId id="285" r:id="rId12"/>
    <p:sldId id="286" r:id="rId13"/>
    <p:sldId id="281" r:id="rId14"/>
    <p:sldId id="283" r:id="rId15"/>
    <p:sldId id="282" r:id="rId16"/>
    <p:sldId id="277" r:id="rId17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teryaiko.katia@yandex.ru" initials="p" lastIdx="1" clrIdx="0">
    <p:extLst>
      <p:ext uri="{19B8F6BF-5375-455C-9EA6-DF929625EA0E}">
        <p15:presenceInfo xmlns:p15="http://schemas.microsoft.com/office/powerpoint/2012/main" userId="f82f94c598d594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9" autoAdjust="0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379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69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15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64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77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13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01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9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22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23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97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54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5" Type="http://schemas.openxmlformats.org/officeDocument/2006/relationships/image" Target="../media/image25.jpeg"/><Relationship Id="rId10" Type="http://schemas.openxmlformats.org/officeDocument/2006/relationships/image" Target="../media/image4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D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Нумератор с хлопушкой со сплошной заливкой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0840" y="6857818"/>
            <a:ext cx="3131355" cy="3131355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33087" y="2157693"/>
            <a:ext cx="11510586" cy="32056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48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Культурная практика</a:t>
            </a:r>
          </a:p>
          <a:p>
            <a:pPr algn="ctr"/>
            <a:r>
              <a:rPr lang="ru-RU" sz="48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«Детский Кинотеатр»</a:t>
            </a:r>
          </a:p>
          <a:p>
            <a:pPr algn="ctr"/>
            <a:r>
              <a:rPr lang="ru-RU" sz="48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как средство формирования ценностей воспитания у дошкольников.</a:t>
            </a:r>
            <a:endParaRPr lang="ru-RU" sz="48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7006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7712" dirty="0"/>
          </a:p>
        </p:txBody>
      </p:sp>
      <p:pic>
        <p:nvPicPr>
          <p:cNvPr id="5" name="Image1" descr="Image1">
            <a:extLst>
              <a:ext uri="{FF2B5EF4-FFF2-40B4-BE49-F238E27FC236}">
                <a16:creationId xmlns:a16="http://schemas.microsoft.com/office/drawing/2014/main" id="{301B87F2-0D17-4138-A74D-C4F654A44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9841" y="0"/>
            <a:ext cx="5998159" cy="1006566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C96E0E-0547-4DB1-AFBA-958E48BA5C56}"/>
              </a:ext>
            </a:extLst>
          </p:cNvPr>
          <p:cNvSpPr txBox="1"/>
          <p:nvPr/>
        </p:nvSpPr>
        <p:spPr>
          <a:xfrm>
            <a:off x="4693271" y="7175200"/>
            <a:ext cx="7810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главных ролях: дети и их воспитатель                                          Коробкина Екатерина Сергеевна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13AFA-214B-304C-3B16-DC029D05A10C}"/>
              </a:ext>
            </a:extLst>
          </p:cNvPr>
          <p:cNvSpPr txBox="1"/>
          <p:nvPr/>
        </p:nvSpPr>
        <p:spPr>
          <a:xfrm>
            <a:off x="480840" y="297827"/>
            <a:ext cx="11662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Центр развития ребенка – детский сад № 2 МО Усть-Лабинский район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CCD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872388" y="295387"/>
            <a:ext cx="11886000" cy="172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Моральные нормы и этика через сюжеты фильмов</a:t>
            </a:r>
            <a:endParaRPr lang="en-US" sz="5000" dirty="0"/>
          </a:p>
        </p:txBody>
      </p:sp>
      <p:sp>
        <p:nvSpPr>
          <p:cNvPr id="4" name="Text 1"/>
          <p:cNvSpPr txBox="1"/>
          <p:nvPr/>
        </p:nvSpPr>
        <p:spPr>
          <a:xfrm>
            <a:off x="3244713" y="3127643"/>
            <a:ext cx="5866800" cy="249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Фильмы учат детей различать добро и зло, что помогает осознать последствия собственных поступков. Это важная часть воспитательного процесса.</a:t>
            </a:r>
            <a:endParaRPr lang="en-US" sz="2400" dirty="0"/>
          </a:p>
        </p:txBody>
      </p:sp>
      <p:sp>
        <p:nvSpPr>
          <p:cNvPr id="5" name="Text 2"/>
          <p:cNvSpPr txBox="1"/>
          <p:nvPr/>
        </p:nvSpPr>
        <p:spPr>
          <a:xfrm>
            <a:off x="3081417" y="6729700"/>
            <a:ext cx="5866800" cy="287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Обсуждение фильмов позволяет детям выражать своё мнение, обдумывать увиденное и делать выводы, подготавливая их к реальной жизни.</a:t>
            </a:r>
            <a:endParaRPr lang="en-US" sz="2400" dirty="0"/>
          </a:p>
        </p:txBody>
      </p:sp>
      <p:sp>
        <p:nvSpPr>
          <p:cNvPr id="6" name="Text 3"/>
          <p:cNvSpPr txBox="1"/>
          <p:nvPr/>
        </p:nvSpPr>
        <p:spPr>
          <a:xfrm>
            <a:off x="10724150" y="2877600"/>
            <a:ext cx="5866800" cy="287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Сюжетные линии мультфильмов дают понимание о правильном поведении и этических нормах, что способствует социальному развитию.</a:t>
            </a:r>
            <a:endParaRPr lang="en-US" sz="2400" dirty="0"/>
          </a:p>
        </p:txBody>
      </p:sp>
      <p:sp>
        <p:nvSpPr>
          <p:cNvPr id="7" name="Text 4"/>
          <p:cNvSpPr txBox="1"/>
          <p:nvPr/>
        </p:nvSpPr>
        <p:spPr>
          <a:xfrm>
            <a:off x="17560320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7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828C53-2309-40E4-9179-9F95375ED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626" y="5103343"/>
            <a:ext cx="8688873" cy="41835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C18ACD-6DAF-4E15-8410-B1DFAB721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01" y="8100338"/>
            <a:ext cx="2152728" cy="2147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361625" y="2205788"/>
            <a:ext cx="11510586" cy="32056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6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7006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7712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96E0E-0547-4DB1-AFBA-958E48BA5C56}"/>
              </a:ext>
            </a:extLst>
          </p:cNvPr>
          <p:cNvSpPr txBox="1"/>
          <p:nvPr/>
        </p:nvSpPr>
        <p:spPr>
          <a:xfrm>
            <a:off x="13437221" y="8165057"/>
            <a:ext cx="5822329" cy="2700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id="{6A2054BB-AF32-4CBB-88E3-2FDC42279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134325"/>
              </p:ext>
            </p:extLst>
          </p:nvPr>
        </p:nvGraphicFramePr>
        <p:xfrm>
          <a:off x="232012" y="2693102"/>
          <a:ext cx="17837625" cy="7286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1689">
                  <a:extLst>
                    <a:ext uri="{9D8B030D-6E8A-4147-A177-3AD203B41FA5}">
                      <a16:colId xmlns:a16="http://schemas.microsoft.com/office/drawing/2014/main" val="2781668076"/>
                    </a:ext>
                  </a:extLst>
                </a:gridCol>
                <a:gridCol w="2347415">
                  <a:extLst>
                    <a:ext uri="{9D8B030D-6E8A-4147-A177-3AD203B41FA5}">
                      <a16:colId xmlns:a16="http://schemas.microsoft.com/office/drawing/2014/main" val="2603816502"/>
                    </a:ext>
                  </a:extLst>
                </a:gridCol>
                <a:gridCol w="12378521">
                  <a:extLst>
                    <a:ext uri="{9D8B030D-6E8A-4147-A177-3AD203B41FA5}">
                      <a16:colId xmlns:a16="http://schemas.microsoft.com/office/drawing/2014/main" val="2015857866"/>
                    </a:ext>
                  </a:extLst>
                </a:gridCol>
              </a:tblGrid>
              <a:tr h="441752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 </a:t>
                      </a:r>
                    </a:p>
                    <a:p>
                      <a:pPr algn="ctr"/>
                      <a:r>
                        <a:rPr lang="ru-RU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мультфильма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</a:p>
                    <a:p>
                      <a:pPr algn="ctr"/>
                      <a:r>
                        <a:rPr lang="ru-RU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 содержание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829087"/>
                  </a:ext>
                </a:extLst>
              </a:tr>
              <a:tr h="628275">
                <a:tc>
                  <a:txBody>
                    <a:bodyPr/>
                    <a:lstStyle/>
                    <a:p>
                      <a:r>
                        <a:rPr lang="ru-RU" sz="2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Воспоминание </a:t>
                      </a:r>
                    </a:p>
                    <a:p>
                      <a:r>
                        <a:rPr lang="ru-RU" sz="2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(1986) </a:t>
                      </a:r>
                      <a:endParaRPr lang="ru-RU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Мультфильм рассказывает о маленькой девочке, которая во время Великой Отечественной войны в разоренном фашистами селе мечтала об учебе в школе.</a:t>
                      </a:r>
                      <a:endParaRPr lang="ru-RU" sz="2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252230"/>
                  </a:ext>
                </a:extLst>
              </a:tr>
              <a:tr h="380444">
                <a:tc>
                  <a:txBody>
                    <a:bodyPr/>
                    <a:lstStyle/>
                    <a:p>
                      <a:r>
                        <a:rPr lang="ru-RU" sz="2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Солдатская лампа (1984) </a:t>
                      </a:r>
                      <a:endParaRPr lang="ru-RU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память подвига отцов и дедов — победителей в Великой Отечественной Войне.</a:t>
                      </a:r>
                      <a:endParaRPr lang="ru-RU" sz="2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104313"/>
                  </a:ext>
                </a:extLst>
              </a:tr>
              <a:tr h="1511037">
                <a:tc>
                  <a:txBody>
                    <a:bodyPr/>
                    <a:lstStyle/>
                    <a:p>
                      <a:r>
                        <a:rPr lang="ru-RU" sz="2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Солдатская сказка (1983) </a:t>
                      </a:r>
                      <a:endParaRPr lang="ru-RU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Мультфильм, снятый по сказке Паустовского. Когда Петр уходил воевать с фашистами на фронт, сын подарил ему пойманного возле родного дома жука-носорога, которого солдат взял с собой. Теперь им предстоит окунуться в сражения и бои, увидеть, как небо становится черным из-за пороха и вражеской осады, а пули будут кружить вокруг них сотнями. Но они обязательно вернуться туда, где их ждут.</a:t>
                      </a:r>
                      <a:endParaRPr lang="ru-RU" sz="2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857349"/>
                  </a:ext>
                </a:extLst>
              </a:tr>
              <a:tr h="450881">
                <a:tc>
                  <a:txBody>
                    <a:bodyPr/>
                    <a:lstStyle/>
                    <a:p>
                      <a:r>
                        <a:rPr lang="ru-RU" sz="2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Василёк </a:t>
                      </a:r>
                    </a:p>
                    <a:p>
                      <a:r>
                        <a:rPr lang="ru-RU" sz="2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(1973) </a:t>
                      </a:r>
                      <a:endParaRPr lang="ru-RU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всему свету ищет Мальчик своего Дедушку, и никто не может ему помочь. Наконец, он видит корабль, названный именем его деда — героя войны.</a:t>
                      </a:r>
                      <a:endParaRPr lang="ru-RU" sz="2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286325"/>
                  </a:ext>
                </a:extLst>
              </a:tr>
              <a:tr h="1678657">
                <a:tc>
                  <a:txBody>
                    <a:bodyPr/>
                    <a:lstStyle/>
                    <a:p>
                      <a:r>
                        <a:rPr lang="ru-RU" sz="2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Салют </a:t>
                      </a:r>
                    </a:p>
                    <a:p>
                      <a:r>
                        <a:rPr lang="ru-RU" sz="2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(1975) </a:t>
                      </a:r>
                      <a:endParaRPr lang="ru-RU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праздничный весенний день мальчонка вместе со своим папой ждут салют. Глядя из окна, малыш заметил прогуливающегося с детьми бородатого дедушку. Оказывается, что у главного героя дедушка никогда не носил бороды и так никогда и не был стареньким, ведь молодым погиб на войне, сражаясь за родную страну и близких.</a:t>
                      </a:r>
                      <a:endParaRPr lang="ru-RU" sz="2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8109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AFA9A1A-D8C4-4155-B8B8-5B5464B40617}"/>
              </a:ext>
            </a:extLst>
          </p:cNvPr>
          <p:cNvSpPr txBox="1"/>
          <p:nvPr/>
        </p:nvSpPr>
        <p:spPr>
          <a:xfrm>
            <a:off x="2033517" y="325336"/>
            <a:ext cx="1505348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latin typeface="Arial" panose="020B0604020202020204" pitchFamily="34" charset="0"/>
                <a:cs typeface="Arial" panose="020B0604020202020204" pitchFamily="34" charset="0"/>
              </a:rPr>
              <a:t>Примерный план просмотра мультфильмов в  </a:t>
            </a:r>
          </a:p>
          <a:p>
            <a:pPr algn="ctr"/>
            <a:r>
              <a:rPr lang="ru-RU" sz="5000" dirty="0">
                <a:latin typeface="Arial" panose="020B0604020202020204" pitchFamily="34" charset="0"/>
                <a:cs typeface="Arial" panose="020B0604020202020204" pitchFamily="34" charset="0"/>
              </a:rPr>
              <a:t>детском кинотеатре,  направленный на патриотическое воспитание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395CE4-BE64-4EAC-92B6-94EA84C79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04" y="257175"/>
            <a:ext cx="2095127" cy="20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74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900236" y="3715045"/>
            <a:ext cx="2700463" cy="17977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D2535-81B8-4C0C-A57F-0DFF02E615AA}"/>
              </a:ext>
            </a:extLst>
          </p:cNvPr>
          <p:cNvSpPr txBox="1"/>
          <p:nvPr/>
        </p:nvSpPr>
        <p:spPr>
          <a:xfrm>
            <a:off x="1582175" y="774513"/>
            <a:ext cx="162914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Мультфильмы о Великой Отечественной Войне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2EE21E-97DF-409F-8964-3459FB108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04" y="2164341"/>
            <a:ext cx="3759993" cy="530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2BB30B-5D34-42D7-AAA2-A0F99E5AF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7242" y="3870446"/>
            <a:ext cx="3664443" cy="5496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496250-23EE-467B-B838-6E1BA7301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706" y="4364504"/>
            <a:ext cx="3974831" cy="5608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618122-1D85-42CE-BE78-382600E83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9765" y="1857522"/>
            <a:ext cx="4221162" cy="584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7327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/>
          <p:cNvSpPr txBox="1"/>
          <p:nvPr/>
        </p:nvSpPr>
        <p:spPr>
          <a:xfrm>
            <a:off x="724925" y="993422"/>
            <a:ext cx="11521337" cy="1116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ru-RU" sz="5000" dirty="0">
                <a:latin typeface="Arial" panose="020B0604020202020204" pitchFamily="34" charset="0"/>
                <a:cs typeface="Arial" panose="020B0604020202020204" pitchFamily="34" charset="0"/>
              </a:rPr>
              <a:t>Просмотр мультфильма «Василек»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FDCB6B-150C-4D2E-90D6-B8D11C5F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9108" y="1261574"/>
            <a:ext cx="5766367" cy="8649551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7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7CD787-C26B-448C-8CC3-BDD71D62E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648" y="2981744"/>
            <a:ext cx="9052736" cy="67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02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900236" y="3715045"/>
            <a:ext cx="2700463" cy="17977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7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185141-C1E1-4D5C-8F42-DDA871101A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025" r="3672" b="27582"/>
          <a:stretch/>
        </p:blipFill>
        <p:spPr>
          <a:xfrm>
            <a:off x="11282952" y="5299227"/>
            <a:ext cx="5556226" cy="37947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4718EE-A6AA-498A-8B74-0D8237DD1C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9" t="10721" r="419" b="16617"/>
          <a:stretch/>
        </p:blipFill>
        <p:spPr>
          <a:xfrm>
            <a:off x="493416" y="4493487"/>
            <a:ext cx="5315058" cy="54062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C4006B-B08D-4E23-BF12-04B4FDCF0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3991" y="864232"/>
            <a:ext cx="6612043" cy="37497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3CFAB9-4B2B-4422-A043-2A2D170A3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955" y="4559859"/>
            <a:ext cx="4011516" cy="5273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87B274-D70D-4F12-A646-C903DBF4C57E}"/>
              </a:ext>
            </a:extLst>
          </p:cNvPr>
          <p:cNvSpPr txBox="1"/>
          <p:nvPr/>
        </p:nvSpPr>
        <p:spPr>
          <a:xfrm>
            <a:off x="1325862" y="1433186"/>
            <a:ext cx="96861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dirty="0">
                <a:latin typeface="Arial" panose="020B0604020202020204" pitchFamily="34" charset="0"/>
                <a:cs typeface="Arial" panose="020B0604020202020204" pitchFamily="34" charset="0"/>
              </a:rPr>
              <a:t>После просмотра мультфильма</a:t>
            </a:r>
          </a:p>
        </p:txBody>
      </p:sp>
    </p:spTree>
    <p:extLst>
      <p:ext uri="{BB962C8B-B14F-4D97-AF65-F5344CB8AC3E}">
        <p14:creationId xmlns:p14="http://schemas.microsoft.com/office/powerpoint/2010/main" val="4216419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64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614488" y="562307"/>
            <a:ext cx="15101887" cy="1602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0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родителями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7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50EB60-86FD-458D-8D3E-46D2D2986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695" y="2323627"/>
            <a:ext cx="5556582" cy="740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374CE9-A76F-40AC-A0F3-97CC131B1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43" y="2206835"/>
            <a:ext cx="5556582" cy="740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7EC88B-93EE-4656-9704-20FAD859A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4248" y="6605119"/>
            <a:ext cx="5709236" cy="3002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301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1A9291-C718-4947-99CC-21F69ACDB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47"/>
          <a:stretch/>
        </p:blipFill>
        <p:spPr>
          <a:xfrm>
            <a:off x="4975497" y="385763"/>
            <a:ext cx="7226028" cy="7615694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7813043" y="8287047"/>
            <a:ext cx="1916745" cy="19288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ru-RU" sz="5000" dirty="0">
                <a:latin typeface="Arial" panose="020B0604020202020204" pitchFamily="34" charset="0"/>
                <a:cs typeface="Arial" panose="020B0604020202020204" pitchFamily="34" charset="0"/>
              </a:rPr>
              <a:t>Конец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700" dirty="0"/>
          </a:p>
        </p:txBody>
      </p:sp>
      <p:pic>
        <p:nvPicPr>
          <p:cNvPr id="17" name="Рисунок 16" descr="Видеокамера со сплошной заливкой">
            <a:extLst>
              <a:ext uri="{FF2B5EF4-FFF2-40B4-BE49-F238E27FC236}">
                <a16:creationId xmlns:a16="http://schemas.microsoft.com/office/drawing/2014/main" id="{674BA71E-39BE-47DD-93C8-E4E83D02B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700" y="3870345"/>
            <a:ext cx="2618351" cy="26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07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230319" y="1634100"/>
            <a:ext cx="8829000" cy="350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ru-RU" sz="50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endParaRPr lang="ru-RU" sz="50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r>
              <a:rPr lang="en-US" sz="50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</a:t>
            </a: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воспитательных ценностей в дошкольном возрасте
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 ценностей у детей является ключевым элементом их личностного и социального становления. Важно уже с раннего возраста заложить основы морали и этики, чтобы способствовать полноценному развитию.</a:t>
            </a: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7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837452-AD0C-4EF1-A0F0-E574399CD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9001" y="0"/>
            <a:ext cx="7723287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FB1856-05C6-4FE9-8B94-2B3ED56FFAC9}"/>
              </a:ext>
            </a:extLst>
          </p:cNvPr>
          <p:cNvSpPr txBox="1"/>
          <p:nvPr/>
        </p:nvSpPr>
        <p:spPr>
          <a:xfrm>
            <a:off x="2733654" y="7079207"/>
            <a:ext cx="5822329" cy="2700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E028FC-13E4-43F8-A2B1-711E24B298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9" t="19933"/>
          <a:stretch/>
        </p:blipFill>
        <p:spPr>
          <a:xfrm>
            <a:off x="5098540" y="2117446"/>
            <a:ext cx="3220307" cy="35893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E2F377-033C-4B87-8EC7-3A1288D02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33" y="182701"/>
            <a:ext cx="3206865" cy="42713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1ABFE5-A843-4478-A50F-9AE1C074C3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180"/>
          <a:stretch/>
        </p:blipFill>
        <p:spPr>
          <a:xfrm>
            <a:off x="330938" y="5031738"/>
            <a:ext cx="4310144" cy="39509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AFC299-A185-4A40-939F-6C1AAA35B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73346" y="2166572"/>
            <a:ext cx="2998820" cy="39942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3CDBEB-6E62-4417-B80E-1779D3A6F8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3134" y="6160837"/>
            <a:ext cx="3097846" cy="41261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7095E2-629E-4DCE-B327-727488942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3324" y="6407506"/>
            <a:ext cx="2775483" cy="36967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9D89A9-24F9-4E5C-A3B6-C087F33AE9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1165" y="2081065"/>
            <a:ext cx="2859264" cy="38083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4D594C-14CF-4BE4-9951-17D726CFEF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5738" y="5889451"/>
            <a:ext cx="3164429" cy="4214848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689530" y="82352"/>
            <a:ext cx="13806899" cy="19607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Применение различных методов и подходов в воспитании  подрастающего поколения</a:t>
            </a:r>
            <a:endParaRPr kumimoji="0" lang="en-US" sz="5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99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>
            <a:extLst>
              <a:ext uri="{FF2B5EF4-FFF2-40B4-BE49-F238E27FC236}">
                <a16:creationId xmlns:a16="http://schemas.microsoft.com/office/drawing/2014/main" id="{C39774C6-846E-4092-AB1A-9FF5BB0E3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444" y="5326384"/>
            <a:ext cx="4868911" cy="34425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9DA15BC9-F4F0-4035-BE3B-A7029C4AD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217" y="3139815"/>
            <a:ext cx="5115029" cy="36164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9049929D-7121-4AB2-89B7-642A8E8F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696" y="2354039"/>
            <a:ext cx="4679696" cy="33087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B34CE6-AB8E-479C-81C3-9CEAD63F9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3774" y="7723681"/>
            <a:ext cx="4006677" cy="2832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457D47BA-EBD7-4485-A410-561616A37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749" y="6362933"/>
            <a:ext cx="4006678" cy="28328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BAD508-91BF-420A-A189-6AF7F6703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0384" y="6445506"/>
            <a:ext cx="4006679" cy="2832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E2AD451E-7829-45A2-8ECD-D89F77A70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142" y="4531976"/>
            <a:ext cx="3775785" cy="26695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49543" y="-498625"/>
            <a:ext cx="4045870" cy="2275802"/>
          </a:xfrm>
          <a:prstGeom prst="ellipse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-1247616" y="6672579"/>
            <a:ext cx="3732140" cy="1171779"/>
          </a:xfrm>
          <a:prstGeom prst="ellipse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700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CE07DCE8-869F-4366-874C-A799B5618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1768"/>
          <a:stretch/>
        </p:blipFill>
        <p:spPr bwMode="auto">
          <a:xfrm>
            <a:off x="7930539" y="4512301"/>
            <a:ext cx="3684955" cy="27008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7F217EB-DB1B-49B4-AED1-37D57C674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00" y="3091433"/>
            <a:ext cx="3866746" cy="27339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791CF1B-42E6-49B1-A5DC-F4A8C752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16" y="-165721"/>
            <a:ext cx="7848994" cy="5549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DE5D6ECB-D0E3-4486-9643-6900A656B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8" y="6445506"/>
            <a:ext cx="4195984" cy="29667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EC055298-A185-431D-9305-7AC9AF8D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770" y="154474"/>
            <a:ext cx="4297545" cy="30385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388B875C-D74A-4A5C-A2F1-3C68520A6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56" y="550861"/>
            <a:ext cx="3775784" cy="26695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02F4197-65D0-49F7-9BCB-C51D9D5F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182" y="4165583"/>
            <a:ext cx="4196023" cy="29667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1FD4CF0-44C3-4B3C-840A-C662531F9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88" y="1858749"/>
            <a:ext cx="4113568" cy="29084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57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1200" y="1759811"/>
            <a:ext cx="6723600" cy="595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культурной практики и занятия
</a:t>
            </a:r>
            <a:r>
              <a:rPr lang="en-US" sz="32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Различия в подходах и методах между культурными практиками и традиционными занятиями.
Культурные практики больше ориентированы на развитие широкой культуры и творчества.</a:t>
            </a:r>
            <a:endParaRPr lang="en-US" sz="3200" dirty="0"/>
          </a:p>
        </p:txBody>
      </p:sp>
      <p:sp>
        <p:nvSpPr>
          <p:cNvPr id="5" name="Text 1"/>
          <p:cNvSpPr txBox="1"/>
          <p:nvPr/>
        </p:nvSpPr>
        <p:spPr>
          <a:xfrm>
            <a:off x="8929149" y="9760300"/>
            <a:ext cx="89508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1800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Принципы ФОП ДО</a:t>
            </a:r>
            <a:endParaRPr lang="en-US" sz="1800" dirty="0"/>
          </a:p>
        </p:txBody>
      </p:sp>
      <p:sp>
        <p:nvSpPr>
          <p:cNvPr id="6" name="Text 2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700" dirty="0"/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C6C0F395-072E-4658-BE6C-D954EB51C8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46"/>
          <a:stretch/>
        </p:blipFill>
        <p:spPr>
          <a:xfrm>
            <a:off x="7872361" y="2932344"/>
            <a:ext cx="10121400" cy="5957100"/>
          </a:xfrm>
          <a:prstGeom prst="rect">
            <a:avLst/>
          </a:prstGeom>
        </p:spPr>
      </p:pic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738525CF-8FA6-497C-B500-C3DD6A703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635" b="85470"/>
          <a:stretch/>
        </p:blipFill>
        <p:spPr>
          <a:xfrm>
            <a:off x="10744200" y="1959422"/>
            <a:ext cx="7249561" cy="10749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900236" y="3715045"/>
            <a:ext cx="2700463" cy="17977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D2535-81B8-4C0C-A57F-0DFF02E615AA}"/>
              </a:ext>
            </a:extLst>
          </p:cNvPr>
          <p:cNvSpPr txBox="1"/>
          <p:nvPr/>
        </p:nvSpPr>
        <p:spPr>
          <a:xfrm>
            <a:off x="3943350" y="593943"/>
            <a:ext cx="92868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«Детский Кинотеатр»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C9922F-B598-4022-AB15-2A840D138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84"/>
          <a:stretch/>
        </p:blipFill>
        <p:spPr>
          <a:xfrm>
            <a:off x="1900236" y="1551815"/>
            <a:ext cx="14370548" cy="85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5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1153400" y="2975437"/>
            <a:ext cx="7134600" cy="277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Детский кинотеатр проводится в музыкальном зале с показом </a:t>
            </a: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мульт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фильм</a:t>
            </a: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на большом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экране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Дети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участвуют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создании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афиш</a:t>
            </a: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2800" dirty="0"/>
          </a:p>
        </p:txBody>
      </p:sp>
      <p:sp>
        <p:nvSpPr>
          <p:cNvPr id="6" name="Text 1"/>
          <p:cNvSpPr txBox="1"/>
          <p:nvPr/>
        </p:nvSpPr>
        <p:spPr>
          <a:xfrm>
            <a:off x="11153400" y="5646225"/>
            <a:ext cx="7134600" cy="320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поддержания интереса детей, предлагается играть в кассиров, изготавливая билеты и нумеруя места. Элементы игры помогают детям погрузиться в атмосферу кинотеатра и активируют их творческое мышление.</a:t>
            </a:r>
            <a:endParaRPr lang="en-US" sz="2800" dirty="0"/>
          </a:p>
        </p:txBody>
      </p:sp>
      <p:sp>
        <p:nvSpPr>
          <p:cNvPr id="7" name="Text 2"/>
          <p:cNvSpPr txBox="1"/>
          <p:nvPr/>
        </p:nvSpPr>
        <p:spPr>
          <a:xfrm>
            <a:off x="11063100" y="1251636"/>
            <a:ext cx="7315200" cy="172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 детского кинотеатра</a:t>
            </a:r>
            <a:endParaRPr lang="en-US" sz="5000" dirty="0"/>
          </a:p>
        </p:txBody>
      </p:sp>
      <p:sp>
        <p:nvSpPr>
          <p:cNvPr id="8" name="Text 3"/>
          <p:cNvSpPr txBox="1"/>
          <p:nvPr/>
        </p:nvSpPr>
        <p:spPr>
          <a:xfrm>
            <a:off x="17560320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7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E1155D-7E5F-4F05-A750-82FC1949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5" t="35902" r="627" b="9826"/>
          <a:stretch/>
        </p:blipFill>
        <p:spPr>
          <a:xfrm>
            <a:off x="605264" y="328084"/>
            <a:ext cx="4404569" cy="32456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21B0EA-3FE2-4992-A270-B5CAD9E5B7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77" t="7500" b="12930"/>
          <a:stretch/>
        </p:blipFill>
        <p:spPr>
          <a:xfrm>
            <a:off x="5403968" y="328084"/>
            <a:ext cx="4625857" cy="58209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81FFDC-79DF-4C75-98C7-6EA723348A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16028" r="839" b="2727"/>
          <a:stretch/>
        </p:blipFill>
        <p:spPr>
          <a:xfrm>
            <a:off x="5324805" y="6523889"/>
            <a:ext cx="5457707" cy="33537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AC8119-9618-400B-910C-055527F8D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87" t="1" r="13437" b="1"/>
          <a:stretch/>
        </p:blipFill>
        <p:spPr>
          <a:xfrm>
            <a:off x="492512" y="4360837"/>
            <a:ext cx="4418944" cy="55167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" y="-96675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724925" y="710519"/>
            <a:ext cx="6939885" cy="65610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ru-RU" sz="5000" dirty="0">
              <a:solidFill>
                <a:srgbClr val="000000"/>
              </a:solidFill>
              <a:highlight>
                <a:srgbClr val="FFFF00"/>
              </a:highlight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endParaRPr lang="ru-RU" sz="5000" dirty="0">
              <a:solidFill>
                <a:srgbClr val="000000"/>
              </a:solidFill>
              <a:highlight>
                <a:srgbClr val="FFFF00"/>
              </a:highlight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endParaRPr lang="ru-RU" sz="5000" dirty="0">
              <a:solidFill>
                <a:srgbClr val="000000"/>
              </a:solidFill>
              <a:highlight>
                <a:srgbClr val="FFFF00"/>
              </a:highlight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endParaRPr lang="ru-RU" sz="5000" dirty="0">
              <a:solidFill>
                <a:srgbClr val="000000"/>
              </a:solidFill>
              <a:highlight>
                <a:srgbClr val="FFFF00"/>
              </a:highlight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endParaRPr lang="ru-RU" sz="5000" dirty="0">
              <a:solidFill>
                <a:srgbClr val="000000"/>
              </a:solidFill>
              <a:highlight>
                <a:srgbClr val="FFFF00"/>
              </a:highlight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r>
              <a:rPr lang="en-US" sz="50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</a:t>
            </a: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компоненты культурной практики
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Выбор и обсуждение фильмов
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Подбор фильмов основан на позитивных сюжетах, обучающих детей важным жизненным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ценностям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ru-RU" sz="24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endParaRPr lang="ru-RU" sz="24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Обсуждение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после просмотра помогает детям выразить свои впечатления и развивать критическое мышление.
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7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DEC5D1-F5D9-4784-80CD-9C147192A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5108" y="208618"/>
            <a:ext cx="6356407" cy="47722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B05B0E-FC7E-49BF-B1E9-0E36BEA61C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03" t="22222" r="5058"/>
          <a:stretch/>
        </p:blipFill>
        <p:spPr>
          <a:xfrm>
            <a:off x="12332964" y="5199471"/>
            <a:ext cx="5658551" cy="47722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B61386-98A9-42F4-B8DE-995A87CAD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012" y="208618"/>
            <a:ext cx="3557215" cy="47380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9CB71E-A39E-4A69-A66B-574041238A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523" b="18226"/>
          <a:stretch/>
        </p:blipFill>
        <p:spPr>
          <a:xfrm>
            <a:off x="7635850" y="5753300"/>
            <a:ext cx="4455216" cy="39907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DD5A5A-7CE3-4D3D-A1E6-F546D959D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586" y="8120088"/>
            <a:ext cx="2162508" cy="21571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CA8A06-F78F-4E96-89FD-FA5BD10B57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485" y="8120088"/>
            <a:ext cx="2162508" cy="21571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36400" y="3388800"/>
            <a:ext cx="8829000" cy="350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3AEE0-BA3B-4F83-AE8F-080FD9842536}"/>
              </a:ext>
            </a:extLst>
          </p:cNvPr>
          <p:cNvSpPr txBox="1"/>
          <p:nvPr/>
        </p:nvSpPr>
        <p:spPr>
          <a:xfrm>
            <a:off x="659363" y="1172809"/>
            <a:ext cx="655582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Ключевые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компоненты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культурной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практики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endParaRPr lang="ru-RU" sz="50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Творческие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задания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после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просмотра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После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просмотра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детям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предлагаются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задания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создание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рисунков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сценок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или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историй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Это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позволяет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закрепить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полученные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знания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эмоции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развивая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творческие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способности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247D98-7798-40F4-AF3B-76B38218B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1830" y="5667188"/>
            <a:ext cx="3220830" cy="42899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AAACEC-867D-410E-BF6F-93543B1F26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037" r="890" b="4795"/>
          <a:stretch/>
        </p:blipFill>
        <p:spPr>
          <a:xfrm>
            <a:off x="7839844" y="679100"/>
            <a:ext cx="5566710" cy="46916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756503-B8EE-41E8-AC48-2CA404509D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3" b="9938"/>
          <a:stretch/>
        </p:blipFill>
        <p:spPr>
          <a:xfrm>
            <a:off x="9922950" y="5664524"/>
            <a:ext cx="3452731" cy="42899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AABA8F-34F8-4D6A-82CD-4D861411A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1830" y="858553"/>
            <a:ext cx="3362595" cy="44787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13C3EF-7C85-4432-8901-CD1A25B0B1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826" y="7986233"/>
            <a:ext cx="2261513" cy="22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70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598</Words>
  <Application>Microsoft Office PowerPoint</Application>
  <PresentationFormat>Произвольный</PresentationFormat>
  <Paragraphs>79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Анна Солнцева</cp:lastModifiedBy>
  <cp:revision>48</cp:revision>
  <dcterms:created xsi:type="dcterms:W3CDTF">2025-04-06T22:16:33Z</dcterms:created>
  <dcterms:modified xsi:type="dcterms:W3CDTF">2025-05-07T10:29:43Z</dcterms:modified>
</cp:coreProperties>
</file>