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61" r:id="rId5"/>
    <p:sldId id="265" r:id="rId6"/>
    <p:sldId id="271" r:id="rId7"/>
    <p:sldId id="264" r:id="rId8"/>
    <p:sldId id="268" r:id="rId9"/>
    <p:sldId id="263" r:id="rId10"/>
    <p:sldId id="270" r:id="rId11"/>
    <p:sldId id="267" r:id="rId12"/>
    <p:sldId id="269" r:id="rId13"/>
    <p:sldId id="25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74" autoAdjust="0"/>
    <p:restoredTop sz="94660"/>
  </p:normalViewPr>
  <p:slideViewPr>
    <p:cSldViewPr snapToGrid="0">
      <p:cViewPr varScale="1">
        <p:scale>
          <a:sx n="99" d="100"/>
          <a:sy n="99" d="100"/>
        </p:scale>
        <p:origin x="1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69C-3A1C-4CC2-9F4F-0918A60F17FA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55C2-CB21-4878-AB44-471BABC40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395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69C-3A1C-4CC2-9F4F-0918A60F17FA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55C2-CB21-4878-AB44-471BABC40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497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69C-3A1C-4CC2-9F4F-0918A60F17FA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55C2-CB21-4878-AB44-471BABC40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42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69C-3A1C-4CC2-9F4F-0918A60F17FA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55C2-CB21-4878-AB44-471BABC40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89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69C-3A1C-4CC2-9F4F-0918A60F17FA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55C2-CB21-4878-AB44-471BABC40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192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69C-3A1C-4CC2-9F4F-0918A60F17FA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55C2-CB21-4878-AB44-471BABC40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092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69C-3A1C-4CC2-9F4F-0918A60F17FA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55C2-CB21-4878-AB44-471BABC40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51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69C-3A1C-4CC2-9F4F-0918A60F17FA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55C2-CB21-4878-AB44-471BABC40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442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69C-3A1C-4CC2-9F4F-0918A60F17FA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55C2-CB21-4878-AB44-471BABC40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5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69C-3A1C-4CC2-9F4F-0918A60F17FA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55C2-CB21-4878-AB44-471BABC40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205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69C-3A1C-4CC2-9F4F-0918A60F17FA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55C2-CB21-4878-AB44-471BABC40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551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9A69C-3A1C-4CC2-9F4F-0918A60F17FA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155C2-CB21-4878-AB44-471BABC40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79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0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s://top-fon.com/uploads/posts/2023-01/1674720196_top-fon-com-p-fon-dlya-prezentatsii-po-sensorike-7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4552950" y="5791418"/>
            <a:ext cx="734581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ВОСПИТАТЕЛЬ: СЕРГИЕНКО ЛЮДМИЛА ГРИГОРЬЕВНА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</a:p>
        </p:txBody>
      </p:sp>
      <p:pic>
        <p:nvPicPr>
          <p:cNvPr id="11" name="Рисунок 10" descr="C:\Users\1\Desktop\897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701208"/>
            <a:ext cx="10540093" cy="43168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60375" y="1181100"/>
            <a:ext cx="105400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i="1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«ГОВОРЯЩАЯ СТЕНА»</a:t>
            </a:r>
            <a:endParaRPr lang="ru-RU" sz="4000" i="1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16352" y="1181100"/>
            <a:ext cx="2084115" cy="1953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907BD7-0446-4A03-AFEC-DC69A6F7FD9B}"/>
              </a:ext>
            </a:extLst>
          </p:cNvPr>
          <p:cNvSpPr txBox="1"/>
          <p:nvPr/>
        </p:nvSpPr>
        <p:spPr>
          <a:xfrm>
            <a:off x="460375" y="510364"/>
            <a:ext cx="11271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i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Муниципальное автономное бюджетное учреждение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Муниципальное образование Динской район «Детский сад №5»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359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6F8C0-B757-4FE0-B29C-1FCC3E20C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CEAB22A0-123B-4358-9F20-D7E62AC05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089"/>
            <a:ext cx="12192000" cy="680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675AAD-DD6F-4977-903F-8D55D00B89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56"/>
          <a:stretch/>
        </p:blipFill>
        <p:spPr>
          <a:xfrm>
            <a:off x="1020725" y="2303758"/>
            <a:ext cx="4103725" cy="3725769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A54137-7B0C-47D9-A1E7-F0FD632289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3"/>
          <a:stretch/>
        </p:blipFill>
        <p:spPr>
          <a:xfrm>
            <a:off x="5536018" y="978195"/>
            <a:ext cx="5635256" cy="5051332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25B0B0-C422-4266-AF08-E16FEB38B409}"/>
              </a:ext>
            </a:extLst>
          </p:cNvPr>
          <p:cNvSpPr txBox="1"/>
          <p:nvPr/>
        </p:nvSpPr>
        <p:spPr>
          <a:xfrm>
            <a:off x="1190847" y="978195"/>
            <a:ext cx="39336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Большую помощь в изготовления игр, атрибутов для «Говорящей стены» оказали наши родители. </a:t>
            </a:r>
            <a:endParaRPr lang="ru-RU" b="1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212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089"/>
            <a:ext cx="12192000" cy="680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77301" y="183438"/>
            <a:ext cx="4911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5647" y="352715"/>
            <a:ext cx="20308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82861" y="3483224"/>
            <a:ext cx="2016268" cy="338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i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44"/>
          <a:stretch/>
        </p:blipFill>
        <p:spPr>
          <a:xfrm rot="5400000">
            <a:off x="8522839" y="3309794"/>
            <a:ext cx="2678273" cy="302513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49393" y="183438"/>
            <a:ext cx="55868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16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2451" y="802604"/>
            <a:ext cx="2188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819" y="2171700"/>
            <a:ext cx="3309455" cy="389578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339702" y="1034891"/>
            <a:ext cx="6470798" cy="1200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i="1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Дети становятся более инициативными, самостоятельными, общительными, как в игровой, так и в познавательной видах деятельности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9157">
            <a:off x="8595072" y="986389"/>
            <a:ext cx="2812354" cy="237062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0572">
            <a:off x="948028" y="2601159"/>
            <a:ext cx="3630249" cy="341617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26484" y="650170"/>
            <a:ext cx="1831544" cy="14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008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DC4C39-1E12-4335-90C2-556215149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E35DF4B7-DE99-4F57-83E9-2620A916F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089"/>
            <a:ext cx="12192000" cy="680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53FC21-F303-4AB3-B533-8D81B92242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8" t="13508"/>
          <a:stretch/>
        </p:blipFill>
        <p:spPr>
          <a:xfrm>
            <a:off x="5401339" y="938893"/>
            <a:ext cx="5715885" cy="4980214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2DA66A-2612-401F-96C3-8C8A323E4A22}"/>
              </a:ext>
            </a:extLst>
          </p:cNvPr>
          <p:cNvSpPr txBox="1"/>
          <p:nvPr/>
        </p:nvSpPr>
        <p:spPr>
          <a:xfrm>
            <a:off x="1275906" y="1214390"/>
            <a:ext cx="393404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 все хотим, чтобы лица детей радостно сияли, </a:t>
            </a:r>
          </a:p>
          <a:p>
            <a:r>
              <a:rPr lang="ru-RU" i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Все яркое радовало глаз, тело было пластичным, </a:t>
            </a:r>
          </a:p>
          <a:p>
            <a:r>
              <a:rPr lang="ru-RU" i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руки ловкими, и умелыми?  </a:t>
            </a:r>
          </a:p>
          <a:p>
            <a:r>
              <a:rPr lang="ru-RU" i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 все хотим, чтобы наши дети были лучше нас,</a:t>
            </a:r>
            <a:endParaRPr lang="ru-RU" i="1" dirty="0">
              <a:solidFill>
                <a:srgbClr val="00206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i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Красивее, талантливее, умнее. </a:t>
            </a:r>
          </a:p>
          <a:p>
            <a:r>
              <a:rPr lang="ru-RU" i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Природа подарила им эту возможность, которую </a:t>
            </a:r>
          </a:p>
          <a:p>
            <a:r>
              <a:rPr lang="ru-RU" i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 раскрыть нам воспитателям, в очень важный короткий период - детство.</a:t>
            </a:r>
          </a:p>
        </p:txBody>
      </p:sp>
    </p:spTree>
    <p:extLst>
      <p:ext uri="{BB962C8B-B14F-4D97-AF65-F5344CB8AC3E}">
        <p14:creationId xmlns:p14="http://schemas.microsoft.com/office/powerpoint/2010/main" val="3505522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2192000" cy="6705600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704850"/>
            <a:ext cx="10553700" cy="5448300"/>
          </a:xfrm>
          <a:prstGeom prst="rect">
            <a:avLst/>
          </a:prstGeom>
        </p:spPr>
      </p:pic>
      <p:pic>
        <p:nvPicPr>
          <p:cNvPr id="9" name="Рисунок 8" descr="C:\Users\1\Desktop\017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0" t="20714" r="17545" b="42886"/>
          <a:stretch/>
        </p:blipFill>
        <p:spPr bwMode="auto">
          <a:xfrm>
            <a:off x="3943351" y="2609849"/>
            <a:ext cx="4286249" cy="16573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2878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0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64" y="2317898"/>
            <a:ext cx="3248084" cy="362422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027" y="978195"/>
            <a:ext cx="3596973" cy="490825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1400">
            <a:off x="4200984" y="2193347"/>
            <a:ext cx="3385707" cy="375849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128843" y="816496"/>
            <a:ext cx="68689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i="1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Основная проблема - нехватка пространства (воспитатели хотят разместить в группе зоны для всех видов детской деятельности, но не имеют для этого нужного помещения, точнее необходимой площади). 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1293564" y="1129678"/>
            <a:ext cx="6615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endParaRPr lang="ru-RU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697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0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s://top-fon.com/uploads/posts/2023-02/1675274739_top-fon-com-p-fon-dlya-prezentatsii-tvorcheskaya-masters-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Рисунок 14" descr="Picture background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9" b="9274"/>
          <a:stretch/>
        </p:blipFill>
        <p:spPr bwMode="auto">
          <a:xfrm>
            <a:off x="7634177" y="547410"/>
            <a:ext cx="3700679" cy="11532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 rot="10800000" flipV="1">
            <a:off x="1162050" y="1939763"/>
            <a:ext cx="6687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i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2000" i="1" dirty="0">
              <a:solidFill>
                <a:srgbClr val="C0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62050" y="2286000"/>
            <a:ext cx="5581651" cy="4034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i="1" dirty="0">
                <a:solidFill>
                  <a:srgbClr val="002060"/>
                </a:solidFill>
                <a:latin typeface="Arial Black" panose="020B0A04020102020204" pitchFamily="34" charset="0"/>
              </a:rPr>
              <a:t>Создать условия для игровой, познавательной, творческой активности и самостоятельности детей;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i="1" dirty="0">
                <a:solidFill>
                  <a:srgbClr val="002060"/>
                </a:solidFill>
                <a:latin typeface="Arial Black" panose="020B0A04020102020204" pitchFamily="34" charset="0"/>
              </a:rPr>
              <a:t>Изменить предметно - пространственную среду с учётом образовательной ситуации;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i="1" dirty="0">
                <a:solidFill>
                  <a:srgbClr val="002060"/>
                </a:solidFill>
                <a:latin typeface="Arial Black" panose="020B0A04020102020204" pitchFamily="34" charset="0"/>
              </a:rPr>
              <a:t>Развивать внимание, память, мелкую моторику, речь, зрительное и слуховое восприятие, воображение, творческое мышление дошкольников;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i="1" dirty="0">
                <a:solidFill>
                  <a:srgbClr val="002060"/>
                </a:solidFill>
                <a:latin typeface="Arial Black" panose="020B0A04020102020204" pitchFamily="34" charset="0"/>
              </a:rPr>
              <a:t>Обеспечивать эмоциональный комфорт для детей. </a:t>
            </a:r>
          </a:p>
          <a:p>
            <a:pPr>
              <a:spcAft>
                <a:spcPts val="0"/>
              </a:spcAft>
            </a:pPr>
            <a:endParaRPr lang="ru-RU" i="1" dirty="0">
              <a:solidFill>
                <a:srgbClr val="00206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23949" y="819150"/>
            <a:ext cx="672538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i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Наша цель </a:t>
            </a:r>
            <a:r>
              <a:rPr lang="ru-RU" i="1" dirty="0">
                <a:solidFill>
                  <a:srgbClr val="002060"/>
                </a:solidFill>
                <a:latin typeface="Arial Black" panose="020B0A04020102020204" pitchFamily="34" charset="0"/>
              </a:rPr>
              <a:t>создать образовательное пространство в детском саду, способное обеспечить развитие самостоятельности ребенка.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935207-1151-4278-9F7A-AB5066095071}"/>
              </a:ext>
            </a:extLst>
          </p:cNvPr>
          <p:cNvSpPr txBox="1"/>
          <p:nvPr/>
        </p:nvSpPr>
        <p:spPr>
          <a:xfrm>
            <a:off x="2971800" y="2803083"/>
            <a:ext cx="62413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9EDB7A-AD9A-4F19-B2E0-C925E78607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05"/>
          <a:stretch/>
        </p:blipFill>
        <p:spPr>
          <a:xfrm>
            <a:off x="6539972" y="1804100"/>
            <a:ext cx="4591155" cy="4034011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6528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0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8"/>
          <a:stretch/>
        </p:blipFill>
        <p:spPr>
          <a:xfrm>
            <a:off x="4611393" y="2146352"/>
            <a:ext cx="2887652" cy="386143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77779" y="954434"/>
            <a:ext cx="86662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.</a:t>
            </a:r>
            <a:endParaRPr lang="ru-RU" sz="1600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2425">
            <a:off x="7757202" y="2143993"/>
            <a:ext cx="3535316" cy="373671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5636">
            <a:off x="988929" y="2095712"/>
            <a:ext cx="3344049" cy="392652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390433" y="1043046"/>
            <a:ext cx="101000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Главное преимущество «Говорящей стены» в том, что дети могут самостоятельно в свободное время пользоваться материалами, пособиями, иллюстрациями, картинками. </a:t>
            </a:r>
            <a:endParaRPr lang="ru-RU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Рисунок 9" descr="Picture background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4" b="9487"/>
          <a:stretch/>
        </p:blipFill>
        <p:spPr bwMode="auto">
          <a:xfrm flipH="1">
            <a:off x="10344150" y="1123711"/>
            <a:ext cx="1146327" cy="10624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D173CC-451D-48FE-A613-38DBB5B9CC0D}"/>
              </a:ext>
            </a:extLst>
          </p:cNvPr>
          <p:cNvSpPr txBox="1"/>
          <p:nvPr/>
        </p:nvSpPr>
        <p:spPr>
          <a:xfrm>
            <a:off x="548870" y="464591"/>
            <a:ext cx="110126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i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«ГОВОРЯЩЯЯ СТЕНА» </a:t>
            </a:r>
            <a:r>
              <a:rPr lang="ru-RU" sz="1600" i="1" dirty="0">
                <a:solidFill>
                  <a:srgbClr val="333333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6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просто не просто находка, это волшебная палочка-выручалочка.</a:t>
            </a:r>
            <a:endParaRPr lang="ru-RU" sz="1600" i="1" dirty="0">
              <a:solidFill>
                <a:srgbClr val="00206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17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0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9557" y="222422"/>
            <a:ext cx="11379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1600" b="1" i="1" dirty="0">
              <a:solidFill>
                <a:srgbClr val="C0000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b="1" i="1" dirty="0">
              <a:solidFill>
                <a:srgbClr val="00206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71599" y="916863"/>
            <a:ext cx="65341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i="1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Каждую составляющую стены систематически пополняется и обновляется в зависимости </a:t>
            </a:r>
          </a:p>
          <a:p>
            <a:pPr>
              <a:spcAft>
                <a:spcPts val="0"/>
              </a:spcAft>
            </a:pPr>
            <a:r>
              <a:rPr lang="ru-RU" i="1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темы недели. </a:t>
            </a:r>
            <a:endParaRPr lang="ru-RU" sz="1200" i="1" dirty="0">
              <a:solidFill>
                <a:srgbClr val="00206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17500"/>
          <a:stretch/>
        </p:blipFill>
        <p:spPr>
          <a:xfrm rot="5162235">
            <a:off x="7383446" y="2013162"/>
            <a:ext cx="4411567" cy="3447604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6" r="7515"/>
          <a:stretch/>
        </p:blipFill>
        <p:spPr>
          <a:xfrm rot="5400000">
            <a:off x="347206" y="2418099"/>
            <a:ext cx="3950730" cy="3095352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66468B2-B9CA-4453-9455-3D40EAD264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896"/>
          <a:stretch/>
        </p:blipFill>
        <p:spPr>
          <a:xfrm rot="5400000">
            <a:off x="3790623" y="2211079"/>
            <a:ext cx="4100945" cy="3359173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05352" y="497112"/>
            <a:ext cx="1971674" cy="9927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3936EFA-910C-4F61-A3AF-84E938087F6B}"/>
              </a:ext>
            </a:extLst>
          </p:cNvPr>
          <p:cNvSpPr txBox="1"/>
          <p:nvPr/>
        </p:nvSpPr>
        <p:spPr>
          <a:xfrm>
            <a:off x="701749" y="408736"/>
            <a:ext cx="101186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«ГОВОРЯЩЯЯ СТЕНА» - </a:t>
            </a:r>
            <a:r>
              <a:rPr lang="ru-RU" i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технология, которая даёт право выбора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418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3760CC-1F3D-4156-B7D6-B72AB5117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CEAAE12D-A047-4185-9C52-83093723F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0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555277-A3F6-4BF5-A5AD-8CCEAB3A7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5" b="4303"/>
          <a:stretch/>
        </p:blipFill>
        <p:spPr>
          <a:xfrm>
            <a:off x="8043084" y="1484969"/>
            <a:ext cx="3252675" cy="4449174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121CC0-9728-4189-B9EB-DD06BDCA65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0"/>
          <a:stretch/>
        </p:blipFill>
        <p:spPr>
          <a:xfrm>
            <a:off x="4469662" y="1554472"/>
            <a:ext cx="3252675" cy="4379671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3FE377-A669-4F0C-A951-B521804DA56F}"/>
              </a:ext>
            </a:extLst>
          </p:cNvPr>
          <p:cNvSpPr txBox="1"/>
          <p:nvPr/>
        </p:nvSpPr>
        <p:spPr>
          <a:xfrm>
            <a:off x="1137219" y="838638"/>
            <a:ext cx="1051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группе у нас есть еще такие составляющие говорящей среды, как «Экран приветствия», «Экран эмоций», «Хорошего настроения» «Магнитная доска»,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F8640C0-F4E8-403B-9BFE-9D55063E9478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7" r="7335" b="11050"/>
          <a:stretch/>
        </p:blipFill>
        <p:spPr bwMode="auto">
          <a:xfrm rot="21392656">
            <a:off x="1027788" y="1658215"/>
            <a:ext cx="3119838" cy="4458822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88286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5" y="0"/>
            <a:ext cx="12192000" cy="680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254642" y="1250648"/>
            <a:ext cx="5550194" cy="970658"/>
          </a:xfrm>
        </p:spPr>
        <p:txBody>
          <a:bodyPr>
            <a:normAutofit fontScale="90000"/>
          </a:bodyPr>
          <a:lstStyle/>
          <a:p>
            <a:r>
              <a:rPr lang="ru-RU" sz="2000" i="1" dirty="0">
                <a:solidFill>
                  <a:srgbClr val="002060"/>
                </a:solidFill>
                <a:latin typeface="Arial Black" panose="020B0A04020102020204" pitchFamily="34" charset="0"/>
              </a:rPr>
              <a:t>Работу с «Говорящей стеной» начинаю с нового материала. Помогаю ненавязчиво закрепить и расширить знания и умения детей и стараюсь сделать образовательную деятельность яркой и динамичной. </a:t>
            </a:r>
            <a:endParaRPr lang="ru-RU" sz="2000" b="1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57875" y="1250648"/>
            <a:ext cx="37075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i="1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i="1" dirty="0">
              <a:solidFill>
                <a:srgbClr val="00206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750" y="501703"/>
            <a:ext cx="9224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r="25313"/>
          <a:stretch/>
        </p:blipFill>
        <p:spPr>
          <a:xfrm rot="10800000">
            <a:off x="6953693" y="1009648"/>
            <a:ext cx="4362004" cy="504824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1" b="17866"/>
          <a:stretch/>
        </p:blipFill>
        <p:spPr>
          <a:xfrm rot="5400000">
            <a:off x="3732436" y="3053852"/>
            <a:ext cx="3380335" cy="247446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243EF9-ED16-4643-BA18-F906D4207B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30" b="11614"/>
          <a:stretch/>
        </p:blipFill>
        <p:spPr>
          <a:xfrm>
            <a:off x="876303" y="2677562"/>
            <a:ext cx="2959344" cy="3380335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5516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5" y="0"/>
            <a:ext cx="12192000" cy="680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8250" y="1333500"/>
            <a:ext cx="9886950" cy="357188"/>
          </a:xfrm>
        </p:spPr>
        <p:txBody>
          <a:bodyPr>
            <a:noAutofit/>
          </a:bodyPr>
          <a:lstStyle/>
          <a:p>
            <a:br>
              <a:rPr lang="ru-RU" sz="1800" i="1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ru-RU" sz="1800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4" r="7767"/>
          <a:stretch/>
        </p:blipFill>
        <p:spPr>
          <a:xfrm rot="5631029">
            <a:off x="4505295" y="2260278"/>
            <a:ext cx="4066858" cy="341283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82" y="2234467"/>
            <a:ext cx="3575721" cy="378533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56"/>
          <a:stretch/>
        </p:blipFill>
        <p:spPr>
          <a:xfrm rot="5219552">
            <a:off x="8651694" y="3338994"/>
            <a:ext cx="2606142" cy="2936639"/>
          </a:xfrm>
          <a:prstGeom prst="round2DiagRect">
            <a:avLst>
              <a:gd name="adj1" fmla="val 16667"/>
              <a:gd name="adj2" fmla="val 708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231" y="789721"/>
            <a:ext cx="2893415" cy="238007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B31236-3E52-47CA-8376-0EED325F5787}"/>
              </a:ext>
            </a:extLst>
          </p:cNvPr>
          <p:cNvSpPr txBox="1"/>
          <p:nvPr/>
        </p:nvSpPr>
        <p:spPr>
          <a:xfrm>
            <a:off x="1238250" y="838195"/>
            <a:ext cx="73379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i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Только, интеллектуальная «говорящая стена» выполнит функцию путеводителя по образовательным маршрутам, которые ребёнок выбирает самостоятельно.</a:t>
            </a:r>
            <a:endParaRPr lang="ru-RU" sz="1400" i="1" dirty="0">
              <a:solidFill>
                <a:srgbClr val="00206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293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089"/>
            <a:ext cx="12192000" cy="680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991100" y="1828801"/>
            <a:ext cx="39818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81300" y="526640"/>
            <a:ext cx="476250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РОДИТЕЛЯМИ</a:t>
            </a:r>
            <a:endParaRPr lang="ru-RU" sz="2400" dirty="0">
              <a:solidFill>
                <a:srgbClr val="C0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54679" y="1038634"/>
            <a:ext cx="7838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 получили методические рекомендации по созданию «Говорящей стены» в домашних условиях. </a:t>
            </a:r>
            <a:endParaRPr lang="ru-RU" b="1" dirty="0">
              <a:solidFill>
                <a:srgbClr val="00206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6" t="9723" b="37545"/>
          <a:stretch/>
        </p:blipFill>
        <p:spPr>
          <a:xfrm rot="21370143">
            <a:off x="942280" y="1995649"/>
            <a:ext cx="3507119" cy="404439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6" r="5997"/>
          <a:stretch/>
        </p:blipFill>
        <p:spPr>
          <a:xfrm>
            <a:off x="4730537" y="1883007"/>
            <a:ext cx="3610469" cy="415584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2" t="7483" r="12512" b="16401"/>
          <a:stretch/>
        </p:blipFill>
        <p:spPr>
          <a:xfrm rot="5218686">
            <a:off x="8555620" y="1010897"/>
            <a:ext cx="3322814" cy="254452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9" r="8224"/>
          <a:stretch/>
        </p:blipFill>
        <p:spPr>
          <a:xfrm rot="5213298">
            <a:off x="8273260" y="3520110"/>
            <a:ext cx="2919153" cy="229567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33053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3396</TotalTime>
  <Words>394</Words>
  <Application>Microsoft Office PowerPoint</Application>
  <PresentationFormat>Широкоэкранный</PresentationFormat>
  <Paragraphs>43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Работу с «Говорящей стеной» начинаю с нового материала. Помогаю ненавязчиво закрепить и расширить знания и умения детей и стараюсь сделать образовательную деятельность яркой и динамичной.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Acer</cp:lastModifiedBy>
  <cp:revision>149</cp:revision>
  <dcterms:created xsi:type="dcterms:W3CDTF">2024-01-26T19:12:45Z</dcterms:created>
  <dcterms:modified xsi:type="dcterms:W3CDTF">2025-06-19T11:45:34Z</dcterms:modified>
</cp:coreProperties>
</file>