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7" r:id="rId5"/>
    <p:sldId id="266" r:id="rId6"/>
    <p:sldId id="261" r:id="rId7"/>
    <p:sldId id="262" r:id="rId8"/>
    <p:sldId id="260" r:id="rId9"/>
    <p:sldId id="259" r:id="rId10"/>
    <p:sldId id="264" r:id="rId11"/>
    <p:sldId id="267" r:id="rId12"/>
    <p:sldId id="265" r:id="rId13"/>
    <p:sldId id="268" r:id="rId14"/>
    <p:sldId id="271" r:id="rId15"/>
    <p:sldId id="272" r:id="rId16"/>
    <p:sldId id="273" r:id="rId17"/>
    <p:sldId id="274" r:id="rId18"/>
    <p:sldId id="275" r:id="rId19"/>
    <p:sldId id="276" r:id="rId20"/>
    <p:sldId id="279" r:id="rId21"/>
    <p:sldId id="277" r:id="rId22"/>
    <p:sldId id="280" r:id="rId23"/>
    <p:sldId id="26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4C52"/>
    <a:srgbClr val="B1767C"/>
    <a:srgbClr val="CAE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7155E-1814-4390-96E1-39467120F7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6892-883A-473D-AE43-7ED13E276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7155E-1814-4390-96E1-39467120F7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6892-883A-473D-AE43-7ED13E276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45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7155E-1814-4390-96E1-39467120F7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6892-883A-473D-AE43-7ED13E276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61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7155E-1814-4390-96E1-39467120F7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6892-883A-473D-AE43-7ED13E276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19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7155E-1814-4390-96E1-39467120F7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6892-883A-473D-AE43-7ED13E276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93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7155E-1814-4390-96E1-39467120F7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6892-883A-473D-AE43-7ED13E276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05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7155E-1814-4390-96E1-39467120F7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6892-883A-473D-AE43-7ED13E276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90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7155E-1814-4390-96E1-39467120F7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6892-883A-473D-AE43-7ED13E276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01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7155E-1814-4390-96E1-39467120F7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6892-883A-473D-AE43-7ED13E276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50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7155E-1814-4390-96E1-39467120F7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6892-883A-473D-AE43-7ED13E276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2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7155E-1814-4390-96E1-39467120F7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66892-883A-473D-AE43-7ED13E276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48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7155E-1814-4390-96E1-39467120F7C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66892-883A-473D-AE43-7ED13E276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6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0562" y="195943"/>
            <a:ext cx="9144000" cy="205957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Куклотерапия</a:t>
            </a:r>
            <a:r>
              <a:rPr lang="ru-RU" sz="32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эффективное средство </a:t>
            </a:r>
            <a:br>
              <a:rPr lang="ru-RU" sz="32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психолого-педагогического сопровождения родителей в коррекции эмоционально-волевой сферы детей с ОВЗ</a:t>
            </a:r>
            <a:r>
              <a:rPr lang="en-US" sz="32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ln>
                <a:solidFill>
                  <a:srgbClr val="864C52"/>
                </a:solidFill>
              </a:ln>
              <a:solidFill>
                <a:srgbClr val="B176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3"/>
          <a:stretch/>
        </p:blipFill>
        <p:spPr>
          <a:xfrm>
            <a:off x="232012" y="2432716"/>
            <a:ext cx="5868538" cy="40029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864C5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73" y="2361851"/>
            <a:ext cx="5371395" cy="4144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864C5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037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0" y="1"/>
            <a:ext cx="5891348" cy="77792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</a:rPr>
              <a:t>   </a:t>
            </a:r>
            <a:r>
              <a:rPr lang="ru-RU" sz="2400" b="1" dirty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емейная </a:t>
            </a:r>
            <a:r>
              <a:rPr lang="ru-RU" sz="24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</a:rPr>
              <a:t> </a:t>
            </a:r>
            <a:r>
              <a:rPr lang="ru-RU" sz="24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гостиная</a:t>
            </a:r>
            <a:r>
              <a:rPr lang="ru-RU" sz="24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</a:rPr>
              <a:t>                                                        </a:t>
            </a:r>
            <a:r>
              <a:rPr lang="ru-RU" sz="24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</a:t>
            </a:r>
            <a:r>
              <a:rPr lang="ru-RU" sz="2400" b="1" dirty="0" err="1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Отдарок</a:t>
            </a:r>
            <a:r>
              <a:rPr lang="ru-RU" sz="24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подарок»</a:t>
            </a:r>
            <a:endParaRPr lang="en-US" sz="2400" b="1" dirty="0">
              <a:ln>
                <a:solidFill>
                  <a:srgbClr val="864C52"/>
                </a:solidFill>
              </a:ln>
              <a:solidFill>
                <a:srgbClr val="B176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46" y="979288"/>
            <a:ext cx="4781784" cy="2671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86" y="3852268"/>
            <a:ext cx="4781783" cy="28206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1"/>
          <a:stretch/>
        </p:blipFill>
        <p:spPr>
          <a:xfrm>
            <a:off x="687532" y="259307"/>
            <a:ext cx="4798868" cy="3031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r="8400"/>
          <a:stretch/>
        </p:blipFill>
        <p:spPr>
          <a:xfrm>
            <a:off x="796714" y="3695195"/>
            <a:ext cx="4580504" cy="2977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56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0786" y="265698"/>
            <a:ext cx="9144000" cy="225621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</a:t>
            </a:r>
            <a:r>
              <a:rPr lang="ru-RU" sz="2400" b="1" dirty="0" err="1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Отдарок</a:t>
            </a:r>
            <a:r>
              <a:rPr lang="ru-RU" sz="24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подарок»</a:t>
            </a:r>
            <a:endParaRPr lang="en-US" sz="2400" b="1" dirty="0">
              <a:ln>
                <a:solidFill>
                  <a:srgbClr val="864C52"/>
                </a:solidFill>
              </a:ln>
              <a:solidFill>
                <a:srgbClr val="B176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1" y="634187"/>
            <a:ext cx="4531056" cy="28587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1" y="3724183"/>
            <a:ext cx="5076967" cy="2911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297" y="3666256"/>
            <a:ext cx="5376672" cy="3027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5" y="562752"/>
            <a:ext cx="5157214" cy="30016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622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0464" y="0"/>
            <a:ext cx="6742960" cy="103859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для детей и родителей групп компенсирующей направленности с ТНР и ЗПР</a:t>
            </a:r>
            <a:br>
              <a:rPr lang="ru-RU" sz="24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«Старинные лоскутные игрушки на ёлку» </a:t>
            </a:r>
            <a:endParaRPr lang="en-US" sz="2400" b="1" dirty="0">
              <a:ln>
                <a:solidFill>
                  <a:srgbClr val="864C52"/>
                </a:solidFill>
              </a:ln>
              <a:solidFill>
                <a:srgbClr val="B176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34770" y="3862316"/>
            <a:ext cx="4366078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70" y="1038599"/>
            <a:ext cx="4366078" cy="25275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6" y="1842528"/>
            <a:ext cx="2895631" cy="2830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6" t="1" r="4019" b="-102"/>
          <a:stretch/>
        </p:blipFill>
        <p:spPr>
          <a:xfrm>
            <a:off x="3721412" y="1281466"/>
            <a:ext cx="3615372" cy="43512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248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2239" y="-165143"/>
            <a:ext cx="9144000" cy="68375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Украшение новогодней ёлки в народных традициях</a:t>
            </a:r>
            <a:r>
              <a:rPr lang="ru-RU" sz="24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</a:rPr>
              <a:t>.</a:t>
            </a:r>
            <a:endParaRPr lang="en-US" sz="2400" b="1" dirty="0">
              <a:ln>
                <a:solidFill>
                  <a:srgbClr val="864C52"/>
                </a:solidFill>
              </a:ln>
              <a:solidFill>
                <a:srgbClr val="B1767C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58" y="653143"/>
            <a:ext cx="4699379" cy="2821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051" y="3777534"/>
            <a:ext cx="4864978" cy="28453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1" t="1737" r="4261" b="-1737"/>
          <a:stretch/>
        </p:blipFill>
        <p:spPr>
          <a:xfrm>
            <a:off x="6603515" y="653143"/>
            <a:ext cx="4864978" cy="280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57" y="3634869"/>
            <a:ext cx="4699379" cy="298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199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134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 «Изготовление куклы-оберега </a:t>
            </a:r>
            <a:r>
              <a:rPr lang="ru-RU" sz="2400" b="1" dirty="0" err="1" smtClean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Кувадка</a:t>
            </a:r>
            <a:r>
              <a:rPr lang="ru-RU" sz="2400" b="1" dirty="0" smtClean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куклы </a:t>
            </a:r>
            <a:r>
              <a:rPr lang="ru-RU" sz="2400" b="1" dirty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Солдат-Защитник»</a:t>
            </a:r>
            <a:endParaRPr lang="ru-RU" sz="2400" b="1" dirty="0">
              <a:solidFill>
                <a:srgbClr val="864C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8996" r="24667" b="-8996"/>
          <a:stretch/>
        </p:blipFill>
        <p:spPr>
          <a:xfrm>
            <a:off x="905371" y="1593329"/>
            <a:ext cx="3221050" cy="28933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6" t="5333" r="356" b="-5333"/>
          <a:stretch/>
        </p:blipFill>
        <p:spPr>
          <a:xfrm>
            <a:off x="8732640" y="1873568"/>
            <a:ext cx="3321000" cy="442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" t="18172" r="-1549" b="-18172"/>
          <a:stretch/>
        </p:blipFill>
        <p:spPr>
          <a:xfrm>
            <a:off x="4440480" y="4164674"/>
            <a:ext cx="3936000" cy="295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1" t="22189" r="-10511" b="-22189"/>
          <a:stretch/>
        </p:blipFill>
        <p:spPr>
          <a:xfrm>
            <a:off x="4440480" y="1593329"/>
            <a:ext cx="4292160" cy="3132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02" t="-2989" r="5602" b="2989"/>
          <a:stretch/>
        </p:blipFill>
        <p:spPr>
          <a:xfrm>
            <a:off x="708984" y="4369202"/>
            <a:ext cx="3375336" cy="24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2265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032396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 smtClean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Кувадки</a:t>
            </a:r>
            <a:r>
              <a:rPr lang="ru-RU" sz="2400" b="1" dirty="0" smtClean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Солдаты-Защитники </a:t>
            </a:r>
            <a:br>
              <a:rPr lang="ru-RU" sz="2400" b="1" dirty="0" smtClean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надёжных руках взрослых и ребят.</a:t>
            </a:r>
            <a:endParaRPr lang="ru-RU" sz="2400" b="1" dirty="0">
              <a:solidFill>
                <a:srgbClr val="864C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" t="31113" r="-1033" b="-31113"/>
          <a:stretch/>
        </p:blipFill>
        <p:spPr>
          <a:xfrm>
            <a:off x="390144" y="1901952"/>
            <a:ext cx="7611204" cy="6449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9" t="13914" r="1379" b="-13914"/>
          <a:stretch/>
        </p:blipFill>
        <p:spPr>
          <a:xfrm>
            <a:off x="8229600" y="4257326"/>
            <a:ext cx="3840000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6" t="15257" r="1326" b="-29517"/>
          <a:stretch/>
        </p:blipFill>
        <p:spPr>
          <a:xfrm>
            <a:off x="8327100" y="544007"/>
            <a:ext cx="3645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31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585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 «Изготовление куклы-оберега «Масленица Домашняя» </a:t>
            </a:r>
            <a:endParaRPr lang="ru-RU" sz="2400" b="1" dirty="0">
              <a:solidFill>
                <a:srgbClr val="864C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" t="20232" r="-1319" b="-20232"/>
          <a:stretch/>
        </p:blipFill>
        <p:spPr>
          <a:xfrm>
            <a:off x="1034688" y="950976"/>
            <a:ext cx="5609952" cy="30723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4" t="10644" r="484" b="-10644"/>
          <a:stretch/>
        </p:blipFill>
        <p:spPr>
          <a:xfrm>
            <a:off x="6755784" y="1341120"/>
            <a:ext cx="5265528" cy="4462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9" t="24071" r="2729" b="-24071"/>
          <a:stretch/>
        </p:blipFill>
        <p:spPr>
          <a:xfrm>
            <a:off x="838200" y="3552288"/>
            <a:ext cx="5721096" cy="3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61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11112" cy="84188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 Домашняя</a:t>
            </a:r>
            <a:endParaRPr lang="ru-RU" sz="2400" b="1" dirty="0">
              <a:solidFill>
                <a:srgbClr val="864C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" t="23256" r="210" b="-23256"/>
          <a:stretch/>
        </p:blipFill>
        <p:spPr>
          <a:xfrm>
            <a:off x="109728" y="1207008"/>
            <a:ext cx="7852260" cy="64129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" t="564" r="-1261" b="-564"/>
          <a:stretch/>
        </p:blipFill>
        <p:spPr>
          <a:xfrm>
            <a:off x="8164500" y="170688"/>
            <a:ext cx="4027500" cy="36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t="15804" r="-1505" b="-15804"/>
          <a:stretch/>
        </p:blipFill>
        <p:spPr>
          <a:xfrm>
            <a:off x="8164500" y="3770688"/>
            <a:ext cx="4027500" cy="347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97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54752" y="-149434"/>
            <a:ext cx="15474696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 «Изготовление игровой куклы «Зайчик на пальчик»</a:t>
            </a:r>
            <a:endParaRPr lang="ru-RU" sz="2400" b="1" dirty="0">
              <a:solidFill>
                <a:srgbClr val="864C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72" y="3892049"/>
            <a:ext cx="4590000" cy="28623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596" y="741499"/>
            <a:ext cx="4590000" cy="30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72" y="763956"/>
            <a:ext cx="4536000" cy="29286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596" y="3994314"/>
            <a:ext cx="4698000" cy="2855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 flipV="1">
            <a:off x="-10515600" y="-7638"/>
            <a:ext cx="10515600" cy="5209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9263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256" y="391679"/>
            <a:ext cx="4547616" cy="3521953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миленький зайчик, 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указательный пальчик.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Надевай скорей меня, 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будем мы с тобой друзья.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и песню сочиню, и от скуки помогу.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Поиграю, пошучу,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колыбельную спою.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Помогу советом,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утая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секреты.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такой я зайчик, 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прыг к тебе на пальчик.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Твой секрет держу, 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никому не расскажу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9" b="4083"/>
          <a:stretch/>
        </p:blipFill>
        <p:spPr>
          <a:xfrm>
            <a:off x="4929518" y="160688"/>
            <a:ext cx="6945489" cy="3752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664" y="4161813"/>
            <a:ext cx="3834000" cy="255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4161813"/>
            <a:ext cx="3408000" cy="255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896" y="4161813"/>
            <a:ext cx="3408000" cy="255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286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5817" y="684908"/>
            <a:ext cx="6698800" cy="5133702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Первой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эту крепкую связь детей и игрушек предложила использовать в лечебных и диагностических целях дочь известного психоаналитика Зигмунда Фрейда Анна. Но её труды стали лишь основой для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углубленных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исследований, которые провели (и окончательно сформировали методику)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психологи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Ирина Медведева и Татьяна Шишова. Их работа стала основой метода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куклотерапии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899C72-4390-4B0F-B1A7-96DD63E30E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97820">
            <a:off x="9333222" y="1444882"/>
            <a:ext cx="2312291" cy="31957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9287691" y="684908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Немного истории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1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5344"/>
            <a:ext cx="10515600" cy="49037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встречи педагогов с родителями</a:t>
            </a:r>
            <a:endParaRPr lang="ru-RU" sz="2400" b="1" dirty="0">
              <a:solidFill>
                <a:srgbClr val="864C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2" t="1195" r="-17182" b="-1195"/>
          <a:stretch/>
        </p:blipFill>
        <p:spPr>
          <a:xfrm>
            <a:off x="6439233" y="703473"/>
            <a:ext cx="6411135" cy="28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70" y="3711227"/>
            <a:ext cx="6203563" cy="28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66" y="703473"/>
            <a:ext cx="5581464" cy="28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" t="15832" r="-1098" b="15867"/>
          <a:stretch/>
        </p:blipFill>
        <p:spPr>
          <a:xfrm>
            <a:off x="2179320" y="3858057"/>
            <a:ext cx="2412000" cy="2871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200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144" y="145255"/>
            <a:ext cx="7303812" cy="84353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и педагоги- </a:t>
            </a:r>
            <a:br>
              <a:rPr lang="ru-RU" sz="2400" b="1" dirty="0" smtClean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«Ангел» и «</a:t>
            </a:r>
            <a:r>
              <a:rPr lang="ru-RU" sz="2400" b="1" dirty="0" err="1" smtClean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Отдарок</a:t>
            </a:r>
            <a:r>
              <a:rPr lang="ru-RU" sz="2400" b="1" dirty="0" smtClean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-на-подарок»</a:t>
            </a:r>
            <a:endParaRPr lang="ru-RU" sz="2400" b="1" dirty="0">
              <a:solidFill>
                <a:srgbClr val="864C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944" y="145256"/>
            <a:ext cx="4983012" cy="3487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" y="3864864"/>
            <a:ext cx="3681984" cy="2609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40" y="1097058"/>
            <a:ext cx="4958628" cy="2535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76" y="3741259"/>
            <a:ext cx="4080000" cy="28521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424" y="3864864"/>
            <a:ext cx="3390180" cy="2609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0411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115"/>
            <a:ext cx="10515600" cy="711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700" b="1" dirty="0" smtClean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ворческие встречи «Взрослые и дети». </a:t>
            </a:r>
            <a:br>
              <a:rPr lang="ru-RU" sz="2700" b="1" dirty="0" smtClean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Георгиевская лента-брошь с Ангелом.</a:t>
            </a:r>
            <a:endParaRPr lang="ru-RU" sz="2700" b="1" dirty="0">
              <a:solidFill>
                <a:srgbClr val="864C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44" y="876882"/>
            <a:ext cx="4220484" cy="316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864C5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4743" y="3698450"/>
            <a:ext cx="2592000" cy="345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864C5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113" y="876882"/>
            <a:ext cx="4752000" cy="316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864C5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70" y="4130450"/>
            <a:ext cx="3360000" cy="252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864C5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535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90457" y="764705"/>
            <a:ext cx="6740433" cy="8420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b="1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4000" b="1" i="1" dirty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 за внимание </a:t>
            </a:r>
            <a:r>
              <a:rPr lang="ru-RU" sz="4000" b="1" i="1" dirty="0" smtClean="0">
                <a:solidFill>
                  <a:srgbClr val="864C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40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lang="ru-RU" sz="40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95" y="235070"/>
            <a:ext cx="3933599" cy="28347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17" y="3469138"/>
            <a:ext cx="4272000" cy="320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634" y="1442218"/>
            <a:ext cx="3383507" cy="507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B1767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960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9428" y="391886"/>
            <a:ext cx="5786846" cy="61526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Куклотерапия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 метод психологической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помощи детям,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подросткам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и их семьям, заключающийся в коррекции их поведения посредством кукол. Данный метод призван помочь в устранении болезненных переживаний, укреплять психическое здоровье, улучшать социальную адаптацию, развивать самосознание, разрешать конфликты в условиях коллективной творческой деятельности. В соответствии с данным методом с любимым персонажем разыгрывается в лицах история, связанная с травмирующей ситуацией</a:t>
            </a:r>
            <a:endParaRPr lang="ru-RU" sz="2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469" y="1005840"/>
            <a:ext cx="3918858" cy="4611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571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593" y="0"/>
            <a:ext cx="10454185" cy="13255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психолого-педагогического сопровождения детей с ОВЗ: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2"/>
          <p:cNvGrpSpPr>
            <a:grpSpLocks/>
          </p:cNvGrpSpPr>
          <p:nvPr/>
        </p:nvGrpSpPr>
        <p:grpSpPr bwMode="auto">
          <a:xfrm>
            <a:off x="2110212" y="4043326"/>
            <a:ext cx="9335347" cy="2032470"/>
            <a:chOff x="1215" y="1482"/>
            <a:chExt cx="3292" cy="841"/>
          </a:xfrm>
        </p:grpSpPr>
        <p:sp>
          <p:nvSpPr>
            <p:cNvPr id="56" name="Rectangle 4"/>
            <p:cNvSpPr>
              <a:spLocks noChangeArrowheads="1"/>
            </p:cNvSpPr>
            <p:nvPr/>
          </p:nvSpPr>
          <p:spPr bwMode="gray">
            <a:xfrm rot="19207139">
              <a:off x="1215" y="1747"/>
              <a:ext cx="167" cy="230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7" name="Text Box 5"/>
            <p:cNvSpPr txBox="1">
              <a:spLocks noChangeArrowheads="1"/>
            </p:cNvSpPr>
            <p:nvPr/>
          </p:nvSpPr>
          <p:spPr bwMode="gray">
            <a:xfrm>
              <a:off x="1497" y="1482"/>
              <a:ext cx="3010" cy="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endParaRPr lang="ru-RU" sz="2400" dirty="0">
                <a:solidFill>
                  <a:srgbClr val="000000"/>
                </a:solidFill>
              </a:endParaRPr>
            </a:p>
            <a:p>
              <a:pPr algn="l"/>
              <a:endParaRPr lang="ru-RU" sz="2400" dirty="0" smtClean="0">
                <a:solidFill>
                  <a:srgbClr val="000000"/>
                </a:solidFill>
              </a:endParaRPr>
            </a:p>
            <a:p>
              <a:pPr algn="l"/>
              <a:r>
                <a:rPr lang="ru-RU" sz="2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коммуникативных навыков в процессе совместной деятельности детей и взрослых, активных форм сотрудничества взаимодействия с семьёй</a:t>
              </a:r>
              <a:endPara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 Box 6"/>
            <p:cNvSpPr txBox="1">
              <a:spLocks noChangeArrowheads="1"/>
            </p:cNvSpPr>
            <p:nvPr/>
          </p:nvSpPr>
          <p:spPr bwMode="gray">
            <a:xfrm>
              <a:off x="1237" y="1757"/>
              <a:ext cx="169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2077700" y="1363664"/>
            <a:ext cx="9465093" cy="923926"/>
            <a:chOff x="1260" y="1920"/>
            <a:chExt cx="4166" cy="582"/>
          </a:xfrm>
        </p:grpSpPr>
        <p:sp>
          <p:nvSpPr>
            <p:cNvPr id="61" name="Rectangle 9"/>
            <p:cNvSpPr>
              <a:spLocks noChangeArrowheads="1"/>
            </p:cNvSpPr>
            <p:nvPr/>
          </p:nvSpPr>
          <p:spPr bwMode="gray">
            <a:xfrm rot="3419336">
              <a:off x="1219" y="1986"/>
              <a:ext cx="302" cy="220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2" name="Text Box 10"/>
            <p:cNvSpPr txBox="1">
              <a:spLocks noChangeArrowheads="1"/>
            </p:cNvSpPr>
            <p:nvPr/>
          </p:nvSpPr>
          <p:spPr bwMode="gray">
            <a:xfrm>
              <a:off x="1606" y="1940"/>
              <a:ext cx="3820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и совершенствование коммуникативных функций,</a:t>
              </a:r>
            </a:p>
            <a:p>
              <a:pPr algn="l"/>
              <a:r>
                <a:rPr lang="ru-RU" sz="2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эмоционально-волевой регуляции поведения;</a:t>
              </a:r>
            </a:p>
          </p:txBody>
        </p:sp>
        <p:sp>
          <p:nvSpPr>
            <p:cNvPr id="63" name="Text Box 11"/>
            <p:cNvSpPr txBox="1">
              <a:spLocks noChangeArrowheads="1"/>
            </p:cNvSpPr>
            <p:nvPr/>
          </p:nvSpPr>
          <p:spPr bwMode="gray">
            <a:xfrm>
              <a:off x="1314" y="1920"/>
              <a:ext cx="17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64" name="Group 12"/>
          <p:cNvGrpSpPr>
            <a:grpSpLocks/>
          </p:cNvGrpSpPr>
          <p:nvPr/>
        </p:nvGrpSpPr>
        <p:grpSpPr bwMode="auto">
          <a:xfrm>
            <a:off x="2065857" y="2292520"/>
            <a:ext cx="9790276" cy="696684"/>
            <a:chOff x="1209" y="2646"/>
            <a:chExt cx="6146" cy="302"/>
          </a:xfrm>
        </p:grpSpPr>
        <p:sp>
          <p:nvSpPr>
            <p:cNvPr id="66" name="Rectangle 14"/>
            <p:cNvSpPr>
              <a:spLocks noChangeArrowheads="1"/>
            </p:cNvSpPr>
            <p:nvPr/>
          </p:nvSpPr>
          <p:spPr bwMode="gray">
            <a:xfrm rot="3419336">
              <a:off x="1274" y="2581"/>
              <a:ext cx="236" cy="366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7" name="Text Box 15"/>
            <p:cNvSpPr txBox="1">
              <a:spLocks noChangeArrowheads="1"/>
            </p:cNvSpPr>
            <p:nvPr/>
          </p:nvSpPr>
          <p:spPr bwMode="gray">
            <a:xfrm>
              <a:off x="1736" y="2655"/>
              <a:ext cx="5619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Формирование и стимулирование познавательных процессов</a:t>
              </a:r>
              <a:r>
                <a:rPr lang="ru-RU" sz="2400" dirty="0" smtClean="0">
                  <a:solidFill>
                    <a:srgbClr val="000000"/>
                  </a:solidFill>
                </a:rPr>
                <a:t>;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68" name="Text Box 16"/>
            <p:cNvSpPr txBox="1">
              <a:spLocks noChangeArrowheads="1"/>
            </p:cNvSpPr>
            <p:nvPr/>
          </p:nvSpPr>
          <p:spPr bwMode="gray">
            <a:xfrm>
              <a:off x="1320" y="2660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69" name="Group 17"/>
          <p:cNvGrpSpPr>
            <a:grpSpLocks/>
          </p:cNvGrpSpPr>
          <p:nvPr/>
        </p:nvGrpSpPr>
        <p:grpSpPr bwMode="auto">
          <a:xfrm>
            <a:off x="2172599" y="2829536"/>
            <a:ext cx="9677688" cy="2061413"/>
            <a:chOff x="1143" y="3086"/>
            <a:chExt cx="5907" cy="1293"/>
          </a:xfrm>
        </p:grpSpPr>
        <p:sp>
          <p:nvSpPr>
            <p:cNvPr id="71" name="Rectangle 19"/>
            <p:cNvSpPr>
              <a:spLocks noChangeArrowheads="1"/>
            </p:cNvSpPr>
            <p:nvPr/>
          </p:nvSpPr>
          <p:spPr bwMode="gray">
            <a:xfrm rot="3419336">
              <a:off x="1127" y="3361"/>
              <a:ext cx="360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2" name="Text Box 20"/>
            <p:cNvSpPr txBox="1">
              <a:spLocks noChangeArrowheads="1"/>
            </p:cNvSpPr>
            <p:nvPr/>
          </p:nvSpPr>
          <p:spPr bwMode="gray">
            <a:xfrm>
              <a:off x="1655" y="3086"/>
              <a:ext cx="5395" cy="1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endParaRPr lang="ru-RU" sz="2400" dirty="0" smtClean="0">
                <a:solidFill>
                  <a:srgbClr val="000000"/>
                </a:solidFill>
              </a:endParaRPr>
            </a:p>
            <a:p>
              <a:pPr algn="l"/>
              <a:r>
                <a:rPr lang="ru-RU" sz="2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Формирование адекватных родительских установок на особенности и социально-психологические проблемы ребёнка путём активного привлечения родителей в образовательный процесс;</a:t>
              </a:r>
              <a:endPara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Text Box 21"/>
            <p:cNvSpPr txBox="1">
              <a:spLocks noChangeArrowheads="1"/>
            </p:cNvSpPr>
            <p:nvPr/>
          </p:nvSpPr>
          <p:spPr bwMode="gray">
            <a:xfrm>
              <a:off x="1219" y="3363"/>
              <a:ext cx="153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178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ерфолента 4"/>
          <p:cNvSpPr/>
          <p:nvPr/>
        </p:nvSpPr>
        <p:spPr>
          <a:xfrm>
            <a:off x="4781670" y="1958520"/>
            <a:ext cx="3194845" cy="2428732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с  ребёнком 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ОВЗ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знак завершения 6"/>
          <p:cNvSpPr/>
          <p:nvPr/>
        </p:nvSpPr>
        <p:spPr>
          <a:xfrm>
            <a:off x="8422105" y="4363451"/>
            <a:ext cx="3140242" cy="1652338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помощи в установлении и расширении связей с социумом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Блок-схема: знак завершения 32"/>
          <p:cNvSpPr/>
          <p:nvPr/>
        </p:nvSpPr>
        <p:spPr>
          <a:xfrm>
            <a:off x="8422105" y="483353"/>
            <a:ext cx="3140242" cy="1652338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ресурсов семьи, оказание помощи в возникающих ситуациях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Блок-схема: знак завершения 33"/>
          <p:cNvSpPr/>
          <p:nvPr/>
        </p:nvSpPr>
        <p:spPr>
          <a:xfrm>
            <a:off x="2362708" y="100393"/>
            <a:ext cx="3140242" cy="1652338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помощи в формировании коррекционно-развивающей среды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Блок-схема: знак завершения 34"/>
          <p:cNvSpPr/>
          <p:nvPr/>
        </p:nvSpPr>
        <p:spPr>
          <a:xfrm>
            <a:off x="2228716" y="4545439"/>
            <a:ext cx="3140242" cy="1652338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Выбор стратегии взаимоотношений с ребёнком, формирование родительской позиции 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13042329">
            <a:off x="3954493" y="1979969"/>
            <a:ext cx="1151274" cy="19249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 вправо 43"/>
          <p:cNvSpPr/>
          <p:nvPr/>
        </p:nvSpPr>
        <p:spPr>
          <a:xfrm rot="19706463">
            <a:off x="7318172" y="1731874"/>
            <a:ext cx="1151274" cy="19249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право 44"/>
          <p:cNvSpPr/>
          <p:nvPr/>
        </p:nvSpPr>
        <p:spPr>
          <a:xfrm rot="1890862">
            <a:off x="7819741" y="3976538"/>
            <a:ext cx="1151274" cy="18430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право 45"/>
          <p:cNvSpPr/>
          <p:nvPr/>
        </p:nvSpPr>
        <p:spPr>
          <a:xfrm rot="8867900">
            <a:off x="3954494" y="4088015"/>
            <a:ext cx="1151274" cy="19249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99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5737518" y="684543"/>
            <a:ext cx="4284088" cy="103571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КОММУНИКАЦИОННАЯ</a:t>
            </a:r>
          </a:p>
        </p:txBody>
      </p:sp>
      <p:sp>
        <p:nvSpPr>
          <p:cNvPr id="6" name="Овал 5"/>
          <p:cNvSpPr/>
          <p:nvPr/>
        </p:nvSpPr>
        <p:spPr>
          <a:xfrm>
            <a:off x="7837692" y="2184155"/>
            <a:ext cx="3024336" cy="104624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РЕЛАКСАЦИОННАЯ</a:t>
            </a:r>
          </a:p>
        </p:txBody>
      </p:sp>
      <p:sp>
        <p:nvSpPr>
          <p:cNvPr id="7" name="Овал 6"/>
          <p:cNvSpPr/>
          <p:nvPr/>
        </p:nvSpPr>
        <p:spPr>
          <a:xfrm>
            <a:off x="7668204" y="4292831"/>
            <a:ext cx="2668012" cy="115526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РАЗВИВАЮЩАЯ</a:t>
            </a:r>
          </a:p>
        </p:txBody>
      </p:sp>
      <p:sp>
        <p:nvSpPr>
          <p:cNvPr id="8" name="Овал 7"/>
          <p:cNvSpPr/>
          <p:nvPr/>
        </p:nvSpPr>
        <p:spPr>
          <a:xfrm>
            <a:off x="4044942" y="5030966"/>
            <a:ext cx="2824546" cy="121192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ОБУЧАЮЩАЯ</a:t>
            </a:r>
          </a:p>
        </p:txBody>
      </p:sp>
      <p:sp>
        <p:nvSpPr>
          <p:cNvPr id="9" name="Овал 8"/>
          <p:cNvSpPr/>
          <p:nvPr/>
        </p:nvSpPr>
        <p:spPr>
          <a:xfrm>
            <a:off x="1731564" y="3629947"/>
            <a:ext cx="2987824" cy="122454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ВОСПИТАТЕЛЬНАЯ</a:t>
            </a:r>
          </a:p>
        </p:txBody>
      </p:sp>
      <p:sp>
        <p:nvSpPr>
          <p:cNvPr id="10" name="Овал 9"/>
          <p:cNvSpPr/>
          <p:nvPr/>
        </p:nvSpPr>
        <p:spPr>
          <a:xfrm>
            <a:off x="2085211" y="1251674"/>
            <a:ext cx="3372004" cy="119541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КОРРЕКЦИОННАЯ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6205182" y="1720260"/>
            <a:ext cx="288032" cy="1047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4476990" y="3629947"/>
            <a:ext cx="234026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endCxn id="8" idx="0"/>
          </p:cNvCxnSpPr>
          <p:nvPr/>
        </p:nvCxnSpPr>
        <p:spPr>
          <a:xfrm flipH="1">
            <a:off x="5457215" y="4136137"/>
            <a:ext cx="99896" cy="8948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7069278" y="3773964"/>
            <a:ext cx="864096" cy="809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Скругленный прямоугольник 43"/>
          <p:cNvSpPr/>
          <p:nvPr/>
        </p:nvSpPr>
        <p:spPr>
          <a:xfrm>
            <a:off x="4765022" y="2755976"/>
            <a:ext cx="2664296" cy="138016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КУКЛОТЕРАПИИ</a:t>
            </a:r>
          </a:p>
        </p:txBody>
      </p:sp>
      <p:cxnSp>
        <p:nvCxnSpPr>
          <p:cNvPr id="46" name="Прямая соединительная линия 45"/>
          <p:cNvCxnSpPr>
            <a:endCxn id="44" idx="3"/>
          </p:cNvCxnSpPr>
          <p:nvPr/>
        </p:nvCxnSpPr>
        <p:spPr>
          <a:xfrm flipH="1">
            <a:off x="7429318" y="2888624"/>
            <a:ext cx="504056" cy="5574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4476990" y="2333803"/>
            <a:ext cx="696406" cy="4221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04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73188" y="1424994"/>
            <a:ext cx="3600400" cy="7846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познавательной сферы ребенка.</a:t>
            </a:r>
          </a:p>
          <a:p>
            <a:pPr marL="342900" indent="-342900" algn="ctr">
              <a:buAutoNum type="arabicPeriod"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754880" y="139856"/>
            <a:ext cx="3082834" cy="107157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воспитательные задачи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970440" y="1424994"/>
            <a:ext cx="3240361" cy="71722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2. Развитие эмоционально-волевой сферы.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69127" y="2768277"/>
            <a:ext cx="3269094" cy="80051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3. Формирование коммуникативных навыков.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58726" y="2600564"/>
            <a:ext cx="3374032" cy="72509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4. Обогащение представления об окружающем мире.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81200" y="4041224"/>
            <a:ext cx="2869976" cy="87814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5. Развитие двигательной сферы, в том числе мелкой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300290" y="3943300"/>
            <a:ext cx="2910510" cy="80788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6. Активизация и развитие речи.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660107" y="5315524"/>
            <a:ext cx="2952327" cy="84095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7. Пропедевтика страхов и отрицательных эмоций.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17041" y="5275733"/>
            <a:ext cx="3330116" cy="88074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8. Коррекция отношений в системе ребенок-родитель</a:t>
            </a:r>
          </a:p>
        </p:txBody>
      </p:sp>
      <p:cxnSp>
        <p:nvCxnSpPr>
          <p:cNvPr id="15" name="Прямая со стрелкой 14"/>
          <p:cNvCxnSpPr>
            <a:stCxn id="6" idx="3"/>
          </p:cNvCxnSpPr>
          <p:nvPr/>
        </p:nvCxnSpPr>
        <p:spPr>
          <a:xfrm flipH="1">
            <a:off x="4511827" y="1054505"/>
            <a:ext cx="694524" cy="370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7477178" y="915382"/>
            <a:ext cx="239002" cy="509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5238222" y="1231630"/>
            <a:ext cx="748425" cy="1536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10" idx="3"/>
          </p:cNvCxnSpPr>
          <p:nvPr/>
        </p:nvCxnSpPr>
        <p:spPr>
          <a:xfrm flipH="1">
            <a:off x="4851176" y="1255966"/>
            <a:ext cx="1370838" cy="3224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4876839" y="1231631"/>
            <a:ext cx="1496852" cy="4340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6339107" y="1255967"/>
            <a:ext cx="747393" cy="4045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672065" y="1211434"/>
            <a:ext cx="414435" cy="1389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6528048" y="1211434"/>
            <a:ext cx="772242" cy="2829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62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232" y="272717"/>
            <a:ext cx="5803391" cy="1178131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</a:rPr>
              <a:t>                                                             </a:t>
            </a:r>
            <a:br>
              <a:rPr lang="ru-RU" sz="24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</a:rPr>
            </a:br>
            <a:r>
              <a:rPr lang="ru-RU" sz="24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</a:rPr>
              <a:t> </a:t>
            </a:r>
            <a:r>
              <a:rPr lang="ru-RU" sz="24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с родителями и                 </a:t>
            </a:r>
            <a:r>
              <a:rPr lang="ru-RU" sz="2400" b="1" dirty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группы компенсирующей направленности с ЗПР </a:t>
            </a:r>
            <a:r>
              <a:rPr lang="ru-RU" sz="24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изготовлению игровой куклы «Малышок-</a:t>
            </a:r>
            <a:r>
              <a:rPr lang="ru-RU" sz="2400" b="1" dirty="0" err="1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голышок</a:t>
            </a:r>
            <a:r>
              <a:rPr lang="ru-RU" sz="24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en-US" sz="2400" b="1" dirty="0">
              <a:ln>
                <a:solidFill>
                  <a:srgbClr val="864C52"/>
                </a:solidFill>
              </a:ln>
              <a:solidFill>
                <a:srgbClr val="B176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7" y="272717"/>
            <a:ext cx="4967786" cy="3255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923" y="3207224"/>
            <a:ext cx="4365550" cy="32959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t="10741" r="-2953" b="682"/>
          <a:stretch/>
        </p:blipFill>
        <p:spPr>
          <a:xfrm>
            <a:off x="7275991" y="1627317"/>
            <a:ext cx="4734040" cy="35861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791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2314825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</a:rPr>
              <a:t/>
            </a:r>
            <a:br>
              <a:rPr lang="en-US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</a:rPr>
            </a:br>
            <a:endParaRPr lang="en-US" b="1" dirty="0">
              <a:ln>
                <a:solidFill>
                  <a:srgbClr val="864C52"/>
                </a:solidFill>
              </a:ln>
              <a:solidFill>
                <a:srgbClr val="B1767C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213" y="1108778"/>
            <a:ext cx="3092742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" t="20004" r="-1317" b="10583"/>
          <a:stretch/>
        </p:blipFill>
        <p:spPr>
          <a:xfrm>
            <a:off x="4364055" y="3712190"/>
            <a:ext cx="4385725" cy="29736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8" r="3118" b="3231"/>
          <a:stretch/>
        </p:blipFill>
        <p:spPr>
          <a:xfrm>
            <a:off x="210167" y="1426190"/>
            <a:ext cx="3865443" cy="4571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1" b="9541"/>
          <a:stretch/>
        </p:blipFill>
        <p:spPr>
          <a:xfrm>
            <a:off x="4364055" y="955827"/>
            <a:ext cx="4298712" cy="26203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890015" y="208767"/>
            <a:ext cx="111539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с родителями и </a:t>
            </a:r>
            <a:r>
              <a:rPr lang="ru-RU" sz="2400" b="1" dirty="0" smtClean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по изготовлению игровой куклы </a:t>
            </a:r>
            <a:r>
              <a:rPr lang="ru-RU" sz="2400" b="1" dirty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«Малышок-</a:t>
            </a:r>
            <a:r>
              <a:rPr lang="ru-RU" sz="2400" b="1" dirty="0" err="1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голышок</a:t>
            </a:r>
            <a:r>
              <a:rPr lang="ru-RU" sz="2400" b="1" dirty="0">
                <a:ln>
                  <a:solidFill>
                    <a:srgbClr val="864C52"/>
                  </a:solidFill>
                </a:ln>
                <a:solidFill>
                  <a:srgbClr val="B17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3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391</Words>
  <Application>Microsoft Office PowerPoint</Application>
  <PresentationFormat>Широкоэкранный</PresentationFormat>
  <Paragraphs>56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     Куклотерапия как эффективное средство  психолого-педагогического сопровождения родителей в коррекции эмоционально-волевой сферы детей с ОВЗ </vt:lpstr>
      <vt:lpstr>Презентация PowerPoint</vt:lpstr>
      <vt:lpstr>Презентация PowerPoint</vt:lpstr>
      <vt:lpstr>Задачи психолого-педагогического сопровождения детей с ОВЗ:</vt:lpstr>
      <vt:lpstr>Презентация PowerPoint</vt:lpstr>
      <vt:lpstr>Презентация PowerPoint</vt:lpstr>
      <vt:lpstr>Презентация PowerPoint</vt:lpstr>
      <vt:lpstr>                                                               Мастер-класс с родителями и                 детьми группы компенсирующей направленности с ЗПР по изготовлению игровой куклы «Малышок-голышок» </vt:lpstr>
      <vt:lpstr> </vt:lpstr>
      <vt:lpstr>   Семейная  гостиная                                                        Мастер-класс «Отдарок на подарок»</vt:lpstr>
      <vt:lpstr>Мастер-класс «Отдарок на подарок»</vt:lpstr>
      <vt:lpstr>Мастерская для детей и родителей групп компенсирующей направленности с ТНР и ЗПР «Старинные лоскутные игрушки на ёлку» </vt:lpstr>
      <vt:lpstr>Украшение новогодней ёлки в народных традициях.</vt:lpstr>
      <vt:lpstr>МК «Изготовление куклы-оберега Кувадка  и куклы «Солдат-Защитник»</vt:lpstr>
      <vt:lpstr>Кувадки и Солдаты-Защитники  в надёжных руках взрослых и ребят.</vt:lpstr>
      <vt:lpstr>МК «Изготовление куклы-оберега «Масленица Домашняя» </vt:lpstr>
      <vt:lpstr>Масленица Домашняя</vt:lpstr>
      <vt:lpstr>МК «Изготовление игровой куклы «Зайчик на пальчик»</vt:lpstr>
      <vt:lpstr>Я миленький зайчик,  на указательный пальчик. Надевай скорей меня,  будем мы с тобой друзья. Я и песню сочиню, и от скуки помогу. Поиграю, пошучу,  колыбельную спою. Помогу советом, утая секреты. Вот такой я зайчик,  прыг к тебе на пальчик. Твой секрет держу,  никому не расскажу.</vt:lpstr>
      <vt:lpstr>Творческие встречи педагогов с родителями</vt:lpstr>
      <vt:lpstr>Родители и педагоги-  «Ангел» и «Отдарок-на-подарок»</vt:lpstr>
      <vt:lpstr> Творческие встречи «Взрослые и дети».  Георгиевская лента-брошь с Ангелом.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7</cp:lastModifiedBy>
  <cp:revision>73</cp:revision>
  <dcterms:created xsi:type="dcterms:W3CDTF">2020-05-19T07:13:14Z</dcterms:created>
  <dcterms:modified xsi:type="dcterms:W3CDTF">2025-05-19T10:43:45Z</dcterms:modified>
</cp:coreProperties>
</file>