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91" r:id="rId8"/>
    <p:sldId id="292" r:id="rId9"/>
    <p:sldId id="293" r:id="rId10"/>
    <p:sldId id="262" r:id="rId11"/>
    <p:sldId id="268" r:id="rId12"/>
    <p:sldId id="265" r:id="rId13"/>
    <p:sldId id="311" r:id="rId14"/>
    <p:sldId id="333" r:id="rId15"/>
    <p:sldId id="334" r:id="rId16"/>
    <p:sldId id="335" r:id="rId17"/>
    <p:sldId id="393" r:id="rId18"/>
    <p:sldId id="336" r:id="rId19"/>
    <p:sldId id="337" r:id="rId20"/>
    <p:sldId id="29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9" autoAdjust="0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558608" cy="31196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Bef>
                <a:spcPct val="20000"/>
              </a:spcBef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МАДОУ  ЦРР – детский сад№2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Районный семинар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Роль </a:t>
            </a:r>
            <a: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атрибутов в музыкальном воспитании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дошкольников»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3200" b="1" spc="5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44008" y="2348882"/>
            <a:ext cx="3888432" cy="42484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Подготовили:</a:t>
            </a: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Ревина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 Н.В.</a:t>
            </a: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Литяк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 ЮВ.</a:t>
            </a:r>
          </a:p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Душко </a:t>
            </a:r>
            <a:r>
              <a:rPr lang="ru-RU" sz="2800" b="1" spc="50" dirty="0">
                <a:ln w="11430"/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.В.</a:t>
            </a:r>
          </a:p>
          <a:p>
            <a:endParaRPr lang="ru-RU" sz="2800" b="1" spc="50" dirty="0">
              <a:ln w="11430"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spc="50" dirty="0" err="1" smtClean="0">
                <a:ln w="11430"/>
                <a:solidFill>
                  <a:schemeClr val="accent1">
                    <a:lumMod val="75000"/>
                  </a:schemeClr>
                </a:solidFill>
              </a:rPr>
              <a:t>г.Усть</a:t>
            </a:r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-Лабинск</a:t>
            </a:r>
          </a:p>
          <a:p>
            <a:r>
              <a:rPr lang="ru-RU" sz="28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2022г</a:t>
            </a:r>
            <a:endParaRPr lang="ru-RU" sz="2800" b="1" spc="50" dirty="0">
              <a:ln w="1143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G:\2022-03-20_20-06-4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896544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988840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Направления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использования атрибутов:</a:t>
            </a:r>
          </a:p>
          <a:p>
            <a:r>
              <a:rPr lang="ru-RU" b="1" dirty="0"/>
              <a:t>- в музыкально-ритмической деятельности;</a:t>
            </a:r>
          </a:p>
          <a:p>
            <a:r>
              <a:rPr lang="ru-RU" b="1" dirty="0"/>
              <a:t>- в </a:t>
            </a:r>
            <a:r>
              <a:rPr lang="ru-RU" b="1" dirty="0" err="1"/>
              <a:t>инсценировании</a:t>
            </a:r>
            <a:r>
              <a:rPr lang="ru-RU" b="1" dirty="0"/>
              <a:t> песен;</a:t>
            </a:r>
          </a:p>
          <a:p>
            <a:r>
              <a:rPr lang="ru-RU" b="1" dirty="0"/>
              <a:t>- в театральных постановках;</a:t>
            </a:r>
          </a:p>
          <a:p>
            <a:r>
              <a:rPr lang="ru-RU" b="1" dirty="0"/>
              <a:t>- во </a:t>
            </a:r>
            <a:r>
              <a:rPr lang="ru-RU" b="1" dirty="0" err="1"/>
              <a:t>флешмобах</a:t>
            </a:r>
            <a:r>
              <a:rPr lang="ru-RU" b="1" dirty="0"/>
              <a:t>;</a:t>
            </a:r>
          </a:p>
          <a:p>
            <a:r>
              <a:rPr lang="ru-RU" b="1" dirty="0"/>
              <a:t>-в спортивных и тематических перестроениях.</a:t>
            </a:r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Танец с платочками в младшей группе</a:t>
            </a:r>
            <a:endParaRPr lang="ru-RU" dirty="0"/>
          </a:p>
        </p:txBody>
      </p:sp>
      <p:pic>
        <p:nvPicPr>
          <p:cNvPr id="5122" name="Picture 2" descr="F:\атрибуты\2022-03-14_14-05-0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40960" cy="51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 леечками и цветами в младшей группе</a:t>
            </a:r>
            <a:endParaRPr lang="ru-RU" dirty="0"/>
          </a:p>
        </p:txBody>
      </p:sp>
      <p:pic>
        <p:nvPicPr>
          <p:cNvPr id="4098" name="Picture 2" descr="F:\атрибуты\2022-03-14_14-03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8194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 карандашами в средней группе</a:t>
            </a:r>
            <a:endParaRPr lang="ru-RU" dirty="0"/>
          </a:p>
        </p:txBody>
      </p:sp>
      <p:pic>
        <p:nvPicPr>
          <p:cNvPr id="1027" name="Picture 3" descr="C:\Users\ольга\Desktop\2022-02-22_14-25-37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7" t="7266" r="12544" b="4932"/>
          <a:stretch/>
        </p:blipFill>
        <p:spPr bwMode="auto">
          <a:xfrm>
            <a:off x="179512" y="1844825"/>
            <a:ext cx="40990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2022-02-22_14-26-24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5" t="3583" r="5407"/>
          <a:stretch/>
        </p:blipFill>
        <p:spPr bwMode="auto">
          <a:xfrm>
            <a:off x="3881689" y="2924944"/>
            <a:ext cx="497368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«Весёлые </a:t>
            </a:r>
            <a:r>
              <a:rPr lang="ru-RU" dirty="0" err="1" smtClean="0"/>
              <a:t>поворята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 в средней  группе</a:t>
            </a:r>
            <a:endParaRPr lang="ru-RU" dirty="0"/>
          </a:p>
        </p:txBody>
      </p:sp>
      <p:pic>
        <p:nvPicPr>
          <p:cNvPr id="5" name="Picture 2" descr="F:\наталья владимировна\IMG_0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9288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«Разноцветный дождик»</a:t>
            </a:r>
            <a:br>
              <a:rPr lang="ru-RU" dirty="0" smtClean="0"/>
            </a:br>
            <a:r>
              <a:rPr lang="ru-RU" dirty="0" smtClean="0"/>
              <a:t> в средней   группе</a:t>
            </a:r>
            <a:endParaRPr lang="ru-RU" dirty="0"/>
          </a:p>
        </p:txBody>
      </p:sp>
      <p:pic>
        <p:nvPicPr>
          <p:cNvPr id="6" name="Picture 3" descr="C:\Users\ольга\Desktop\MVI_2918.MP4.Still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4" b="23282"/>
          <a:stretch/>
        </p:blipFill>
        <p:spPr bwMode="auto">
          <a:xfrm>
            <a:off x="87118" y="1700808"/>
            <a:ext cx="5367751" cy="30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ьга\Desktop\MVI_2918.MP4.Still00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17" r="20495"/>
          <a:stretch/>
        </p:blipFill>
        <p:spPr bwMode="auto">
          <a:xfrm>
            <a:off x="5521743" y="2924945"/>
            <a:ext cx="3594538" cy="38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« </a:t>
            </a:r>
            <a:r>
              <a:rPr lang="ru-RU" dirty="0" err="1" smtClean="0"/>
              <a:t>Матрёшечки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 в средней  группе</a:t>
            </a:r>
            <a:endParaRPr lang="ru-RU" dirty="0"/>
          </a:p>
        </p:txBody>
      </p:sp>
      <p:pic>
        <p:nvPicPr>
          <p:cNvPr id="4" name="Picture 2" descr="F:\фото\IMG_12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689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7084309" cy="34506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«Балалаечка»</a:t>
            </a:r>
            <a:endParaRPr lang="ru-RU" dirty="0"/>
          </a:p>
        </p:txBody>
      </p:sp>
      <p:pic>
        <p:nvPicPr>
          <p:cNvPr id="1026" name="Picture 2" descr="C:\Users\ольга\Desktop\фото\IMG_12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50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Трансформация мячей</a:t>
            </a:r>
            <a:endParaRPr lang="ru-RU" dirty="0"/>
          </a:p>
        </p:txBody>
      </p:sp>
      <p:pic>
        <p:nvPicPr>
          <p:cNvPr id="5" name="Picture 2" descr="C:\Users\Наталья\Desktop\IMG_20220317_131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604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Наталья\Desktop\IMG_20220317_1311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8164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со снежками </a:t>
            </a:r>
            <a:br>
              <a:rPr lang="ru-RU" dirty="0" smtClean="0"/>
            </a:br>
            <a:r>
              <a:rPr lang="ru-RU" dirty="0" smtClean="0"/>
              <a:t>« Кабы не было зимы!»</a:t>
            </a:r>
            <a:endParaRPr lang="ru-RU" dirty="0"/>
          </a:p>
        </p:txBody>
      </p:sp>
      <p:pic>
        <p:nvPicPr>
          <p:cNvPr id="8" name="Picture 3" descr="C:\Users\ольга\Desktop\атрибуты\Фото на метод объединение\2022-02-20_15-09-46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2" t="6538" r="17079" b="4721"/>
          <a:stretch/>
        </p:blipFill>
        <p:spPr bwMode="auto">
          <a:xfrm>
            <a:off x="4572000" y="3254102"/>
            <a:ext cx="427866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ьга\Desktop\атрибуты\Фото на метод объединение\2022-02-20_15-08-2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9" t="2462"/>
          <a:stretch/>
        </p:blipFill>
        <p:spPr bwMode="auto">
          <a:xfrm>
            <a:off x="251520" y="2204864"/>
            <a:ext cx="5466661" cy="33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276872"/>
            <a:ext cx="7408333" cy="3450696"/>
          </a:xfrm>
        </p:spPr>
        <p:txBody>
          <a:bodyPr/>
          <a:lstStyle/>
          <a:p>
            <a:endParaRPr lang="ru-RU" dirty="0"/>
          </a:p>
          <a:p>
            <a:r>
              <a:rPr lang="ru-RU" sz="3200" b="1" dirty="0"/>
              <a:t>- слушание музыки;</a:t>
            </a:r>
          </a:p>
          <a:p>
            <a:r>
              <a:rPr lang="ru-RU" sz="3200" b="1" dirty="0"/>
              <a:t>- хоровое пение;</a:t>
            </a:r>
          </a:p>
          <a:p>
            <a:r>
              <a:rPr lang="ru-RU" sz="3200" b="1" dirty="0"/>
              <a:t>- импровизации;</a:t>
            </a:r>
          </a:p>
          <a:p>
            <a:r>
              <a:rPr lang="ru-RU" sz="3200" b="1" dirty="0"/>
              <a:t>- музыкальные игры;</a:t>
            </a:r>
          </a:p>
          <a:p>
            <a:r>
              <a:rPr lang="ru-RU" sz="3200" b="1" dirty="0"/>
              <a:t>- беседы о музыке.</a:t>
            </a:r>
          </a:p>
          <a:p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СРЕДСТВА МУЗЫКАЛЬНОГО ВОСПИТАНИЯ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4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пельсиновые дети отрывок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683568" y="188640"/>
            <a:ext cx="79928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- Накапливать ценностный опыт восприятия  музыки.</a:t>
            </a:r>
          </a:p>
          <a:p>
            <a:r>
              <a:rPr lang="ru-RU" b="1" dirty="0"/>
              <a:t> - Развивать осознанность восприятия, расширять первоначальные знания о музыке.</a:t>
            </a:r>
          </a:p>
          <a:p>
            <a:r>
              <a:rPr lang="ru-RU" b="1" dirty="0"/>
              <a:t> - Побуждать к выражению своих музыкальных впечатлений в исполнительской и творческой деятельности, формировать необходимые для этого умения и навыки, развивать музыкальные способности.</a:t>
            </a:r>
          </a:p>
          <a:p>
            <a:r>
              <a:rPr lang="ru-RU" b="1" dirty="0"/>
              <a:t>-Приобщать к музыкальному искусству, формировать эмоционально – оценочное отношение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ОБРАЗОВАТЕЛЬНЫЕ   ЗАДАЧИ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9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переводе с латыни глагол </a:t>
            </a:r>
            <a:r>
              <a:rPr lang="ru-RU" b="1" dirty="0" err="1"/>
              <a:t>attribuere</a:t>
            </a:r>
            <a:r>
              <a:rPr lang="ru-RU" b="1" dirty="0"/>
              <a:t> означает «присваивать» или «наделять свойством›. Таким образом, ребёнок, получая в руки определённый </a:t>
            </a:r>
            <a:r>
              <a:rPr lang="ru-RU" b="1" dirty="0" smtClean="0"/>
              <a:t>предмет</a:t>
            </a:r>
            <a:r>
              <a:rPr lang="ru-RU" b="1" dirty="0"/>
              <a:t>, наделяет его особенными свойствами, «оживляет» его.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  ТАКОЕ    АТРИБУТ 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9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/>
              <a:t>-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объёмные</a:t>
            </a:r>
            <a:r>
              <a:rPr lang="ru-RU" b="1" dirty="0"/>
              <a:t> </a:t>
            </a:r>
            <a:r>
              <a:rPr lang="ru-RU" b="1" dirty="0" smtClean="0"/>
              <a:t>     (домик, матрёшка</a:t>
            </a:r>
            <a:r>
              <a:rPr lang="ru-RU" b="1" dirty="0"/>
              <a:t>, </a:t>
            </a:r>
            <a:r>
              <a:rPr lang="ru-RU" b="1" dirty="0" smtClean="0"/>
              <a:t>деревья, коромысла</a:t>
            </a:r>
            <a:r>
              <a:rPr lang="ru-RU" b="1" dirty="0"/>
              <a:t>, зонты, мячи, дуги</a:t>
            </a:r>
            <a:r>
              <a:rPr lang="ru-RU" b="1" dirty="0" smtClean="0"/>
              <a:t>, </a:t>
            </a:r>
            <a:r>
              <a:rPr lang="ru-RU" b="1" dirty="0"/>
              <a:t>конфеты, </a:t>
            </a:r>
            <a:r>
              <a:rPr lang="ru-RU" b="1" dirty="0" smtClean="0"/>
              <a:t>гармошки, ложки, барабаны, саксофон, цветы…)</a:t>
            </a:r>
            <a:endParaRPr lang="ru-RU" b="1" dirty="0"/>
          </a:p>
          <a:p>
            <a:r>
              <a:rPr lang="ru-RU" b="1" dirty="0"/>
              <a:t>-</a:t>
            </a:r>
            <a:r>
              <a:rPr lang="ru-RU" b="1" u="sng" dirty="0"/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тканевые</a:t>
            </a:r>
            <a:r>
              <a:rPr lang="ru-RU" b="1" dirty="0"/>
              <a:t> </a:t>
            </a:r>
            <a:r>
              <a:rPr lang="ru-RU" b="1" dirty="0" smtClean="0"/>
              <a:t>       (</a:t>
            </a:r>
            <a:r>
              <a:rPr lang="ru-RU" b="1" dirty="0"/>
              <a:t>полотна,  платки и платочки, султанчики, флажки и  флаги,  ленточки, рушники, </a:t>
            </a:r>
            <a:r>
              <a:rPr lang="ru-RU" b="1" dirty="0" smtClean="0"/>
              <a:t>шарфы…)</a:t>
            </a:r>
            <a:endParaRPr lang="ru-RU" b="1" dirty="0"/>
          </a:p>
          <a:p>
            <a:r>
              <a:rPr lang="ru-RU" b="1" dirty="0"/>
              <a:t>-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плоскостные</a:t>
            </a:r>
            <a:r>
              <a:rPr lang="ru-RU" b="1" dirty="0" smtClean="0"/>
              <a:t>   (</a:t>
            </a:r>
            <a:r>
              <a:rPr lang="ru-RU" b="1" dirty="0"/>
              <a:t>облака, солнышки, листочки</a:t>
            </a:r>
            <a:r>
              <a:rPr lang="ru-RU" b="1" dirty="0" smtClean="0"/>
              <a:t>, птички, ромашки, сапожки… )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КЛАССИФИКАЦИЯ АТРИБУТОВ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8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ОБЬЁМНЫЕ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IMG_20220316_1125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00622"/>
            <a:ext cx="3921716" cy="49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20220316_1126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586301"/>
            <a:ext cx="3921717" cy="50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IMG_20220316_114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8295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G_20220316_1206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085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ТКАНЕВЫЕ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F:\IMG_20220316_1203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95579"/>
            <a:ext cx="4079153" cy="4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G_20220316_1216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673" y="1578750"/>
            <a:ext cx="4561807" cy="4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ПЛОСКОСТНЫЕ   АТРИБУТЫ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Наталья\Desktop\IMG_20220317_123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84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IMG_20220317_1236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392488" cy="48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629</TotalTime>
  <Words>259</Words>
  <Application>Microsoft Office PowerPoint</Application>
  <PresentationFormat>Экран (4:3)</PresentationFormat>
  <Paragraphs>45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Candara</vt:lpstr>
      <vt:lpstr>Symbol</vt:lpstr>
      <vt:lpstr>Волна</vt:lpstr>
      <vt:lpstr>МАДОУ  ЦРР – детский сад№2 Районный семинар «Роль атрибутов в музыкальном воспитании дошкольников»  </vt:lpstr>
      <vt:lpstr>ОСНОВНЫЕ СРЕДСТВА МУЗЫКАЛЬНОГО ВОСПИТАНИЯ</vt:lpstr>
      <vt:lpstr>ОБРАЗОВАТЕЛЬНЫЕ   ЗАДАЧИ</vt:lpstr>
      <vt:lpstr>ЧТО   ТАКОЕ    АТРИБУТ ?</vt:lpstr>
      <vt:lpstr>КЛАССИФИКАЦИЯ АТРИБУТОВ</vt:lpstr>
      <vt:lpstr>ОБЬЁМНЫЕ   АТРИБУТЫ</vt:lpstr>
      <vt:lpstr>Презентация PowerPoint</vt:lpstr>
      <vt:lpstr>ТКАНЕВЫЕ   АТРИБУТЫ</vt:lpstr>
      <vt:lpstr>ПЛОСКОСТНЫЕ   АТРИБУТЫ</vt:lpstr>
      <vt:lpstr>Презентация PowerPoint</vt:lpstr>
      <vt:lpstr>Танец с платочками в младшей группе</vt:lpstr>
      <vt:lpstr>Танец с леечками и цветами в младшей группе</vt:lpstr>
      <vt:lpstr>Танец с карандашами в средней группе</vt:lpstr>
      <vt:lpstr>Танец «Весёлые поворята»  в средней  группе</vt:lpstr>
      <vt:lpstr>Танец «Разноцветный дождик»  в средней   группе</vt:lpstr>
      <vt:lpstr>Танец « Матрёшечки»  в средней  группе</vt:lpstr>
      <vt:lpstr>Танец «Балалаечка»</vt:lpstr>
      <vt:lpstr>Трансформация мячей</vt:lpstr>
      <vt:lpstr>Танец со снежками  « Кабы не было зимы!»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DOU</cp:lastModifiedBy>
  <cp:revision>75</cp:revision>
  <dcterms:created xsi:type="dcterms:W3CDTF">2022-03-15T09:16:55Z</dcterms:created>
  <dcterms:modified xsi:type="dcterms:W3CDTF">2022-11-01T07:06:17Z</dcterms:modified>
</cp:coreProperties>
</file>