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0" r:id="rId2"/>
    <p:sldId id="388" r:id="rId3"/>
    <p:sldId id="402" r:id="rId4"/>
    <p:sldId id="395" r:id="rId5"/>
    <p:sldId id="394" r:id="rId6"/>
    <p:sldId id="397" r:id="rId7"/>
    <p:sldId id="405" r:id="rId8"/>
    <p:sldId id="401" r:id="rId9"/>
    <p:sldId id="381" r:id="rId10"/>
    <p:sldId id="404" r:id="rId11"/>
    <p:sldId id="387" r:id="rId12"/>
    <p:sldId id="398" r:id="rId13"/>
    <p:sldId id="400" r:id="rId14"/>
    <p:sldId id="380" r:id="rId15"/>
    <p:sldId id="386" r:id="rId16"/>
    <p:sldId id="390" r:id="rId17"/>
    <p:sldId id="393" r:id="rId18"/>
    <p:sldId id="392" r:id="rId19"/>
    <p:sldId id="391" r:id="rId20"/>
    <p:sldId id="385" r:id="rId21"/>
    <p:sldId id="384" r:id="rId22"/>
    <p:sldId id="382" r:id="rId23"/>
    <p:sldId id="399" r:id="rId24"/>
    <p:sldId id="383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>
      <p:cViewPr>
        <p:scale>
          <a:sx n="80" d="100"/>
          <a:sy n="80" d="100"/>
        </p:scale>
        <p:origin x="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130D1-2FE2-49DA-A5AF-9DBD627C3524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40AC3-D7D8-4057-89B9-EC7966A7C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6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FAB4CF5-3501-4711-9BE4-111BCE42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35416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Yu Gothic Light" pitchFamily="34" charset="-128"/>
                <a:cs typeface="Times New Roman" pitchFamily="18" charset="0"/>
              </a:rPr>
              <a:t>Муниципальное бюджетное дошкольное образовательное учреждение детский сад № 8 комбинированного вида 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Yu Gothic Light" pitchFamily="34" charset="-128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Yu Gothic Light" pitchFamily="34" charset="-128"/>
                <a:cs typeface="Times New Roman" pitchFamily="18" charset="0"/>
              </a:rPr>
              <a:t>муниципального образования 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Yu Gothic Light" pitchFamily="34" charset="-128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Yu Gothic Light" pitchFamily="34" charset="-128"/>
                <a:cs typeface="Times New Roman" pitchFamily="18" charset="0"/>
              </a:rPr>
              <a:t>Щербиновский район станица Старощербиновская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F6410B8-2321-44BD-BFF5-0379D41DF762}"/>
              </a:ext>
            </a:extLst>
          </p:cNvPr>
          <p:cNvSpPr/>
          <p:nvPr/>
        </p:nvSpPr>
        <p:spPr>
          <a:xfrm>
            <a:off x="251520" y="1575644"/>
            <a:ext cx="8229600" cy="1565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Сообщение из опыта работы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«Работа педагога-психолога с детьми в адаптационный период»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475AD5D-E86A-4D1A-8388-1EBD988483B5}"/>
              </a:ext>
            </a:extLst>
          </p:cNvPr>
          <p:cNvSpPr/>
          <p:nvPr/>
        </p:nvSpPr>
        <p:spPr>
          <a:xfrm>
            <a:off x="5004048" y="4221088"/>
            <a:ext cx="3754760" cy="2362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высшей квалификационной категории Вивчарь Вера Николаевна</a:t>
            </a:r>
          </a:p>
          <a:p>
            <a:pPr algn="just"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 2025 год.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C01D12-5541-41A6-A1D4-97E71E464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" r="2134" b="10317"/>
          <a:stretch/>
        </p:blipFill>
        <p:spPr>
          <a:xfrm>
            <a:off x="611560" y="3449430"/>
            <a:ext cx="2286191" cy="31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2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1C2FFE7-4966-42E6-A714-19BFCDF5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680000"/>
                </a:solidFill>
              </a:rPr>
              <a:t>Формы работы с родителями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0FB13E1D-48A7-4AAD-A4E8-332282EB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 Стендовая информация, папки-передвижки с практическими рекомендациями для родителей, чьи дети впервые поступают в детский сад.</a:t>
            </a:r>
          </a:p>
          <a:p>
            <a:r>
              <a:rPr lang="ru-RU" dirty="0"/>
              <a:t> Информационные листы, памятки, буклеты с кратким материалом «Адаптация. Что это такое?» и «Рекомендации по подготовке ребенка к детскому саду», которые родители могут взять с собой.</a:t>
            </a:r>
          </a:p>
          <a:p>
            <a:r>
              <a:rPr lang="ru-RU" dirty="0"/>
              <a:t> Психологические встречи.</a:t>
            </a:r>
          </a:p>
          <a:p>
            <a:r>
              <a:rPr lang="ru-RU" dirty="0"/>
              <a:t> Выступления на родительских собраниях.</a:t>
            </a:r>
          </a:p>
          <a:p>
            <a:r>
              <a:rPr lang="ru-RU" dirty="0"/>
              <a:t> Анкетирование.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30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680000"/>
                </a:solidFill>
              </a:rPr>
              <a:t>Организация игровой деятельности в </a:t>
            </a:r>
          </a:p>
          <a:p>
            <a:pPr algn="ctr"/>
            <a:r>
              <a:rPr lang="ru-RU" sz="2800" b="1" dirty="0">
                <a:solidFill>
                  <a:srgbClr val="680000"/>
                </a:solidFill>
              </a:rPr>
              <a:t>адаптационный</a:t>
            </a:r>
          </a:p>
          <a:p>
            <a:pPr algn="ctr"/>
            <a:r>
              <a:rPr lang="ru-RU" sz="2800" b="1" dirty="0">
                <a:solidFill>
                  <a:srgbClr val="680000"/>
                </a:solidFill>
              </a:rPr>
              <a:t> период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A98750-8599-4397-9E5F-FA6B2C13655A}"/>
              </a:ext>
            </a:extLst>
          </p:cNvPr>
          <p:cNvPicPr/>
          <p:nvPr/>
        </p:nvPicPr>
        <p:blipFill rotWithShape="1">
          <a:blip r:embed="rId2"/>
          <a:srcRect l="1" t="4148" r="-538" b="-1"/>
          <a:stretch/>
        </p:blipFill>
        <p:spPr>
          <a:xfrm>
            <a:off x="255845" y="1131505"/>
            <a:ext cx="3596073" cy="23698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9EA97C-FEDC-49EC-9633-9AFF21F122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92082" y="1131505"/>
            <a:ext cx="3596073" cy="23698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AA2866-900A-4CAF-8BB3-960ED123E89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10779" y="3979811"/>
            <a:ext cx="2520280" cy="26765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1921D2-8F93-413F-85CA-E978F7734C5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12941" y="3835001"/>
            <a:ext cx="2520280" cy="26765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2E7C03-97BC-45E7-9F7A-9B622246DF3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464023" y="3822730"/>
            <a:ext cx="2215953" cy="28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5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A784AE-896E-4D9F-AF0F-06DAA79BDB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7788" y="292994"/>
            <a:ext cx="3817371" cy="2847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5E057A-E17C-46B5-9ED1-C1CD2A9EE7EA}"/>
              </a:ext>
            </a:extLst>
          </p:cNvPr>
          <p:cNvPicPr/>
          <p:nvPr/>
        </p:nvPicPr>
        <p:blipFill rotWithShape="1">
          <a:blip r:embed="rId3"/>
          <a:srcRect t="10000" r="2047"/>
          <a:stretch/>
        </p:blipFill>
        <p:spPr>
          <a:xfrm>
            <a:off x="6763189" y="292994"/>
            <a:ext cx="2160816" cy="25922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2FE283-EF1C-4761-9588-07ECE05BD88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6821" y="3717032"/>
            <a:ext cx="3817371" cy="28479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04713D-6194-49C4-991F-0D84643AA5C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739139" y="3684686"/>
            <a:ext cx="3932515" cy="2847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8F1322-E073-441B-A34C-17B0F1FB2378}"/>
              </a:ext>
            </a:extLst>
          </p:cNvPr>
          <p:cNvPicPr/>
          <p:nvPr/>
        </p:nvPicPr>
        <p:blipFill rotWithShape="1">
          <a:blip r:embed="rId6"/>
          <a:srcRect l="4513" r="13883"/>
          <a:stretch/>
        </p:blipFill>
        <p:spPr>
          <a:xfrm>
            <a:off x="4180421" y="292994"/>
            <a:ext cx="2533561" cy="248793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1096C1-04DF-4FD4-9F80-9FC3EDEDE910}"/>
              </a:ext>
            </a:extLst>
          </p:cNvPr>
          <p:cNvSpPr/>
          <p:nvPr/>
        </p:nvSpPr>
        <p:spPr>
          <a:xfrm>
            <a:off x="2960610" y="2866202"/>
            <a:ext cx="5905601" cy="8184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680000"/>
                </a:solidFill>
              </a:rPr>
              <a:t>Дидактические и сюжетные игры с водой, песком, тактильными карандашами</a:t>
            </a:r>
          </a:p>
        </p:txBody>
      </p:sp>
    </p:spTree>
    <p:extLst>
      <p:ext uri="{BB962C8B-B14F-4D97-AF65-F5344CB8AC3E}">
        <p14:creationId xmlns:p14="http://schemas.microsoft.com/office/powerpoint/2010/main" val="203900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E31583-4067-4696-911B-20F3EB8304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0312" y="265004"/>
            <a:ext cx="3625620" cy="26663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6F3F24-7F27-4301-9FDC-85CA983B2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296" y="3607408"/>
            <a:ext cx="3625619" cy="2922469"/>
          </a:xfrm>
          <a:prstGeom prst="rect">
            <a:avLst/>
          </a:prstGeom>
        </p:spPr>
      </p:pic>
      <p:pic>
        <p:nvPicPr>
          <p:cNvPr id="8" name="Объект 5">
            <a:extLst>
              <a:ext uri="{FF2B5EF4-FFF2-40B4-BE49-F238E27FC236}">
                <a16:creationId xmlns:a16="http://schemas.microsoft.com/office/drawing/2014/main" id="{2184D8EC-D206-4B38-9B37-E6C1C787DA6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/>
          <a:srcRect l="9145" t="16155" r="2257" b="10800"/>
          <a:stretch/>
        </p:blipFill>
        <p:spPr>
          <a:xfrm>
            <a:off x="6515573" y="3892955"/>
            <a:ext cx="2376264" cy="26243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17F0AC-7E46-4D5A-A087-9EA9F70696F9}"/>
              </a:ext>
            </a:extLst>
          </p:cNvPr>
          <p:cNvPicPr/>
          <p:nvPr/>
        </p:nvPicPr>
        <p:blipFill rotWithShape="1">
          <a:blip r:embed="rId5"/>
          <a:srcRect l="13805" t="-1014" r="27451"/>
          <a:stretch/>
        </p:blipFill>
        <p:spPr>
          <a:xfrm>
            <a:off x="200539" y="3860703"/>
            <a:ext cx="2376264" cy="26565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1547E2-7014-426F-8D97-AEE9535FBDD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592655" y="258619"/>
            <a:ext cx="3845835" cy="286159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E7CA71-7441-4286-BBED-5350D83F627E}"/>
              </a:ext>
            </a:extLst>
          </p:cNvPr>
          <p:cNvSpPr/>
          <p:nvPr/>
        </p:nvSpPr>
        <p:spPr>
          <a:xfrm>
            <a:off x="1011052" y="2995363"/>
            <a:ext cx="7121896" cy="8335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80000"/>
                </a:solidFill>
              </a:rPr>
              <a:t>Музыкально-ритмические занятия по методике </a:t>
            </a:r>
          </a:p>
          <a:p>
            <a:pPr algn="ctr"/>
            <a:r>
              <a:rPr lang="ru-RU" sz="2400" b="1" dirty="0">
                <a:solidFill>
                  <a:srgbClr val="680000"/>
                </a:solidFill>
              </a:rPr>
              <a:t>Е. Железновой «Музыка с мамой»</a:t>
            </a:r>
          </a:p>
        </p:txBody>
      </p:sp>
    </p:spTree>
    <p:extLst>
      <p:ext uri="{BB962C8B-B14F-4D97-AF65-F5344CB8AC3E}">
        <p14:creationId xmlns:p14="http://schemas.microsoft.com/office/powerpoint/2010/main" val="361525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107C50-3962-482B-BC28-8F0373C7CA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0215" y="3645024"/>
            <a:ext cx="3672408" cy="29523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49406B-742D-4B4E-93DD-24060ED56E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43836" y="260648"/>
            <a:ext cx="2664296" cy="30838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815841-6D02-4A11-A918-20F39B52F44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0215" y="260648"/>
            <a:ext cx="2695601" cy="30838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C558D2-5888-4B5B-879B-412E11C4EB0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036353" y="275387"/>
            <a:ext cx="3086946" cy="261722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BCF939-A53B-444F-82B1-C6F343A94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58" y="3696314"/>
            <a:ext cx="4427674" cy="288629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2B83062-E0E0-49BE-A8AC-B3C4868871BB}"/>
              </a:ext>
            </a:extLst>
          </p:cNvPr>
          <p:cNvSpPr/>
          <p:nvPr/>
        </p:nvSpPr>
        <p:spPr>
          <a:xfrm>
            <a:off x="1663418" y="3029874"/>
            <a:ext cx="639322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80000"/>
                </a:solidFill>
              </a:rPr>
              <a:t>Групповые развивающие занятия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421443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9DB2A1-88EA-425E-950C-51104DCCA9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6597" y="313113"/>
            <a:ext cx="3456384" cy="30963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0A74C4-CF80-466A-82FE-77373241CF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60032" y="3645024"/>
            <a:ext cx="3816424" cy="28803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AA7FF5-6908-4845-92F9-2D47195F6A3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49958" y="313113"/>
            <a:ext cx="3530310" cy="30963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D78CB7-A377-4DCA-8401-70E7047B931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49086" y="3611216"/>
            <a:ext cx="3574842" cy="29141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173823-CAED-45D6-A102-3BC6BF110B69}"/>
              </a:ext>
            </a:extLst>
          </p:cNvPr>
          <p:cNvSpPr/>
          <p:nvPr/>
        </p:nvSpPr>
        <p:spPr>
          <a:xfrm>
            <a:off x="1663418" y="3029874"/>
            <a:ext cx="639322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80000"/>
                </a:solidFill>
              </a:rPr>
              <a:t>Групповые развивающие занятия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217574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49FBA0-7DCF-46F3-80E1-47BA465F5E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60032" y="3571156"/>
            <a:ext cx="3662342" cy="28821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C72A82-DF83-4321-840D-624392050E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260648"/>
            <a:ext cx="3888432" cy="295232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19E7B4-E8D4-41FB-BDD7-AC8B6C777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19" y="3501008"/>
            <a:ext cx="3276234" cy="29523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12003C-7720-469D-BAD2-058ACB08E61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60032" y="260648"/>
            <a:ext cx="3600400" cy="295232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654CA7-BF30-4679-9FDB-A81274E5322E}"/>
              </a:ext>
            </a:extLst>
          </p:cNvPr>
          <p:cNvSpPr/>
          <p:nvPr/>
        </p:nvSpPr>
        <p:spPr>
          <a:xfrm>
            <a:off x="1707982" y="3039144"/>
            <a:ext cx="5976664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80000"/>
                </a:solidFill>
              </a:rPr>
              <a:t>Групповые развивающие занятия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2755728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17E746-D765-4011-88B6-9C75BC194A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60647"/>
            <a:ext cx="3845834" cy="284026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EEB7F0-DE14-413D-BF25-6623FCFAA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49900"/>
            <a:ext cx="3845834" cy="29296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D2963E-FA1F-4BEC-AAE6-661F762ECFC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65373" y="3670996"/>
            <a:ext cx="3994515" cy="28615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0ACA82-3C43-4E20-B429-3D743A36F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149" y="260647"/>
            <a:ext cx="4038295" cy="284026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C7A40C-BB27-4E83-8DC1-431B0A1B2A6B}"/>
              </a:ext>
            </a:extLst>
          </p:cNvPr>
          <p:cNvSpPr/>
          <p:nvPr/>
        </p:nvSpPr>
        <p:spPr>
          <a:xfrm>
            <a:off x="946988" y="2945789"/>
            <a:ext cx="6768752" cy="699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80000"/>
                </a:solidFill>
              </a:rPr>
              <a:t>Групповые развивающие занятия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237051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A04549-C5B7-4966-B3F8-DD8FA2F5E8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3672408" cy="2808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70E15F-2250-4440-8C17-9F43CEDAF2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16016" y="372344"/>
            <a:ext cx="3960440" cy="27683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336105-1D73-4F18-9B6C-50EA1E98B8D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8349" y="3717033"/>
            <a:ext cx="3384376" cy="29523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88D07-031D-4B32-8554-D845E300D6B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257259" y="3717033"/>
            <a:ext cx="3528392" cy="295232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19EE45C-C61A-4043-8A45-A3791E4303CA}"/>
              </a:ext>
            </a:extLst>
          </p:cNvPr>
          <p:cNvSpPr/>
          <p:nvPr/>
        </p:nvSpPr>
        <p:spPr>
          <a:xfrm>
            <a:off x="1475656" y="3140968"/>
            <a:ext cx="6048672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80000"/>
                </a:solidFill>
              </a:rPr>
              <a:t>Групповые развивающие занятия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1324265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65F634-FB68-47A5-97A0-6C99A0A9CF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96044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E5D4FC-AA31-4A49-BCEC-65831D4C54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06823"/>
            <a:ext cx="3960440" cy="292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C424EF-55B0-40FB-9C89-EC0E490117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444269" y="329072"/>
            <a:ext cx="2647950" cy="28479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529F0A-256E-4642-B2F7-8902E298DC7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08991" y="3552123"/>
            <a:ext cx="3960440" cy="292210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DC79213-D32D-4532-B620-19CD2FC51B48}"/>
              </a:ext>
            </a:extLst>
          </p:cNvPr>
          <p:cNvSpPr/>
          <p:nvPr/>
        </p:nvSpPr>
        <p:spPr>
          <a:xfrm>
            <a:off x="1137083" y="3251177"/>
            <a:ext cx="655272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80000"/>
                </a:solidFill>
              </a:rPr>
              <a:t>Групповые развивающие занятия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298931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60B99C-9C7C-4315-A4C4-4E891A2568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AE6C75-4A82-4CB2-BC3F-689CE3E81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60648"/>
            <a:ext cx="55446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2000" b="1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Помогая детям преодолевать трудности,</a:t>
            </a:r>
            <a:br>
              <a:rPr lang="ru-RU" sz="2000" b="1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всякий раз сотворяем,  своего рода чудо. Это результат совместных усилий педагога и детей, маленькое  произведение искусства, в создании, которого все принимают  участие подобно музыкантам одного оркестра.</a:t>
            </a:r>
            <a:br>
              <a:rPr lang="ru-RU" sz="2000" b="1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К. Фопель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20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44301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0EF9C2-1F27-4CA9-AC9D-27B9F575DE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8237" y="188963"/>
            <a:ext cx="3427045" cy="28229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2107A1-0937-4256-B198-70D5939A851C}"/>
              </a:ext>
            </a:extLst>
          </p:cNvPr>
          <p:cNvPicPr/>
          <p:nvPr/>
        </p:nvPicPr>
        <p:blipFill rotWithShape="1">
          <a:blip r:embed="rId3"/>
          <a:srcRect t="14190" r="3005" b="15780"/>
          <a:stretch/>
        </p:blipFill>
        <p:spPr>
          <a:xfrm>
            <a:off x="4860032" y="150709"/>
            <a:ext cx="3571061" cy="2822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9D3CB2-93FD-43B1-8D4D-F441293D400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05022" y="3687559"/>
            <a:ext cx="3992768" cy="270106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B2D017-14C7-405E-B664-05B412A945B1}"/>
              </a:ext>
            </a:extLst>
          </p:cNvPr>
          <p:cNvSpPr/>
          <p:nvPr/>
        </p:nvSpPr>
        <p:spPr>
          <a:xfrm>
            <a:off x="1450648" y="3011946"/>
            <a:ext cx="5976663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80000"/>
                </a:solidFill>
              </a:rPr>
              <a:t>Групповые развивающие занятия с детьми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116B5F-73DC-48CA-A569-C0F62FE55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32" y="3687559"/>
            <a:ext cx="3724448" cy="27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40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07E0B5-0C3C-490D-A669-DD13B90F86DE}"/>
              </a:ext>
            </a:extLst>
          </p:cNvPr>
          <p:cNvPicPr/>
          <p:nvPr/>
        </p:nvPicPr>
        <p:blipFill rotWithShape="1">
          <a:blip r:embed="rId2"/>
          <a:srcRect l="15152" t="-5263"/>
          <a:stretch/>
        </p:blipFill>
        <p:spPr>
          <a:xfrm>
            <a:off x="258078" y="122109"/>
            <a:ext cx="4032448" cy="2880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8D24B5-30DD-43F4-9F92-863B87B1D4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0413" y="3720393"/>
            <a:ext cx="4032448" cy="2729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9D95D3-1904-451C-BF9B-7521E05FA9A1}"/>
              </a:ext>
            </a:extLst>
          </p:cNvPr>
          <p:cNvPicPr/>
          <p:nvPr/>
        </p:nvPicPr>
        <p:blipFill rotWithShape="1">
          <a:blip r:embed="rId4"/>
          <a:srcRect t="5063" r="7807"/>
          <a:stretch/>
        </p:blipFill>
        <p:spPr>
          <a:xfrm>
            <a:off x="4853476" y="321159"/>
            <a:ext cx="3672407" cy="26752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880568-0FBB-4DA8-878C-9820A3910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141" y="3720261"/>
            <a:ext cx="3672407" cy="272958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E25DF2-BD1E-4131-8327-006A853111A5}"/>
              </a:ext>
            </a:extLst>
          </p:cNvPr>
          <p:cNvSpPr/>
          <p:nvPr/>
        </p:nvSpPr>
        <p:spPr>
          <a:xfrm>
            <a:off x="1331640" y="3070304"/>
            <a:ext cx="6624735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80000"/>
                </a:solidFill>
              </a:rPr>
              <a:t>Групповые развивающие занятия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3318191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E31583-4067-4696-911B-20F3EB8304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3600400" cy="28479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DCBCCA-A0A6-4E9A-9706-0ED0D89FD2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16016" y="332656"/>
            <a:ext cx="3744416" cy="28479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F07B8F-2CBD-4196-A043-A2ECE3C81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743" y="3799684"/>
            <a:ext cx="3933825" cy="27813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E3077E-7CC4-40DC-BA87-111020918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52" y="3799684"/>
            <a:ext cx="3773232" cy="27813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745924-8E80-4CB8-8A8D-4ECF6E98BFBD}"/>
              </a:ext>
            </a:extLst>
          </p:cNvPr>
          <p:cNvSpPr/>
          <p:nvPr/>
        </p:nvSpPr>
        <p:spPr>
          <a:xfrm>
            <a:off x="1115616" y="3223620"/>
            <a:ext cx="6624735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80000"/>
                </a:solidFill>
              </a:rPr>
              <a:t>Групповые развивающие занятия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2421327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ED0FD5-677C-49E8-ACA5-86B385B181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74239"/>
            <a:ext cx="4896544" cy="37444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8E35A2-6456-4D81-86AA-DA6E0B4F82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23928" y="3068960"/>
            <a:ext cx="4824536" cy="351480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6FB2CA-166C-4A1F-9A76-A4894A7DF174}"/>
              </a:ext>
            </a:extLst>
          </p:cNvPr>
          <p:cNvSpPr/>
          <p:nvPr/>
        </p:nvSpPr>
        <p:spPr>
          <a:xfrm>
            <a:off x="5538800" y="663488"/>
            <a:ext cx="3209664" cy="18586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80000"/>
                </a:solidFill>
              </a:rPr>
              <a:t>Релаксационные игры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3905800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EDD74A-241F-4A09-90F0-C293C16E4E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9572" y="296652"/>
            <a:ext cx="770485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25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>
            <a:extLst>
              <a:ext uri="{FF2B5EF4-FFF2-40B4-BE49-F238E27FC236}">
                <a16:creationId xmlns:a16="http://schemas.microsoft.com/office/drawing/2014/main" id="{DDA26E33-F847-4C1B-854F-ED835D7F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9AE2CFF-EB04-4B16-8125-2062188C6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8640"/>
            <a:ext cx="872717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2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46F6DE-34EA-4501-B626-DEB677194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60648"/>
            <a:ext cx="3744416" cy="26745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E3D53D-BFA4-4CE3-9F86-528AF4120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449" y="353957"/>
            <a:ext cx="4082014" cy="25812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E19C08-23E1-4672-987B-EB838A38A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429000"/>
            <a:ext cx="4837222" cy="315876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32FCC3-E99E-47AA-B376-EA8CC604E1CA}"/>
              </a:ext>
            </a:extLst>
          </p:cNvPr>
          <p:cNvSpPr/>
          <p:nvPr/>
        </p:nvSpPr>
        <p:spPr>
          <a:xfrm>
            <a:off x="827584" y="3017961"/>
            <a:ext cx="7488832" cy="834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80000"/>
                </a:solidFill>
              </a:rPr>
              <a:t>Работа с педагогами (доадаптационный этап)</a:t>
            </a:r>
          </a:p>
        </p:txBody>
      </p:sp>
    </p:spTree>
    <p:extLst>
      <p:ext uri="{BB962C8B-B14F-4D97-AF65-F5344CB8AC3E}">
        <p14:creationId xmlns:p14="http://schemas.microsoft.com/office/powerpoint/2010/main" val="281359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93289C-A91D-4670-8E85-96A778111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24936" cy="52587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E67CA0-0A0E-4E7D-909C-0943B5EE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9" y="5794841"/>
            <a:ext cx="8400325" cy="6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2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4DE73-46CA-4797-A941-55ACF0C3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Методические литература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CAB051B-97B7-42E9-866D-C0BAB431C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553" y="1353941"/>
            <a:ext cx="1839313" cy="27589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304745-A7E3-4315-9007-D647F0FE9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83072"/>
            <a:ext cx="1927074" cy="28058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5C930B-BCBC-49FA-BEB0-72E7E5C81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824" y="1301396"/>
            <a:ext cx="1810414" cy="27589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129B52-D7B0-45E1-9061-CCB3BCEE7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262" y="1377961"/>
            <a:ext cx="1810414" cy="27109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DE63EC-D6B2-4BDE-8311-EBA35CBC1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44" y="4210852"/>
            <a:ext cx="1927030" cy="24996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2D0C26-4411-4D13-B343-3D1E2D19D7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1504" y="4237019"/>
            <a:ext cx="1843089" cy="24996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D764EB-7584-42FC-80B0-3B47E90296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1824" y="4210852"/>
            <a:ext cx="1810414" cy="25118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1DFBCC-B5FF-4457-BCA3-8F33E7D07B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9344" y="4210852"/>
            <a:ext cx="1787412" cy="24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36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68000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089CEA-148B-4974-9F39-D419FEF31A57}"/>
              </a:ext>
            </a:extLst>
          </p:cNvPr>
          <p:cNvPicPr/>
          <p:nvPr/>
        </p:nvPicPr>
        <p:blipFill rotWithShape="1">
          <a:blip r:embed="rId2"/>
          <a:srcRect r="-1418" b="14272"/>
          <a:stretch/>
        </p:blipFill>
        <p:spPr>
          <a:xfrm>
            <a:off x="1619672" y="260648"/>
            <a:ext cx="5904656" cy="429309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C835E5E-B1C9-40F5-B403-9C621FA55346}"/>
              </a:ext>
            </a:extLst>
          </p:cNvPr>
          <p:cNvSpPr/>
          <p:nvPr/>
        </p:nvSpPr>
        <p:spPr>
          <a:xfrm>
            <a:off x="215516" y="4293096"/>
            <a:ext cx="8712968" cy="2304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680000"/>
                </a:solidFill>
              </a:rPr>
              <a:t>Беседы с воспитателями об особенностях развития данного возраста, совместное планирование организации детской деятельности в течение дня, консультирование педагогов по сопровождению детей с тяжелой степенью адаптации, совместное заполнение адаптационных листов и карт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1811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93A82-B4E0-49C9-A343-0B8DD292E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3561953" cy="27313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52BF8C-F7B8-4002-8C9A-365E4A58AF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3429000"/>
            <a:ext cx="2605202" cy="30617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754D25-9578-4B8D-8BF7-808A733FF11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47864" y="3429000"/>
            <a:ext cx="2448272" cy="30617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EE5B10-5545-4950-B80B-8CE409DDA7C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196744" y="3429000"/>
            <a:ext cx="2623728" cy="30617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28F44B-A200-40D6-8364-E976A070695F}"/>
              </a:ext>
            </a:extLst>
          </p:cNvPr>
          <p:cNvPicPr/>
          <p:nvPr/>
        </p:nvPicPr>
        <p:blipFill rotWithShape="1">
          <a:blip r:embed="rId6"/>
          <a:srcRect t="17576" r="5044" b="25104"/>
          <a:stretch/>
        </p:blipFill>
        <p:spPr>
          <a:xfrm>
            <a:off x="4896036" y="367274"/>
            <a:ext cx="3672408" cy="27313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75675BA-4C36-4C1C-936A-14A1C947FED0}"/>
              </a:ext>
            </a:extLst>
          </p:cNvPr>
          <p:cNvSpPr/>
          <p:nvPr/>
        </p:nvSpPr>
        <p:spPr>
          <a:xfrm>
            <a:off x="827584" y="2869501"/>
            <a:ext cx="7488832" cy="834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80000"/>
                </a:solidFill>
              </a:rPr>
              <a:t>Индивидуальная  работа с родителями и детьми в </a:t>
            </a:r>
            <a:r>
              <a:rPr lang="ru-RU" sz="2400" b="1" dirty="0" err="1">
                <a:solidFill>
                  <a:srgbClr val="680000"/>
                </a:solidFill>
              </a:rPr>
              <a:t>доадаптационный</a:t>
            </a:r>
            <a:r>
              <a:rPr lang="ru-RU" sz="2400" b="1" dirty="0">
                <a:solidFill>
                  <a:srgbClr val="680000"/>
                </a:solidFill>
              </a:rPr>
              <a:t> период</a:t>
            </a:r>
          </a:p>
        </p:txBody>
      </p:sp>
    </p:spTree>
    <p:extLst>
      <p:ext uri="{BB962C8B-B14F-4D97-AF65-F5344CB8AC3E}">
        <p14:creationId xmlns:p14="http://schemas.microsoft.com/office/powerpoint/2010/main" val="28301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8115B5-CAED-4DA4-9B87-4BBDDD4C39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3960440" cy="24482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9FBAAE-19CC-48FE-808E-F322130A08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5456" y="3746734"/>
            <a:ext cx="4008512" cy="27984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C9D338-F254-49C4-951C-08EB0EB3738D}"/>
              </a:ext>
            </a:extLst>
          </p:cNvPr>
          <p:cNvPicPr/>
          <p:nvPr/>
        </p:nvPicPr>
        <p:blipFill rotWithShape="1">
          <a:blip r:embed="rId4"/>
          <a:srcRect t="4651" r="1927"/>
          <a:stretch/>
        </p:blipFill>
        <p:spPr>
          <a:xfrm>
            <a:off x="4921832" y="3746733"/>
            <a:ext cx="3672272" cy="29523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6B1879-2D95-4D74-ABF5-C0EB0567371B}"/>
              </a:ext>
            </a:extLst>
          </p:cNvPr>
          <p:cNvPicPr/>
          <p:nvPr/>
        </p:nvPicPr>
        <p:blipFill rotWithShape="1">
          <a:blip r:embed="rId5"/>
          <a:srcRect r="-2035" b="15359"/>
          <a:stretch/>
        </p:blipFill>
        <p:spPr>
          <a:xfrm>
            <a:off x="4921832" y="332656"/>
            <a:ext cx="3960440" cy="244827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0EA62B-9BD8-4707-BED5-3ED26318ED79}"/>
              </a:ext>
            </a:extLst>
          </p:cNvPr>
          <p:cNvSpPr/>
          <p:nvPr/>
        </p:nvSpPr>
        <p:spPr>
          <a:xfrm>
            <a:off x="611560" y="2923325"/>
            <a:ext cx="7848872" cy="681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80000"/>
                </a:solidFill>
              </a:rPr>
              <a:t>Групповая работа с родителями (общие и групповые собрания с элементами тренингов)</a:t>
            </a:r>
          </a:p>
        </p:txBody>
      </p:sp>
    </p:spTree>
    <p:extLst>
      <p:ext uri="{BB962C8B-B14F-4D97-AF65-F5344CB8AC3E}">
        <p14:creationId xmlns:p14="http://schemas.microsoft.com/office/powerpoint/2010/main" val="654791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7609</TotalTime>
  <Words>306</Words>
  <Application>Microsoft Office PowerPoint</Application>
  <PresentationFormat>Экран (4:3)</PresentationFormat>
  <Paragraphs>51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детский сад № 8 комбинированного вида  муниципального образования  Щербиновский район станица Старощербиновская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Методические литература</vt:lpstr>
      <vt:lpstr>Презентация PowerPoint</vt:lpstr>
      <vt:lpstr>Презентация PowerPoint</vt:lpstr>
      <vt:lpstr>Презентация PowerPoint</vt:lpstr>
      <vt:lpstr>Формы работы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VERA</cp:lastModifiedBy>
  <cp:revision>253</cp:revision>
  <dcterms:created xsi:type="dcterms:W3CDTF">2021-01-20T13:11:09Z</dcterms:created>
  <dcterms:modified xsi:type="dcterms:W3CDTF">2025-05-26T07:47:51Z</dcterms:modified>
</cp:coreProperties>
</file>